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1" r:id="rId2"/>
    <p:sldId id="275" r:id="rId3"/>
    <p:sldId id="276" r:id="rId4"/>
    <p:sldId id="289" r:id="rId5"/>
    <p:sldId id="338" r:id="rId6"/>
    <p:sldId id="282" r:id="rId7"/>
    <p:sldId id="284" r:id="rId8"/>
    <p:sldId id="308" r:id="rId9"/>
    <p:sldId id="310" r:id="rId10"/>
    <p:sldId id="314" r:id="rId11"/>
    <p:sldId id="315" r:id="rId12"/>
    <p:sldId id="311" r:id="rId13"/>
    <p:sldId id="316" r:id="rId14"/>
    <p:sldId id="288" r:id="rId15"/>
    <p:sldId id="307" r:id="rId16"/>
    <p:sldId id="334" r:id="rId17"/>
    <p:sldId id="287" r:id="rId18"/>
    <p:sldId id="328" r:id="rId19"/>
    <p:sldId id="329" r:id="rId20"/>
    <p:sldId id="337" r:id="rId21"/>
    <p:sldId id="259" r:id="rId22"/>
    <p:sldId id="339" r:id="rId23"/>
    <p:sldId id="340" r:id="rId24"/>
    <p:sldId id="335" r:id="rId25"/>
    <p:sldId id="305" r:id="rId26"/>
    <p:sldId id="302" r:id="rId27"/>
    <p:sldId id="322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 autoAdjust="0"/>
    <p:restoredTop sz="94660"/>
  </p:normalViewPr>
  <p:slideViewPr>
    <p:cSldViewPr>
      <p:cViewPr>
        <p:scale>
          <a:sx n="90" d="100"/>
          <a:sy n="90" d="100"/>
        </p:scale>
        <p:origin x="-726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0C098-5579-4B86-9D2B-98FE8F968267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2FBDC-3DB1-41E3-A411-51FCCA6275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22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D692-0B47-4FC4-B1AE-63864F3CF93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36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13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03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26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21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20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21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99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587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32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67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8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DFD88-A301-4828-BC5F-1CA1C66FD715}" type="datetimeFigureOut">
              <a:rPr lang="en-CA" smtClean="0"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9992-0BD6-46A3-B9BC-BC51D4062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4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ailto:jidongz@hot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zhaoyan\appdata\roaming\360se6\User Data\temp\9470456_093721291000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18"/>
          <a:stretch/>
        </p:blipFill>
        <p:spPr bwMode="auto">
          <a:xfrm>
            <a:off x="120634" y="2315400"/>
            <a:ext cx="3960440" cy="38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5" y="1445290"/>
            <a:ext cx="295465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技术背景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产品应用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市场和技术成熟度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竞争及我们的对策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经营策略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知识产权</a:t>
            </a:r>
            <a:r>
              <a:rPr lang="zh-CN" altLang="en-US" sz="2000" dirty="0"/>
              <a:t>及经营协议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未来规划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团队</a:t>
            </a:r>
            <a:endParaRPr lang="en-US" altLang="zh-CN" sz="2000" dirty="0" smtClean="0"/>
          </a:p>
          <a:p>
            <a:endParaRPr lang="en-CA" sz="2000" dirty="0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980839" y="476672"/>
            <a:ext cx="658021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减压</a:t>
            </a:r>
            <a:r>
              <a:rPr lang="zh-CN" altLang="en-US" sz="2800" b="1" dirty="0">
                <a:solidFill>
                  <a:srgbClr val="FF0000"/>
                </a:solidFill>
              </a:rPr>
              <a:t>抗焦虑植物药物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的开发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5549170"/>
            <a:ext cx="505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张继东博士   </a:t>
            </a:r>
            <a:r>
              <a:rPr lang="en-US" altLang="zh-CN" b="1" dirty="0" smtClean="0">
                <a:solidFill>
                  <a:srgbClr val="C00000"/>
                </a:solidFill>
              </a:rPr>
              <a:t>2017-12   </a:t>
            </a:r>
            <a:r>
              <a:rPr lang="zh-CN" altLang="en-US" b="1" dirty="0" smtClean="0">
                <a:solidFill>
                  <a:srgbClr val="C00000"/>
                </a:solidFill>
              </a:rPr>
              <a:t>广州东莞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7387" y="6232375"/>
            <a:ext cx="146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CA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999" y="5661248"/>
            <a:ext cx="7891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</a:t>
            </a:r>
            <a:r>
              <a:rPr lang="zh-CN" altLang="en-US" dirty="0"/>
              <a:t>变换饲料后的第</a:t>
            </a:r>
            <a:r>
              <a:rPr lang="en-CA" dirty="0"/>
              <a:t>4</a:t>
            </a:r>
            <a:r>
              <a:rPr lang="zh-CN" altLang="en-US" dirty="0"/>
              <a:t>、</a:t>
            </a:r>
            <a:r>
              <a:rPr lang="en-CA" dirty="0"/>
              <a:t>8</a:t>
            </a:r>
            <a:r>
              <a:rPr lang="zh-CN" altLang="en-US" dirty="0"/>
              <a:t>和</a:t>
            </a:r>
            <a:r>
              <a:rPr lang="en-CA" dirty="0"/>
              <a:t>12</a:t>
            </a:r>
            <a:r>
              <a:rPr lang="zh-CN" altLang="en-US" dirty="0" smtClean="0"/>
              <a:t>周进行检查。喂食补充</a:t>
            </a:r>
            <a:r>
              <a:rPr lang="zh-CN" altLang="en-US" dirty="0"/>
              <a:t>剂的小鼠与没有</a:t>
            </a:r>
            <a:r>
              <a:rPr lang="zh-CN" altLang="en-US" dirty="0" smtClean="0"/>
              <a:t>喂食补充</a:t>
            </a:r>
            <a:r>
              <a:rPr lang="zh-CN" altLang="en-US" dirty="0"/>
              <a:t>剂的小鼠，显示脂肪酸结构有改进，高胆固醇降低和重量减少。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5" y="1239143"/>
            <a:ext cx="1771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515" y="264825"/>
            <a:ext cx="7709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</a:t>
            </a:r>
            <a:r>
              <a:rPr lang="zh-CN" altLang="en-US" sz="2800" b="1" dirty="0">
                <a:solidFill>
                  <a:srgbClr val="FF0000"/>
                </a:solidFill>
              </a:rPr>
              <a:t>应用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-5.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控制体重和治疗血脂异常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1542" y="2218831"/>
            <a:ext cx="203615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试验小鼠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7904" y="3543399"/>
            <a:ext cx="172354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/>
              <a:t>高脂肪食物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6176" y="3565809"/>
            <a:ext cx="23391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/>
              <a:t>动脉粥样</a:t>
            </a:r>
            <a:r>
              <a:rPr lang="zh-CN" altLang="en-US" sz="2400" dirty="0" smtClean="0"/>
              <a:t>化食物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1640" y="3580636"/>
            <a:ext cx="14157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/>
              <a:t>正常食物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180" y="4623519"/>
            <a:ext cx="11128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处理组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7217" y="4623518"/>
            <a:ext cx="11128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对照组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0005" y="4623518"/>
            <a:ext cx="11128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处理组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9042" y="4623517"/>
            <a:ext cx="11128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对照组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9838" y="4623517"/>
            <a:ext cx="11128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处理组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38875" y="4623516"/>
            <a:ext cx="11128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对照组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16" idx="0"/>
          </p:cNvCxnSpPr>
          <p:nvPr/>
        </p:nvCxnSpPr>
        <p:spPr>
          <a:xfrm>
            <a:off x="2333619" y="4305796"/>
            <a:ext cx="1" cy="31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99592" y="4293096"/>
            <a:ext cx="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77217" y="4042301"/>
            <a:ext cx="0" cy="263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9592" y="4305796"/>
            <a:ext cx="1434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63528" y="4305796"/>
            <a:ext cx="1" cy="31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29501" y="4293096"/>
            <a:ext cx="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4042301"/>
            <a:ext cx="0" cy="263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29501" y="4305796"/>
            <a:ext cx="1434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420267" y="4328091"/>
            <a:ext cx="1" cy="31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986240" y="4315391"/>
            <a:ext cx="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80312" y="4064596"/>
            <a:ext cx="0" cy="263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86240" y="4328091"/>
            <a:ext cx="1434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325727" y="3187477"/>
            <a:ext cx="1" cy="31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39526" y="3187477"/>
            <a:ext cx="52862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4" idx="0"/>
          </p:cNvCxnSpPr>
          <p:nvPr/>
        </p:nvCxnSpPr>
        <p:spPr>
          <a:xfrm>
            <a:off x="2039526" y="3174777"/>
            <a:ext cx="0" cy="405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72000" y="2680496"/>
            <a:ext cx="1" cy="506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2" idx="0"/>
          </p:cNvCxnSpPr>
          <p:nvPr/>
        </p:nvCxnSpPr>
        <p:spPr>
          <a:xfrm>
            <a:off x="4569679" y="3187477"/>
            <a:ext cx="0" cy="355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25847" y="868650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6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832" y="5949280"/>
            <a:ext cx="855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Blood Cortisol levels in pigs after weaning </a:t>
            </a:r>
            <a:r>
              <a:rPr lang="en-CA" dirty="0" smtClean="0"/>
              <a:t>at </a:t>
            </a:r>
            <a:r>
              <a:rPr lang="en-CA" dirty="0"/>
              <a:t>different levels of </a:t>
            </a:r>
            <a:r>
              <a:rPr lang="en-CA" dirty="0" smtClean="0"/>
              <a:t>treatment</a:t>
            </a:r>
            <a:r>
              <a:rPr lang="en-CA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286547"/>
            <a:ext cx="9049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</a:t>
            </a:r>
            <a:r>
              <a:rPr lang="zh-CN" altLang="en-US" sz="2400" b="1" dirty="0">
                <a:solidFill>
                  <a:srgbClr val="FF0000"/>
                </a:solidFill>
              </a:rPr>
              <a:t>应用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-6.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畜牧业，仔猪断奶后血浆</a:t>
            </a:r>
            <a:r>
              <a:rPr lang="zh-CN" altLang="en-US" sz="2400" b="1" dirty="0">
                <a:solidFill>
                  <a:srgbClr val="FF0000"/>
                </a:solidFill>
              </a:rPr>
              <a:t>皮质醇水平的降低</a:t>
            </a:r>
            <a:endParaRPr lang="en-CA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861105"/>
            <a:ext cx="7334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www.valdosta.edu/~jlleggett/mini-pig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6" b="11182"/>
          <a:stretch/>
        </p:blipFill>
        <p:spPr bwMode="auto">
          <a:xfrm>
            <a:off x="4355976" y="1263612"/>
            <a:ext cx="3883149" cy="16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847" y="836712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1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7702" y="2188279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15</a:t>
            </a:r>
            <a:r>
              <a:rPr lang="zh-CN" altLang="en-US" dirty="0" smtClean="0"/>
              <a:t>岁母马，皮毛</a:t>
            </a:r>
            <a:r>
              <a:rPr lang="zh-CN" altLang="en-US" dirty="0"/>
              <a:t>粗糙，毛发脱落</a:t>
            </a:r>
            <a:r>
              <a:rPr lang="zh-CN" altLang="en-US" dirty="0" smtClean="0"/>
              <a:t>不下，一</a:t>
            </a:r>
            <a:r>
              <a:rPr lang="zh-CN" altLang="en-US" dirty="0"/>
              <a:t>个冠状颈部。牧主形容患马的精神状态为“严重郁闷，像患有偏头痛</a:t>
            </a:r>
            <a:r>
              <a:rPr lang="zh-CN" altLang="en-US" dirty="0" smtClean="0"/>
              <a:t>，</a:t>
            </a:r>
            <a:r>
              <a:rPr lang="zh-CN" altLang="en-US" dirty="0"/>
              <a:t>目光</a:t>
            </a:r>
            <a:r>
              <a:rPr lang="zh-CN" altLang="en-US" dirty="0" smtClean="0"/>
              <a:t>呆滞，</a:t>
            </a:r>
            <a:r>
              <a:rPr lang="zh-CN" altLang="en-US" dirty="0"/>
              <a:t>头部低垂”</a:t>
            </a:r>
            <a:r>
              <a:rPr lang="zh-CN" altLang="en-US" dirty="0" smtClean="0"/>
              <a:t>。被</a:t>
            </a:r>
            <a:r>
              <a:rPr lang="zh-CN" altLang="en-US" dirty="0"/>
              <a:t>马群孤立，</a:t>
            </a:r>
            <a:r>
              <a:rPr lang="zh-CN" altLang="en-US" dirty="0" smtClean="0"/>
              <a:t>没有能力</a:t>
            </a:r>
            <a:r>
              <a:rPr lang="zh-CN" altLang="en-US" dirty="0"/>
              <a:t>去改善它的情况。兽医通过取血样测定促肾上腺皮质激素和皮质醇水平初诊为库欣病</a:t>
            </a:r>
            <a:r>
              <a:rPr lang="zh-CN" altLang="en-US" dirty="0" smtClean="0"/>
              <a:t>。</a:t>
            </a:r>
            <a:r>
              <a:rPr lang="zh-CN" altLang="en-US" dirty="0"/>
              <a:t>在</a:t>
            </a:r>
            <a:r>
              <a:rPr lang="zh-CN" altLang="en-US" dirty="0" smtClean="0"/>
              <a:t>用</a:t>
            </a:r>
            <a:r>
              <a:rPr lang="en-CA" dirty="0" smtClean="0"/>
              <a:t>SSPT</a:t>
            </a:r>
            <a:r>
              <a:rPr lang="zh-CN" altLang="en-US" dirty="0"/>
              <a:t>治疗患马的三天内，其抑郁状态已经解除，恢复正常的明眸。在接下来的三个月内脂肪沉积减少，冠状脖子消失</a:t>
            </a:r>
            <a:r>
              <a:rPr lang="zh-CN" altLang="en-US" dirty="0" smtClean="0"/>
              <a:t>，正常蜕毛。</a:t>
            </a:r>
            <a:r>
              <a:rPr lang="zh-CN" altLang="en-US" dirty="0"/>
              <a:t>在喂食</a:t>
            </a:r>
            <a:r>
              <a:rPr lang="en-CA" dirty="0"/>
              <a:t>SSPT</a:t>
            </a:r>
            <a:r>
              <a:rPr lang="zh-CN" altLang="en-US" dirty="0"/>
              <a:t>产品期间，患马已经回到正常健康的状态，看起来比其实际年龄年轻，适合繁殖或赛马。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29672" y="172825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治疗</a:t>
            </a:r>
            <a:r>
              <a:rPr lang="zh-CN" altLang="en-US" sz="3200" b="1" dirty="0">
                <a:solidFill>
                  <a:srgbClr val="FF0000"/>
                </a:solidFill>
              </a:rPr>
              <a:t>马的库欣综合征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http://img0.imgtn.bdimg.com/it/u=2544507733,3452135445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http://img0.imgtn.bdimg.com/it/u=2544507733,3452135445&amp;fm=21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2" y="2083452"/>
            <a:ext cx="4896264" cy="44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908720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0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2"/>
          <a:stretch/>
        </p:blipFill>
        <p:spPr bwMode="auto">
          <a:xfrm>
            <a:off x="395537" y="1196752"/>
            <a:ext cx="697624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88739" y="5563872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Response </a:t>
            </a:r>
            <a:r>
              <a:rPr lang="en-CA" dirty="0"/>
              <a:t>to thunder in </a:t>
            </a:r>
            <a:r>
              <a:rPr lang="en-CA" dirty="0" smtClean="0"/>
              <a:t>dogs showed </a:t>
            </a:r>
            <a:r>
              <a:rPr lang="en-CA" dirty="0"/>
              <a:t>that there is a dose dependent reduction in Cortisol levels in SSPT treated dogs.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575" y="378690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宠物抗压剂（已经上市）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" name="AutoShape 4" descr="Image result for dogs under thu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Image result for dogs under thun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34" y="-27384"/>
            <a:ext cx="2362178" cy="32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My Maps\降低压力激 素治疗疾病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r="3862"/>
          <a:stretch/>
        </p:blipFill>
        <p:spPr bwMode="auto">
          <a:xfrm>
            <a:off x="179512" y="1691605"/>
            <a:ext cx="8775510" cy="50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144" y="1021378"/>
            <a:ext cx="887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</a:rPr>
              <a:t>美国哈里斯调查中心</a:t>
            </a:r>
            <a:r>
              <a:rPr lang="en-CA" altLang="zh-CN" b="1" dirty="0" smtClean="0">
                <a:solidFill>
                  <a:srgbClr val="C00000"/>
                </a:solidFill>
              </a:rPr>
              <a:t>(</a:t>
            </a:r>
            <a:r>
              <a:rPr lang="en-CA" b="1" dirty="0" smtClean="0">
                <a:solidFill>
                  <a:srgbClr val="C00000"/>
                </a:solidFill>
              </a:rPr>
              <a:t>Harris Poll</a:t>
            </a:r>
            <a:r>
              <a:rPr lang="en-CA" altLang="zh-CN" b="1" dirty="0" smtClean="0">
                <a:solidFill>
                  <a:srgbClr val="C00000"/>
                </a:solidFill>
              </a:rPr>
              <a:t>)</a:t>
            </a:r>
            <a:r>
              <a:rPr lang="en-US" altLang="zh-CN" b="1" dirty="0" smtClean="0">
                <a:solidFill>
                  <a:srgbClr val="C00000"/>
                </a:solidFill>
              </a:rPr>
              <a:t>2015</a:t>
            </a:r>
            <a:r>
              <a:rPr lang="zh-CN" altLang="en-US" b="1" dirty="0" smtClean="0">
                <a:solidFill>
                  <a:srgbClr val="C00000"/>
                </a:solidFill>
              </a:rPr>
              <a:t>年发布的信息：</a:t>
            </a:r>
            <a:endParaRPr lang="en-US" altLang="zh-CN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5877272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i="1" dirty="0" smtClean="0">
                <a:solidFill>
                  <a:srgbClr val="C00000"/>
                </a:solidFill>
              </a:rPr>
              <a:t>百亿市场</a:t>
            </a:r>
            <a:endParaRPr lang="en-CA" sz="3200" b="1" i="1" dirty="0">
              <a:solidFill>
                <a:srgbClr val="C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847" y="868650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859197" y="1390710"/>
            <a:ext cx="5713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dirty="0">
                <a:solidFill>
                  <a:srgbClr val="FF0000"/>
                </a:solidFill>
              </a:rPr>
              <a:t>人生</a:t>
            </a:r>
            <a:r>
              <a:rPr lang="en-US" altLang="zh-CN" sz="2800" b="1" dirty="0">
                <a:solidFill>
                  <a:srgbClr val="FF0000"/>
                </a:solidFill>
              </a:rPr>
              <a:t>60%~90%</a:t>
            </a:r>
            <a:r>
              <a:rPr lang="zh-CN" altLang="en-US" sz="2800" b="1" dirty="0">
                <a:solidFill>
                  <a:srgbClr val="FF0000"/>
                </a:solidFill>
              </a:rPr>
              <a:t>的疾病都与压力有关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567" y="188640"/>
            <a:ext cx="849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3.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市场和技术成熟度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55" y="764704"/>
            <a:ext cx="226634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3581"/>
            <a:ext cx="2089630" cy="3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26" y="3223979"/>
            <a:ext cx="2271590" cy="301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9" y="4099569"/>
            <a:ext cx="2356381" cy="275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529" y="404664"/>
            <a:ext cx="6207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此课题的四篇硕士、博士论文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4698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植物学</a:t>
            </a:r>
            <a:endParaRPr lang="en-CA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7106" y="2865888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病理学</a:t>
            </a:r>
            <a:endParaRPr lang="en-CA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1497489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植物化学</a:t>
            </a:r>
            <a:endParaRPr lang="en-CA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08313" y="426150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药物化学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2578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21956" r="26680" b="23831"/>
          <a:stretch/>
        </p:blipFill>
        <p:spPr bwMode="auto">
          <a:xfrm>
            <a:off x="614334" y="1196752"/>
            <a:ext cx="74140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03570" y="6103575"/>
            <a:ext cx="2133600" cy="365125"/>
          </a:xfrm>
        </p:spPr>
        <p:txBody>
          <a:bodyPr/>
          <a:lstStyle/>
          <a:p>
            <a:pPr>
              <a:defRPr/>
            </a:pPr>
            <a:fld id="{59F1DD13-EFD0-4FDD-9EE2-C62A0471118E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84567" y="188640"/>
            <a:ext cx="849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技术成熟度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C:\Users\Tony\AppData\Local\Microsoft\Windows\Temporary Internet Files\Content.Word\IMG_2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08" y="1653690"/>
            <a:ext cx="1490570" cy="6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21380" y="836712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5942550" y="179720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15</a:t>
            </a:r>
            <a:r>
              <a:rPr lang="zh-CN" altLang="en-US" sz="1600" dirty="0" smtClean="0"/>
              <a:t>年来鼠类、</a:t>
            </a:r>
            <a:r>
              <a:rPr lang="zh-CN" altLang="en-US" sz="1600" dirty="0"/>
              <a:t>狗、</a:t>
            </a:r>
            <a:r>
              <a:rPr lang="zh-CN" altLang="en-US" sz="1600" dirty="0" smtClean="0"/>
              <a:t>猪、马、</a:t>
            </a:r>
            <a:endParaRPr lang="en-US" altLang="zh-CN" sz="1600" dirty="0" smtClean="0"/>
          </a:p>
          <a:p>
            <a:r>
              <a:rPr lang="zh-CN" altLang="en-US" sz="1600" dirty="0" smtClean="0"/>
              <a:t>鱼类试验均取得明显效果</a:t>
            </a:r>
            <a:endParaRPr lang="en-C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76930" y="316413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可食用植物，</a:t>
            </a:r>
            <a:r>
              <a:rPr lang="en-US" altLang="zh-CN" sz="1600" dirty="0" smtClean="0"/>
              <a:t>10</a:t>
            </a:r>
          </a:p>
          <a:p>
            <a:pPr algn="ctr"/>
            <a:r>
              <a:rPr lang="zh-CN" altLang="en-US" sz="1600" dirty="0" smtClean="0"/>
              <a:t>倍剂量无副作用</a:t>
            </a:r>
            <a:endParaRPr lang="en-C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1" y="5822369"/>
            <a:ext cx="430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焦虑症、应激综合症、失眠、骨质疏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松、减压提升效率、癌症晚期辅助治疗</a:t>
            </a:r>
            <a:endParaRPr lang="en-C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46104" y="578040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已申请国际专利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和重点国家的保护</a:t>
            </a:r>
            <a:endParaRPr lang="en-CA" sz="1600" dirty="0"/>
          </a:p>
        </p:txBody>
      </p:sp>
      <p:pic>
        <p:nvPicPr>
          <p:cNvPr id="4098" name="Picture 2" descr="C:\Users\Owner\Desktop\IMG_2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8" y="3140968"/>
            <a:ext cx="1838601" cy="6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zhaoyan\appdata\roaming\360se6\User Data\temp\234736-14010PQA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72" y="1052736"/>
            <a:ext cx="1663168" cy="15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1492" y="25462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哥斯达黎加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solidFill>
                  <a:srgbClr val="FF0000"/>
                </a:solidFill>
              </a:rPr>
              <a:t>4.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竞争及我们的对策</a:t>
            </a:r>
            <a:r>
              <a:rPr lang="en-CA" b="1" dirty="0"/>
              <a:t> </a:t>
            </a:r>
            <a:endParaRPr lang="zh-CN" altLang="en-US" b="1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724190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923928" y="4601160"/>
            <a:ext cx="47525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市</a:t>
            </a:r>
            <a:r>
              <a:rPr lang="zh-CN" altLang="en-US" b="1" dirty="0" smtClean="0">
                <a:solidFill>
                  <a:srgbClr val="C00000"/>
                </a:solidFill>
              </a:rPr>
              <a:t>售产品</a:t>
            </a:r>
            <a:r>
              <a:rPr lang="en-US" altLang="zh-CN" b="1" dirty="0" smtClean="0">
                <a:solidFill>
                  <a:srgbClr val="C00000"/>
                </a:solidFill>
              </a:rPr>
              <a:t>: </a:t>
            </a:r>
            <a:r>
              <a:rPr lang="zh-CN" altLang="en-US" dirty="0" smtClean="0">
                <a:solidFill>
                  <a:prstClr val="black"/>
                </a:solidFill>
              </a:rPr>
              <a:t>作用于神经系统。副作用为：嗜睡、肌肉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zh-CN" altLang="en-US" dirty="0" smtClean="0">
                <a:solidFill>
                  <a:prstClr val="black"/>
                </a:solidFill>
              </a:rPr>
              <a:t>無</a:t>
            </a:r>
            <a:r>
              <a:rPr lang="zh-CN" altLang="en-US" dirty="0">
                <a:solidFill>
                  <a:prstClr val="black"/>
                </a:solidFill>
              </a:rPr>
              <a:t>力</a:t>
            </a:r>
            <a:r>
              <a:rPr lang="zh-CN" altLang="en-US" dirty="0" smtClean="0">
                <a:solidFill>
                  <a:prstClr val="black"/>
                </a:solidFill>
              </a:rPr>
              <a:t>、成瘾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atinLnBrk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zh-CN" altLang="en-US" b="1" dirty="0">
                <a:solidFill>
                  <a:srgbClr val="C00000"/>
                </a:solidFill>
              </a:rPr>
              <a:t>我们的产品：</a:t>
            </a:r>
            <a:r>
              <a:rPr lang="zh-CN" altLang="en-US" dirty="0">
                <a:solidFill>
                  <a:prstClr val="black"/>
                </a:solidFill>
              </a:rPr>
              <a:t>作用于激素，无上述副作用。</a:t>
            </a:r>
            <a:endParaRPr lang="en-US" altLang="zh-CN" dirty="0">
              <a:solidFill>
                <a:prstClr val="black"/>
              </a:solidFill>
            </a:endParaRPr>
          </a:p>
          <a:p>
            <a:pPr lvl="0" latinLnBrk="1">
              <a:lnSpc>
                <a:spcPct val="150000"/>
              </a:lnSpc>
            </a:pP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" name="AutoShape 2" descr="http://img2.imgtn.bdimg.com/it/u=548586633,789731507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http://img2.imgtn.bdimg.com/it/u=548586633,789731507&amp;fm=21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55576" y="6014244"/>
            <a:ext cx="7992888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我们的产品安全无毒副作用同时具有与市售药物相同功效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Owner\Desktop\Untit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5472" b="14203"/>
          <a:stretch/>
        </p:blipFill>
        <p:spPr bwMode="auto">
          <a:xfrm>
            <a:off x="-711" y="734756"/>
            <a:ext cx="3564599" cy="54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3a openEPM BAdos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25812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wner\Desktop\CEI Syt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"/>
          <a:stretch/>
        </p:blipFill>
        <p:spPr bwMode="auto">
          <a:xfrm>
            <a:off x="677926" y="787743"/>
            <a:ext cx="7854514" cy="60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926" y="76562"/>
            <a:ext cx="7152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策略：避开神经系统（副作用太大）而从内分泌系统解决问题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-9649" y="620688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15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78377" y="108971"/>
            <a:ext cx="9533407" cy="6919269"/>
            <a:chOff x="-78377" y="108971"/>
            <a:chExt cx="9533407" cy="6919269"/>
          </a:xfrm>
        </p:grpSpPr>
        <p:pic>
          <p:nvPicPr>
            <p:cNvPr id="1028" name="Picture 4" descr="http://www.cliparthut.com/clip-arts/88/sailboat-clip-art-8849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99"/>
            <a:stretch/>
          </p:blipFill>
          <p:spPr bwMode="auto">
            <a:xfrm>
              <a:off x="3965684" y="4100707"/>
              <a:ext cx="803044" cy="872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-78377" y="108971"/>
              <a:ext cx="9533407" cy="6919269"/>
              <a:chOff x="-78377" y="108971"/>
              <a:chExt cx="9533407" cy="691926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-78377" y="4963886"/>
                <a:ext cx="9339943" cy="2064354"/>
              </a:xfrm>
              <a:custGeom>
                <a:avLst/>
                <a:gdLst>
                  <a:gd name="connsiteX0" fmla="*/ 91440 w 9339943"/>
                  <a:gd name="connsiteY0" fmla="*/ 130628 h 2064354"/>
                  <a:gd name="connsiteX1" fmla="*/ 91440 w 9339943"/>
                  <a:gd name="connsiteY1" fmla="*/ 130628 h 2064354"/>
                  <a:gd name="connsiteX2" fmla="*/ 209006 w 9339943"/>
                  <a:gd name="connsiteY2" fmla="*/ 117565 h 2064354"/>
                  <a:gd name="connsiteX3" fmla="*/ 248194 w 9339943"/>
                  <a:gd name="connsiteY3" fmla="*/ 91440 h 2064354"/>
                  <a:gd name="connsiteX4" fmla="*/ 339634 w 9339943"/>
                  <a:gd name="connsiteY4" fmla="*/ 65314 h 2064354"/>
                  <a:gd name="connsiteX5" fmla="*/ 378823 w 9339943"/>
                  <a:gd name="connsiteY5" fmla="*/ 39188 h 2064354"/>
                  <a:gd name="connsiteX6" fmla="*/ 457200 w 9339943"/>
                  <a:gd name="connsiteY6" fmla="*/ 65314 h 2064354"/>
                  <a:gd name="connsiteX7" fmla="*/ 535577 w 9339943"/>
                  <a:gd name="connsiteY7" fmla="*/ 52251 h 2064354"/>
                  <a:gd name="connsiteX8" fmla="*/ 574766 w 9339943"/>
                  <a:gd name="connsiteY8" fmla="*/ 39188 h 2064354"/>
                  <a:gd name="connsiteX9" fmla="*/ 640080 w 9339943"/>
                  <a:gd name="connsiteY9" fmla="*/ 26125 h 2064354"/>
                  <a:gd name="connsiteX10" fmla="*/ 731520 w 9339943"/>
                  <a:gd name="connsiteY10" fmla="*/ 0 h 2064354"/>
                  <a:gd name="connsiteX11" fmla="*/ 849086 w 9339943"/>
                  <a:gd name="connsiteY11" fmla="*/ 26125 h 2064354"/>
                  <a:gd name="connsiteX12" fmla="*/ 927463 w 9339943"/>
                  <a:gd name="connsiteY12" fmla="*/ 65314 h 2064354"/>
                  <a:gd name="connsiteX13" fmla="*/ 1018903 w 9339943"/>
                  <a:gd name="connsiteY13" fmla="*/ 78377 h 2064354"/>
                  <a:gd name="connsiteX14" fmla="*/ 1071154 w 9339943"/>
                  <a:gd name="connsiteY14" fmla="*/ 91440 h 2064354"/>
                  <a:gd name="connsiteX15" fmla="*/ 1149531 w 9339943"/>
                  <a:gd name="connsiteY15" fmla="*/ 117565 h 2064354"/>
                  <a:gd name="connsiteX16" fmla="*/ 1188720 w 9339943"/>
                  <a:gd name="connsiteY16" fmla="*/ 104503 h 2064354"/>
                  <a:gd name="connsiteX17" fmla="*/ 1280160 w 9339943"/>
                  <a:gd name="connsiteY17" fmla="*/ 78377 h 2064354"/>
                  <a:gd name="connsiteX18" fmla="*/ 1371600 w 9339943"/>
                  <a:gd name="connsiteY18" fmla="*/ 39188 h 2064354"/>
                  <a:gd name="connsiteX19" fmla="*/ 1463040 w 9339943"/>
                  <a:gd name="connsiteY19" fmla="*/ 65314 h 2064354"/>
                  <a:gd name="connsiteX20" fmla="*/ 1541417 w 9339943"/>
                  <a:gd name="connsiteY20" fmla="*/ 117565 h 2064354"/>
                  <a:gd name="connsiteX21" fmla="*/ 1567543 w 9339943"/>
                  <a:gd name="connsiteY21" fmla="*/ 156754 h 2064354"/>
                  <a:gd name="connsiteX22" fmla="*/ 1645920 w 9339943"/>
                  <a:gd name="connsiteY22" fmla="*/ 169817 h 2064354"/>
                  <a:gd name="connsiteX23" fmla="*/ 1711234 w 9339943"/>
                  <a:gd name="connsiteY23" fmla="*/ 182880 h 2064354"/>
                  <a:gd name="connsiteX24" fmla="*/ 1789611 w 9339943"/>
                  <a:gd name="connsiteY24" fmla="*/ 209005 h 2064354"/>
                  <a:gd name="connsiteX25" fmla="*/ 2090057 w 9339943"/>
                  <a:gd name="connsiteY25" fmla="*/ 195943 h 2064354"/>
                  <a:gd name="connsiteX26" fmla="*/ 2142308 w 9339943"/>
                  <a:gd name="connsiteY26" fmla="*/ 182880 h 2064354"/>
                  <a:gd name="connsiteX27" fmla="*/ 2181497 w 9339943"/>
                  <a:gd name="connsiteY27" fmla="*/ 143691 h 2064354"/>
                  <a:gd name="connsiteX28" fmla="*/ 2259874 w 9339943"/>
                  <a:gd name="connsiteY28" fmla="*/ 91440 h 2064354"/>
                  <a:gd name="connsiteX29" fmla="*/ 2416628 w 9339943"/>
                  <a:gd name="connsiteY29" fmla="*/ 117565 h 2064354"/>
                  <a:gd name="connsiteX30" fmla="*/ 2455817 w 9339943"/>
                  <a:gd name="connsiteY30" fmla="*/ 130628 h 2064354"/>
                  <a:gd name="connsiteX31" fmla="*/ 2599508 w 9339943"/>
                  <a:gd name="connsiteY31" fmla="*/ 143691 h 2064354"/>
                  <a:gd name="connsiteX32" fmla="*/ 2664823 w 9339943"/>
                  <a:gd name="connsiteY32" fmla="*/ 156754 h 2064354"/>
                  <a:gd name="connsiteX33" fmla="*/ 2704011 w 9339943"/>
                  <a:gd name="connsiteY33" fmla="*/ 182880 h 2064354"/>
                  <a:gd name="connsiteX34" fmla="*/ 2743200 w 9339943"/>
                  <a:gd name="connsiteY34" fmla="*/ 195943 h 2064354"/>
                  <a:gd name="connsiteX35" fmla="*/ 2821577 w 9339943"/>
                  <a:gd name="connsiteY35" fmla="*/ 156754 h 2064354"/>
                  <a:gd name="connsiteX36" fmla="*/ 2860766 w 9339943"/>
                  <a:gd name="connsiteY36" fmla="*/ 143691 h 2064354"/>
                  <a:gd name="connsiteX37" fmla="*/ 3017520 w 9339943"/>
                  <a:gd name="connsiteY37" fmla="*/ 156754 h 2064354"/>
                  <a:gd name="connsiteX38" fmla="*/ 3213463 w 9339943"/>
                  <a:gd name="connsiteY38" fmla="*/ 169817 h 2064354"/>
                  <a:gd name="connsiteX39" fmla="*/ 3291840 w 9339943"/>
                  <a:gd name="connsiteY39" fmla="*/ 195943 h 2064354"/>
                  <a:gd name="connsiteX40" fmla="*/ 3540034 w 9339943"/>
                  <a:gd name="connsiteY40" fmla="*/ 182880 h 2064354"/>
                  <a:gd name="connsiteX41" fmla="*/ 3618411 w 9339943"/>
                  <a:gd name="connsiteY41" fmla="*/ 143691 h 2064354"/>
                  <a:gd name="connsiteX42" fmla="*/ 3696788 w 9339943"/>
                  <a:gd name="connsiteY42" fmla="*/ 117565 h 2064354"/>
                  <a:gd name="connsiteX43" fmla="*/ 3735977 w 9339943"/>
                  <a:gd name="connsiteY43" fmla="*/ 91440 h 2064354"/>
                  <a:gd name="connsiteX44" fmla="*/ 3892731 w 9339943"/>
                  <a:gd name="connsiteY44" fmla="*/ 52251 h 2064354"/>
                  <a:gd name="connsiteX45" fmla="*/ 3997234 w 9339943"/>
                  <a:gd name="connsiteY45" fmla="*/ 104503 h 2064354"/>
                  <a:gd name="connsiteX46" fmla="*/ 4036423 w 9339943"/>
                  <a:gd name="connsiteY46" fmla="*/ 117565 h 2064354"/>
                  <a:gd name="connsiteX47" fmla="*/ 4088674 w 9339943"/>
                  <a:gd name="connsiteY47" fmla="*/ 143691 h 2064354"/>
                  <a:gd name="connsiteX48" fmla="*/ 4297680 w 9339943"/>
                  <a:gd name="connsiteY48" fmla="*/ 195943 h 2064354"/>
                  <a:gd name="connsiteX49" fmla="*/ 4402183 w 9339943"/>
                  <a:gd name="connsiteY49" fmla="*/ 248194 h 2064354"/>
                  <a:gd name="connsiteX50" fmla="*/ 4441371 w 9339943"/>
                  <a:gd name="connsiteY50" fmla="*/ 261257 h 2064354"/>
                  <a:gd name="connsiteX51" fmla="*/ 4480560 w 9339943"/>
                  <a:gd name="connsiteY51" fmla="*/ 235131 h 2064354"/>
                  <a:gd name="connsiteX52" fmla="*/ 4558937 w 9339943"/>
                  <a:gd name="connsiteY52" fmla="*/ 169817 h 2064354"/>
                  <a:gd name="connsiteX53" fmla="*/ 4715691 w 9339943"/>
                  <a:gd name="connsiteY53" fmla="*/ 143691 h 2064354"/>
                  <a:gd name="connsiteX54" fmla="*/ 4820194 w 9339943"/>
                  <a:gd name="connsiteY54" fmla="*/ 104503 h 2064354"/>
                  <a:gd name="connsiteX55" fmla="*/ 4859383 w 9339943"/>
                  <a:gd name="connsiteY55" fmla="*/ 91440 h 2064354"/>
                  <a:gd name="connsiteX56" fmla="*/ 5042263 w 9339943"/>
                  <a:gd name="connsiteY56" fmla="*/ 117565 h 2064354"/>
                  <a:gd name="connsiteX57" fmla="*/ 5120640 w 9339943"/>
                  <a:gd name="connsiteY57" fmla="*/ 169817 h 2064354"/>
                  <a:gd name="connsiteX58" fmla="*/ 5290457 w 9339943"/>
                  <a:gd name="connsiteY58" fmla="*/ 143691 h 2064354"/>
                  <a:gd name="connsiteX59" fmla="*/ 5368834 w 9339943"/>
                  <a:gd name="connsiteY59" fmla="*/ 117565 h 2064354"/>
                  <a:gd name="connsiteX60" fmla="*/ 5512526 w 9339943"/>
                  <a:gd name="connsiteY60" fmla="*/ 104503 h 2064354"/>
                  <a:gd name="connsiteX61" fmla="*/ 5643154 w 9339943"/>
                  <a:gd name="connsiteY61" fmla="*/ 52251 h 2064354"/>
                  <a:gd name="connsiteX62" fmla="*/ 5839097 w 9339943"/>
                  <a:gd name="connsiteY62" fmla="*/ 78377 h 2064354"/>
                  <a:gd name="connsiteX63" fmla="*/ 5891348 w 9339943"/>
                  <a:gd name="connsiteY63" fmla="*/ 91440 h 2064354"/>
                  <a:gd name="connsiteX64" fmla="*/ 5969726 w 9339943"/>
                  <a:gd name="connsiteY64" fmla="*/ 117565 h 2064354"/>
                  <a:gd name="connsiteX65" fmla="*/ 6165668 w 9339943"/>
                  <a:gd name="connsiteY65" fmla="*/ 78377 h 2064354"/>
                  <a:gd name="connsiteX66" fmla="*/ 6204857 w 9339943"/>
                  <a:gd name="connsiteY66" fmla="*/ 65314 h 2064354"/>
                  <a:gd name="connsiteX67" fmla="*/ 6257108 w 9339943"/>
                  <a:gd name="connsiteY67" fmla="*/ 39188 h 2064354"/>
                  <a:gd name="connsiteX68" fmla="*/ 6335486 w 9339943"/>
                  <a:gd name="connsiteY68" fmla="*/ 13063 h 2064354"/>
                  <a:gd name="connsiteX69" fmla="*/ 6439988 w 9339943"/>
                  <a:gd name="connsiteY69" fmla="*/ 26125 h 2064354"/>
                  <a:gd name="connsiteX70" fmla="*/ 6518366 w 9339943"/>
                  <a:gd name="connsiteY70" fmla="*/ 52251 h 2064354"/>
                  <a:gd name="connsiteX71" fmla="*/ 6557554 w 9339943"/>
                  <a:gd name="connsiteY71" fmla="*/ 78377 h 2064354"/>
                  <a:gd name="connsiteX72" fmla="*/ 6609806 w 9339943"/>
                  <a:gd name="connsiteY72" fmla="*/ 91440 h 2064354"/>
                  <a:gd name="connsiteX73" fmla="*/ 6648994 w 9339943"/>
                  <a:gd name="connsiteY73" fmla="*/ 104503 h 2064354"/>
                  <a:gd name="connsiteX74" fmla="*/ 6936377 w 9339943"/>
                  <a:gd name="connsiteY74" fmla="*/ 91440 h 2064354"/>
                  <a:gd name="connsiteX75" fmla="*/ 7014754 w 9339943"/>
                  <a:gd name="connsiteY75" fmla="*/ 52251 h 2064354"/>
                  <a:gd name="connsiteX76" fmla="*/ 7067006 w 9339943"/>
                  <a:gd name="connsiteY76" fmla="*/ 39188 h 2064354"/>
                  <a:gd name="connsiteX77" fmla="*/ 7249886 w 9339943"/>
                  <a:gd name="connsiteY77" fmla="*/ 78377 h 2064354"/>
                  <a:gd name="connsiteX78" fmla="*/ 7289074 w 9339943"/>
                  <a:gd name="connsiteY78" fmla="*/ 91440 h 2064354"/>
                  <a:gd name="connsiteX79" fmla="*/ 7406640 w 9339943"/>
                  <a:gd name="connsiteY79" fmla="*/ 182880 h 2064354"/>
                  <a:gd name="connsiteX80" fmla="*/ 7445828 w 9339943"/>
                  <a:gd name="connsiteY80" fmla="*/ 209005 h 2064354"/>
                  <a:gd name="connsiteX81" fmla="*/ 7498080 w 9339943"/>
                  <a:gd name="connsiteY81" fmla="*/ 222068 h 2064354"/>
                  <a:gd name="connsiteX82" fmla="*/ 7550331 w 9339943"/>
                  <a:gd name="connsiteY82" fmla="*/ 182880 h 2064354"/>
                  <a:gd name="connsiteX83" fmla="*/ 7628708 w 9339943"/>
                  <a:gd name="connsiteY83" fmla="*/ 156754 h 2064354"/>
                  <a:gd name="connsiteX84" fmla="*/ 7707086 w 9339943"/>
                  <a:gd name="connsiteY84" fmla="*/ 117565 h 2064354"/>
                  <a:gd name="connsiteX85" fmla="*/ 7746274 w 9339943"/>
                  <a:gd name="connsiteY85" fmla="*/ 91440 h 2064354"/>
                  <a:gd name="connsiteX86" fmla="*/ 7837714 w 9339943"/>
                  <a:gd name="connsiteY86" fmla="*/ 39188 h 2064354"/>
                  <a:gd name="connsiteX87" fmla="*/ 8046720 w 9339943"/>
                  <a:gd name="connsiteY87" fmla="*/ 52251 h 2064354"/>
                  <a:gd name="connsiteX88" fmla="*/ 8085908 w 9339943"/>
                  <a:gd name="connsiteY88" fmla="*/ 65314 h 2064354"/>
                  <a:gd name="connsiteX89" fmla="*/ 8138160 w 9339943"/>
                  <a:gd name="connsiteY89" fmla="*/ 78377 h 2064354"/>
                  <a:gd name="connsiteX90" fmla="*/ 8242663 w 9339943"/>
                  <a:gd name="connsiteY90" fmla="*/ 130628 h 2064354"/>
                  <a:gd name="connsiteX91" fmla="*/ 8294914 w 9339943"/>
                  <a:gd name="connsiteY91" fmla="*/ 156754 h 2064354"/>
                  <a:gd name="connsiteX92" fmla="*/ 8334103 w 9339943"/>
                  <a:gd name="connsiteY92" fmla="*/ 182880 h 2064354"/>
                  <a:gd name="connsiteX93" fmla="*/ 8412480 w 9339943"/>
                  <a:gd name="connsiteY93" fmla="*/ 195943 h 2064354"/>
                  <a:gd name="connsiteX94" fmla="*/ 8595360 w 9339943"/>
                  <a:gd name="connsiteY94" fmla="*/ 169817 h 2064354"/>
                  <a:gd name="connsiteX95" fmla="*/ 8673737 w 9339943"/>
                  <a:gd name="connsiteY95" fmla="*/ 143691 h 2064354"/>
                  <a:gd name="connsiteX96" fmla="*/ 8752114 w 9339943"/>
                  <a:gd name="connsiteY96" fmla="*/ 91440 h 2064354"/>
                  <a:gd name="connsiteX97" fmla="*/ 8791303 w 9339943"/>
                  <a:gd name="connsiteY97" fmla="*/ 65314 h 2064354"/>
                  <a:gd name="connsiteX98" fmla="*/ 8921931 w 9339943"/>
                  <a:gd name="connsiteY98" fmla="*/ 78377 h 2064354"/>
                  <a:gd name="connsiteX99" fmla="*/ 8987246 w 9339943"/>
                  <a:gd name="connsiteY99" fmla="*/ 156754 h 2064354"/>
                  <a:gd name="connsiteX100" fmla="*/ 9078686 w 9339943"/>
                  <a:gd name="connsiteY100" fmla="*/ 195943 h 2064354"/>
                  <a:gd name="connsiteX101" fmla="*/ 9117874 w 9339943"/>
                  <a:gd name="connsiteY101" fmla="*/ 235131 h 2064354"/>
                  <a:gd name="connsiteX102" fmla="*/ 9287691 w 9339943"/>
                  <a:gd name="connsiteY102" fmla="*/ 248194 h 2064354"/>
                  <a:gd name="connsiteX103" fmla="*/ 9339943 w 9339943"/>
                  <a:gd name="connsiteY103" fmla="*/ 248194 h 2064354"/>
                  <a:gd name="connsiteX104" fmla="*/ 9313817 w 9339943"/>
                  <a:gd name="connsiteY104" fmla="*/ 365760 h 2064354"/>
                  <a:gd name="connsiteX105" fmla="*/ 9287691 w 9339943"/>
                  <a:gd name="connsiteY105" fmla="*/ 444137 h 2064354"/>
                  <a:gd name="connsiteX106" fmla="*/ 9248503 w 9339943"/>
                  <a:gd name="connsiteY106" fmla="*/ 483325 h 2064354"/>
                  <a:gd name="connsiteX107" fmla="*/ 9261566 w 9339943"/>
                  <a:gd name="connsiteY107" fmla="*/ 574765 h 2064354"/>
                  <a:gd name="connsiteX108" fmla="*/ 9274628 w 9339943"/>
                  <a:gd name="connsiteY108" fmla="*/ 679268 h 2064354"/>
                  <a:gd name="connsiteX109" fmla="*/ 9300754 w 9339943"/>
                  <a:gd name="connsiteY109" fmla="*/ 757645 h 2064354"/>
                  <a:gd name="connsiteX110" fmla="*/ 9313817 w 9339943"/>
                  <a:gd name="connsiteY110" fmla="*/ 796834 h 2064354"/>
                  <a:gd name="connsiteX111" fmla="*/ 9300754 w 9339943"/>
                  <a:gd name="connsiteY111" fmla="*/ 953588 h 2064354"/>
                  <a:gd name="connsiteX112" fmla="*/ 9287691 w 9339943"/>
                  <a:gd name="connsiteY112" fmla="*/ 1018903 h 2064354"/>
                  <a:gd name="connsiteX113" fmla="*/ 9274628 w 9339943"/>
                  <a:gd name="connsiteY113" fmla="*/ 1123405 h 2064354"/>
                  <a:gd name="connsiteX114" fmla="*/ 9287691 w 9339943"/>
                  <a:gd name="connsiteY114" fmla="*/ 1267097 h 2064354"/>
                  <a:gd name="connsiteX115" fmla="*/ 9300754 w 9339943"/>
                  <a:gd name="connsiteY115" fmla="*/ 1306285 h 2064354"/>
                  <a:gd name="connsiteX116" fmla="*/ 9313817 w 9339943"/>
                  <a:gd name="connsiteY116" fmla="*/ 1645920 h 2064354"/>
                  <a:gd name="connsiteX117" fmla="*/ 9300754 w 9339943"/>
                  <a:gd name="connsiteY117" fmla="*/ 1854925 h 2064354"/>
                  <a:gd name="connsiteX118" fmla="*/ 9274628 w 9339943"/>
                  <a:gd name="connsiteY118" fmla="*/ 1933303 h 2064354"/>
                  <a:gd name="connsiteX119" fmla="*/ 9261566 w 9339943"/>
                  <a:gd name="connsiteY119" fmla="*/ 1972491 h 2064354"/>
                  <a:gd name="connsiteX120" fmla="*/ 9196251 w 9339943"/>
                  <a:gd name="connsiteY120" fmla="*/ 1959428 h 2064354"/>
                  <a:gd name="connsiteX121" fmla="*/ 9157063 w 9339943"/>
                  <a:gd name="connsiteY121" fmla="*/ 1946365 h 2064354"/>
                  <a:gd name="connsiteX122" fmla="*/ 9104811 w 9339943"/>
                  <a:gd name="connsiteY122" fmla="*/ 1959428 h 2064354"/>
                  <a:gd name="connsiteX123" fmla="*/ 8987246 w 9339943"/>
                  <a:gd name="connsiteY123" fmla="*/ 1998617 h 2064354"/>
                  <a:gd name="connsiteX124" fmla="*/ 8948057 w 9339943"/>
                  <a:gd name="connsiteY124" fmla="*/ 2011680 h 2064354"/>
                  <a:gd name="connsiteX125" fmla="*/ 8503920 w 9339943"/>
                  <a:gd name="connsiteY125" fmla="*/ 1972491 h 2064354"/>
                  <a:gd name="connsiteX126" fmla="*/ 8268788 w 9339943"/>
                  <a:gd name="connsiteY126" fmla="*/ 1959428 h 2064354"/>
                  <a:gd name="connsiteX127" fmla="*/ 7955280 w 9339943"/>
                  <a:gd name="connsiteY127" fmla="*/ 1972491 h 2064354"/>
                  <a:gd name="connsiteX128" fmla="*/ 7694023 w 9339943"/>
                  <a:gd name="connsiteY128" fmla="*/ 1998617 h 2064354"/>
                  <a:gd name="connsiteX129" fmla="*/ 7641771 w 9339943"/>
                  <a:gd name="connsiteY129" fmla="*/ 2024743 h 2064354"/>
                  <a:gd name="connsiteX130" fmla="*/ 7393577 w 9339943"/>
                  <a:gd name="connsiteY130" fmla="*/ 2024743 h 2064354"/>
                  <a:gd name="connsiteX131" fmla="*/ 7354388 w 9339943"/>
                  <a:gd name="connsiteY131" fmla="*/ 2037805 h 2064354"/>
                  <a:gd name="connsiteX132" fmla="*/ 7315200 w 9339943"/>
                  <a:gd name="connsiteY132" fmla="*/ 2063931 h 2064354"/>
                  <a:gd name="connsiteX133" fmla="*/ 7302137 w 9339943"/>
                  <a:gd name="connsiteY133" fmla="*/ 2024743 h 2064354"/>
                  <a:gd name="connsiteX134" fmla="*/ 7249886 w 9339943"/>
                  <a:gd name="connsiteY134" fmla="*/ 1998617 h 2064354"/>
                  <a:gd name="connsiteX135" fmla="*/ 7027817 w 9339943"/>
                  <a:gd name="connsiteY135" fmla="*/ 1959428 h 2064354"/>
                  <a:gd name="connsiteX136" fmla="*/ 6988628 w 9339943"/>
                  <a:gd name="connsiteY136" fmla="*/ 1946365 h 2064354"/>
                  <a:gd name="connsiteX137" fmla="*/ 6413863 w 9339943"/>
                  <a:gd name="connsiteY137" fmla="*/ 1959428 h 2064354"/>
                  <a:gd name="connsiteX138" fmla="*/ 6296297 w 9339943"/>
                  <a:gd name="connsiteY138" fmla="*/ 1972491 h 2064354"/>
                  <a:gd name="connsiteX139" fmla="*/ 6165668 w 9339943"/>
                  <a:gd name="connsiteY139" fmla="*/ 1998617 h 2064354"/>
                  <a:gd name="connsiteX140" fmla="*/ 5812971 w 9339943"/>
                  <a:gd name="connsiteY140" fmla="*/ 1985554 h 2064354"/>
                  <a:gd name="connsiteX141" fmla="*/ 5747657 w 9339943"/>
                  <a:gd name="connsiteY141" fmla="*/ 1972491 h 2064354"/>
                  <a:gd name="connsiteX142" fmla="*/ 5656217 w 9339943"/>
                  <a:gd name="connsiteY142" fmla="*/ 1959428 h 2064354"/>
                  <a:gd name="connsiteX143" fmla="*/ 5290457 w 9339943"/>
                  <a:gd name="connsiteY143" fmla="*/ 1933303 h 2064354"/>
                  <a:gd name="connsiteX144" fmla="*/ 5212080 w 9339943"/>
                  <a:gd name="connsiteY144" fmla="*/ 1946365 h 2064354"/>
                  <a:gd name="connsiteX145" fmla="*/ 5120640 w 9339943"/>
                  <a:gd name="connsiteY145" fmla="*/ 1985554 h 2064354"/>
                  <a:gd name="connsiteX146" fmla="*/ 4781006 w 9339943"/>
                  <a:gd name="connsiteY146" fmla="*/ 2011680 h 2064354"/>
                  <a:gd name="connsiteX147" fmla="*/ 4702628 w 9339943"/>
                  <a:gd name="connsiteY147" fmla="*/ 1998617 h 2064354"/>
                  <a:gd name="connsiteX148" fmla="*/ 4650377 w 9339943"/>
                  <a:gd name="connsiteY148" fmla="*/ 1985554 h 2064354"/>
                  <a:gd name="connsiteX149" fmla="*/ 4454434 w 9339943"/>
                  <a:gd name="connsiteY149" fmla="*/ 1972491 h 2064354"/>
                  <a:gd name="connsiteX150" fmla="*/ 4088674 w 9339943"/>
                  <a:gd name="connsiteY150" fmla="*/ 1946365 h 2064354"/>
                  <a:gd name="connsiteX151" fmla="*/ 3801291 w 9339943"/>
                  <a:gd name="connsiteY151" fmla="*/ 1959428 h 2064354"/>
                  <a:gd name="connsiteX152" fmla="*/ 3670663 w 9339943"/>
                  <a:gd name="connsiteY152" fmla="*/ 1972491 h 2064354"/>
                  <a:gd name="connsiteX153" fmla="*/ 3618411 w 9339943"/>
                  <a:gd name="connsiteY153" fmla="*/ 1998617 h 2064354"/>
                  <a:gd name="connsiteX154" fmla="*/ 3553097 w 9339943"/>
                  <a:gd name="connsiteY154" fmla="*/ 1985554 h 2064354"/>
                  <a:gd name="connsiteX155" fmla="*/ 3513908 w 9339943"/>
                  <a:gd name="connsiteY155" fmla="*/ 1972491 h 2064354"/>
                  <a:gd name="connsiteX156" fmla="*/ 3304903 w 9339943"/>
                  <a:gd name="connsiteY156" fmla="*/ 1959428 h 2064354"/>
                  <a:gd name="connsiteX157" fmla="*/ 3226526 w 9339943"/>
                  <a:gd name="connsiteY157" fmla="*/ 1946365 h 2064354"/>
                  <a:gd name="connsiteX158" fmla="*/ 3148148 w 9339943"/>
                  <a:gd name="connsiteY158" fmla="*/ 1946365 h 2064354"/>
                  <a:gd name="connsiteX159" fmla="*/ 2952206 w 9339943"/>
                  <a:gd name="connsiteY159" fmla="*/ 1959428 h 2064354"/>
                  <a:gd name="connsiteX160" fmla="*/ 2847703 w 9339943"/>
                  <a:gd name="connsiteY160" fmla="*/ 1972491 h 2064354"/>
                  <a:gd name="connsiteX161" fmla="*/ 2756263 w 9339943"/>
                  <a:gd name="connsiteY161" fmla="*/ 1959428 h 2064354"/>
                  <a:gd name="connsiteX162" fmla="*/ 2612571 w 9339943"/>
                  <a:gd name="connsiteY162" fmla="*/ 1920240 h 2064354"/>
                  <a:gd name="connsiteX163" fmla="*/ 2338251 w 9339943"/>
                  <a:gd name="connsiteY163" fmla="*/ 1920240 h 2064354"/>
                  <a:gd name="connsiteX164" fmla="*/ 2286000 w 9339943"/>
                  <a:gd name="connsiteY164" fmla="*/ 1894114 h 2064354"/>
                  <a:gd name="connsiteX165" fmla="*/ 2220686 w 9339943"/>
                  <a:gd name="connsiteY165" fmla="*/ 1907177 h 2064354"/>
                  <a:gd name="connsiteX166" fmla="*/ 2181497 w 9339943"/>
                  <a:gd name="connsiteY166" fmla="*/ 1920240 h 2064354"/>
                  <a:gd name="connsiteX167" fmla="*/ 2116183 w 9339943"/>
                  <a:gd name="connsiteY167" fmla="*/ 1933303 h 2064354"/>
                  <a:gd name="connsiteX168" fmla="*/ 1985554 w 9339943"/>
                  <a:gd name="connsiteY168" fmla="*/ 1920240 h 2064354"/>
                  <a:gd name="connsiteX169" fmla="*/ 1946366 w 9339943"/>
                  <a:gd name="connsiteY169" fmla="*/ 1907177 h 2064354"/>
                  <a:gd name="connsiteX170" fmla="*/ 1763486 w 9339943"/>
                  <a:gd name="connsiteY170" fmla="*/ 1894114 h 2064354"/>
                  <a:gd name="connsiteX171" fmla="*/ 1567543 w 9339943"/>
                  <a:gd name="connsiteY171" fmla="*/ 1933303 h 2064354"/>
                  <a:gd name="connsiteX172" fmla="*/ 1528354 w 9339943"/>
                  <a:gd name="connsiteY172" fmla="*/ 1946365 h 2064354"/>
                  <a:gd name="connsiteX173" fmla="*/ 1489166 w 9339943"/>
                  <a:gd name="connsiteY173" fmla="*/ 1959428 h 2064354"/>
                  <a:gd name="connsiteX174" fmla="*/ 718457 w 9339943"/>
                  <a:gd name="connsiteY174" fmla="*/ 1946365 h 2064354"/>
                  <a:gd name="connsiteX175" fmla="*/ 666206 w 9339943"/>
                  <a:gd name="connsiteY175" fmla="*/ 1933303 h 2064354"/>
                  <a:gd name="connsiteX176" fmla="*/ 444137 w 9339943"/>
                  <a:gd name="connsiteY176" fmla="*/ 1920240 h 2064354"/>
                  <a:gd name="connsiteX177" fmla="*/ 52251 w 9339943"/>
                  <a:gd name="connsiteY177" fmla="*/ 1894114 h 2064354"/>
                  <a:gd name="connsiteX178" fmla="*/ 65314 w 9339943"/>
                  <a:gd name="connsiteY178" fmla="*/ 1854925 h 2064354"/>
                  <a:gd name="connsiteX179" fmla="*/ 39188 w 9339943"/>
                  <a:gd name="connsiteY179" fmla="*/ 1632857 h 2064354"/>
                  <a:gd name="connsiteX180" fmla="*/ 78377 w 9339943"/>
                  <a:gd name="connsiteY180" fmla="*/ 1606731 h 2064354"/>
                  <a:gd name="connsiteX181" fmla="*/ 78377 w 9339943"/>
                  <a:gd name="connsiteY181" fmla="*/ 1528354 h 2064354"/>
                  <a:gd name="connsiteX182" fmla="*/ 52251 w 9339943"/>
                  <a:gd name="connsiteY182" fmla="*/ 1489165 h 2064354"/>
                  <a:gd name="connsiteX183" fmla="*/ 39188 w 9339943"/>
                  <a:gd name="connsiteY183" fmla="*/ 1254034 h 2064354"/>
                  <a:gd name="connsiteX184" fmla="*/ 26126 w 9339943"/>
                  <a:gd name="connsiteY184" fmla="*/ 1201783 h 2064354"/>
                  <a:gd name="connsiteX185" fmla="*/ 39188 w 9339943"/>
                  <a:gd name="connsiteY185" fmla="*/ 966651 h 2064354"/>
                  <a:gd name="connsiteX186" fmla="*/ 52251 w 9339943"/>
                  <a:gd name="connsiteY186" fmla="*/ 927463 h 2064354"/>
                  <a:gd name="connsiteX187" fmla="*/ 91440 w 9339943"/>
                  <a:gd name="connsiteY187" fmla="*/ 888274 h 2064354"/>
                  <a:gd name="connsiteX188" fmla="*/ 52251 w 9339943"/>
                  <a:gd name="connsiteY188" fmla="*/ 875211 h 2064354"/>
                  <a:gd name="connsiteX189" fmla="*/ 0 w 9339943"/>
                  <a:gd name="connsiteY189" fmla="*/ 796834 h 2064354"/>
                  <a:gd name="connsiteX190" fmla="*/ 39188 w 9339943"/>
                  <a:gd name="connsiteY190" fmla="*/ 627017 h 2064354"/>
                  <a:gd name="connsiteX191" fmla="*/ 52251 w 9339943"/>
                  <a:gd name="connsiteY191" fmla="*/ 587828 h 2064354"/>
                  <a:gd name="connsiteX192" fmla="*/ 65314 w 9339943"/>
                  <a:gd name="connsiteY192" fmla="*/ 548640 h 2064354"/>
                  <a:gd name="connsiteX193" fmla="*/ 65314 w 9339943"/>
                  <a:gd name="connsiteY193" fmla="*/ 235131 h 2064354"/>
                  <a:gd name="connsiteX194" fmla="*/ 39188 w 9339943"/>
                  <a:gd name="connsiteY194" fmla="*/ 143691 h 2064354"/>
                  <a:gd name="connsiteX195" fmla="*/ 91440 w 9339943"/>
                  <a:gd name="connsiteY195" fmla="*/ 130628 h 206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9339943" h="2064354">
                    <a:moveTo>
                      <a:pt x="91440" y="130628"/>
                    </a:moveTo>
                    <a:lnTo>
                      <a:pt x="91440" y="130628"/>
                    </a:lnTo>
                    <a:cubicBezTo>
                      <a:pt x="130629" y="126274"/>
                      <a:pt x="170753" y="127128"/>
                      <a:pt x="209006" y="117565"/>
                    </a:cubicBezTo>
                    <a:cubicBezTo>
                      <a:pt x="224237" y="113757"/>
                      <a:pt x="233764" y="97624"/>
                      <a:pt x="248194" y="91440"/>
                    </a:cubicBezTo>
                    <a:cubicBezTo>
                      <a:pt x="306786" y="66330"/>
                      <a:pt x="288797" y="90733"/>
                      <a:pt x="339634" y="65314"/>
                    </a:cubicBezTo>
                    <a:cubicBezTo>
                      <a:pt x="353676" y="58293"/>
                      <a:pt x="365760" y="47897"/>
                      <a:pt x="378823" y="39188"/>
                    </a:cubicBezTo>
                    <a:cubicBezTo>
                      <a:pt x="404949" y="47897"/>
                      <a:pt x="430036" y="69841"/>
                      <a:pt x="457200" y="65314"/>
                    </a:cubicBezTo>
                    <a:cubicBezTo>
                      <a:pt x="483326" y="60960"/>
                      <a:pt x="509722" y="57997"/>
                      <a:pt x="535577" y="52251"/>
                    </a:cubicBezTo>
                    <a:cubicBezTo>
                      <a:pt x="549019" y="49264"/>
                      <a:pt x="561408" y="42528"/>
                      <a:pt x="574766" y="39188"/>
                    </a:cubicBezTo>
                    <a:cubicBezTo>
                      <a:pt x="596306" y="33803"/>
                      <a:pt x="618406" y="30941"/>
                      <a:pt x="640080" y="26125"/>
                    </a:cubicBezTo>
                    <a:cubicBezTo>
                      <a:pt x="689294" y="15189"/>
                      <a:pt x="687875" y="14548"/>
                      <a:pt x="731520" y="0"/>
                    </a:cubicBezTo>
                    <a:cubicBezTo>
                      <a:pt x="761614" y="5016"/>
                      <a:pt x="816932" y="10048"/>
                      <a:pt x="849086" y="26125"/>
                    </a:cubicBezTo>
                    <a:cubicBezTo>
                      <a:pt x="900466" y="51814"/>
                      <a:pt x="872736" y="54368"/>
                      <a:pt x="927463" y="65314"/>
                    </a:cubicBezTo>
                    <a:cubicBezTo>
                      <a:pt x="957655" y="71352"/>
                      <a:pt x="988610" y="72869"/>
                      <a:pt x="1018903" y="78377"/>
                    </a:cubicBezTo>
                    <a:cubicBezTo>
                      <a:pt x="1036566" y="81589"/>
                      <a:pt x="1053958" y="86281"/>
                      <a:pt x="1071154" y="91440"/>
                    </a:cubicBezTo>
                    <a:cubicBezTo>
                      <a:pt x="1097531" y="99353"/>
                      <a:pt x="1149531" y="117565"/>
                      <a:pt x="1149531" y="117565"/>
                    </a:cubicBezTo>
                    <a:cubicBezTo>
                      <a:pt x="1162594" y="113211"/>
                      <a:pt x="1175480" y="108286"/>
                      <a:pt x="1188720" y="104503"/>
                    </a:cubicBezTo>
                    <a:cubicBezTo>
                      <a:pt x="1221859" y="95035"/>
                      <a:pt x="1248844" y="91798"/>
                      <a:pt x="1280160" y="78377"/>
                    </a:cubicBezTo>
                    <a:cubicBezTo>
                      <a:pt x="1393153" y="29951"/>
                      <a:pt x="1279694" y="69823"/>
                      <a:pt x="1371600" y="39188"/>
                    </a:cubicBezTo>
                    <a:cubicBezTo>
                      <a:pt x="1383899" y="42263"/>
                      <a:pt x="1447708" y="56796"/>
                      <a:pt x="1463040" y="65314"/>
                    </a:cubicBezTo>
                    <a:cubicBezTo>
                      <a:pt x="1490488" y="80563"/>
                      <a:pt x="1541417" y="117565"/>
                      <a:pt x="1541417" y="117565"/>
                    </a:cubicBezTo>
                    <a:cubicBezTo>
                      <a:pt x="1550126" y="130628"/>
                      <a:pt x="1553501" y="149733"/>
                      <a:pt x="1567543" y="156754"/>
                    </a:cubicBezTo>
                    <a:cubicBezTo>
                      <a:pt x="1591233" y="168599"/>
                      <a:pt x="1619861" y="165079"/>
                      <a:pt x="1645920" y="169817"/>
                    </a:cubicBezTo>
                    <a:cubicBezTo>
                      <a:pt x="1667764" y="173789"/>
                      <a:pt x="1689814" y="177038"/>
                      <a:pt x="1711234" y="182880"/>
                    </a:cubicBezTo>
                    <a:cubicBezTo>
                      <a:pt x="1737802" y="190126"/>
                      <a:pt x="1789611" y="209005"/>
                      <a:pt x="1789611" y="209005"/>
                    </a:cubicBezTo>
                    <a:cubicBezTo>
                      <a:pt x="1889760" y="204651"/>
                      <a:pt x="1990088" y="203348"/>
                      <a:pt x="2090057" y="195943"/>
                    </a:cubicBezTo>
                    <a:cubicBezTo>
                      <a:pt x="2107961" y="194617"/>
                      <a:pt x="2126720" y="191787"/>
                      <a:pt x="2142308" y="182880"/>
                    </a:cubicBezTo>
                    <a:cubicBezTo>
                      <a:pt x="2158348" y="173714"/>
                      <a:pt x="2166915" y="155033"/>
                      <a:pt x="2181497" y="143691"/>
                    </a:cubicBezTo>
                    <a:cubicBezTo>
                      <a:pt x="2206282" y="124414"/>
                      <a:pt x="2259874" y="91440"/>
                      <a:pt x="2259874" y="91440"/>
                    </a:cubicBezTo>
                    <a:cubicBezTo>
                      <a:pt x="2312125" y="100148"/>
                      <a:pt x="2366374" y="100814"/>
                      <a:pt x="2416628" y="117565"/>
                    </a:cubicBezTo>
                    <a:cubicBezTo>
                      <a:pt x="2429691" y="121919"/>
                      <a:pt x="2442186" y="128681"/>
                      <a:pt x="2455817" y="130628"/>
                    </a:cubicBezTo>
                    <a:cubicBezTo>
                      <a:pt x="2503428" y="137430"/>
                      <a:pt x="2551611" y="139337"/>
                      <a:pt x="2599508" y="143691"/>
                    </a:cubicBezTo>
                    <a:cubicBezTo>
                      <a:pt x="2621280" y="148045"/>
                      <a:pt x="2644034" y="148958"/>
                      <a:pt x="2664823" y="156754"/>
                    </a:cubicBezTo>
                    <a:cubicBezTo>
                      <a:pt x="2679523" y="162267"/>
                      <a:pt x="2689969" y="175859"/>
                      <a:pt x="2704011" y="182880"/>
                    </a:cubicBezTo>
                    <a:cubicBezTo>
                      <a:pt x="2716327" y="189038"/>
                      <a:pt x="2730137" y="191589"/>
                      <a:pt x="2743200" y="195943"/>
                    </a:cubicBezTo>
                    <a:cubicBezTo>
                      <a:pt x="2841703" y="163108"/>
                      <a:pt x="2720283" y="207401"/>
                      <a:pt x="2821577" y="156754"/>
                    </a:cubicBezTo>
                    <a:cubicBezTo>
                      <a:pt x="2833893" y="150596"/>
                      <a:pt x="2847703" y="148045"/>
                      <a:pt x="2860766" y="143691"/>
                    </a:cubicBezTo>
                    <a:lnTo>
                      <a:pt x="3017520" y="156754"/>
                    </a:lnTo>
                    <a:cubicBezTo>
                      <a:pt x="3082800" y="161590"/>
                      <a:pt x="3148662" y="160560"/>
                      <a:pt x="3213463" y="169817"/>
                    </a:cubicBezTo>
                    <a:cubicBezTo>
                      <a:pt x="3240725" y="173712"/>
                      <a:pt x="3291840" y="195943"/>
                      <a:pt x="3291840" y="195943"/>
                    </a:cubicBezTo>
                    <a:cubicBezTo>
                      <a:pt x="3374571" y="191589"/>
                      <a:pt x="3457528" y="190381"/>
                      <a:pt x="3540034" y="182880"/>
                    </a:cubicBezTo>
                    <a:cubicBezTo>
                      <a:pt x="3584954" y="178796"/>
                      <a:pt x="3578214" y="161557"/>
                      <a:pt x="3618411" y="143691"/>
                    </a:cubicBezTo>
                    <a:cubicBezTo>
                      <a:pt x="3643576" y="132506"/>
                      <a:pt x="3673874" y="132840"/>
                      <a:pt x="3696788" y="117565"/>
                    </a:cubicBezTo>
                    <a:cubicBezTo>
                      <a:pt x="3709851" y="108857"/>
                      <a:pt x="3721631" y="97816"/>
                      <a:pt x="3735977" y="91440"/>
                    </a:cubicBezTo>
                    <a:cubicBezTo>
                      <a:pt x="3798082" y="63838"/>
                      <a:pt x="3827006" y="63205"/>
                      <a:pt x="3892731" y="52251"/>
                    </a:cubicBezTo>
                    <a:cubicBezTo>
                      <a:pt x="4023285" y="78362"/>
                      <a:pt x="3903137" y="41772"/>
                      <a:pt x="3997234" y="104503"/>
                    </a:cubicBezTo>
                    <a:cubicBezTo>
                      <a:pt x="4008691" y="112141"/>
                      <a:pt x="4023767" y="112141"/>
                      <a:pt x="4036423" y="117565"/>
                    </a:cubicBezTo>
                    <a:cubicBezTo>
                      <a:pt x="4054321" y="125236"/>
                      <a:pt x="4070336" y="137142"/>
                      <a:pt x="4088674" y="143691"/>
                    </a:cubicBezTo>
                    <a:cubicBezTo>
                      <a:pt x="4197872" y="182691"/>
                      <a:pt x="4201728" y="179951"/>
                      <a:pt x="4297680" y="195943"/>
                    </a:cubicBezTo>
                    <a:cubicBezTo>
                      <a:pt x="4332514" y="213360"/>
                      <a:pt x="4366728" y="232078"/>
                      <a:pt x="4402183" y="248194"/>
                    </a:cubicBezTo>
                    <a:cubicBezTo>
                      <a:pt x="4414718" y="253892"/>
                      <a:pt x="4427789" y="263521"/>
                      <a:pt x="4441371" y="261257"/>
                    </a:cubicBezTo>
                    <a:cubicBezTo>
                      <a:pt x="4456857" y="258676"/>
                      <a:pt x="4468499" y="245182"/>
                      <a:pt x="4480560" y="235131"/>
                    </a:cubicBezTo>
                    <a:cubicBezTo>
                      <a:pt x="4523895" y="199019"/>
                      <a:pt x="4510287" y="194142"/>
                      <a:pt x="4558937" y="169817"/>
                    </a:cubicBezTo>
                    <a:cubicBezTo>
                      <a:pt x="4602705" y="147933"/>
                      <a:pt x="4678440" y="147830"/>
                      <a:pt x="4715691" y="143691"/>
                    </a:cubicBezTo>
                    <a:cubicBezTo>
                      <a:pt x="4804643" y="114040"/>
                      <a:pt x="4695235" y="151362"/>
                      <a:pt x="4820194" y="104503"/>
                    </a:cubicBezTo>
                    <a:cubicBezTo>
                      <a:pt x="4833087" y="99668"/>
                      <a:pt x="4846320" y="95794"/>
                      <a:pt x="4859383" y="91440"/>
                    </a:cubicBezTo>
                    <a:cubicBezTo>
                      <a:pt x="4863591" y="91861"/>
                      <a:pt x="5006753" y="99810"/>
                      <a:pt x="5042263" y="117565"/>
                    </a:cubicBezTo>
                    <a:cubicBezTo>
                      <a:pt x="5070347" y="131607"/>
                      <a:pt x="5120640" y="169817"/>
                      <a:pt x="5120640" y="169817"/>
                    </a:cubicBezTo>
                    <a:cubicBezTo>
                      <a:pt x="5169538" y="163705"/>
                      <a:pt x="5239821" y="157501"/>
                      <a:pt x="5290457" y="143691"/>
                    </a:cubicBezTo>
                    <a:cubicBezTo>
                      <a:pt x="5317026" y="136445"/>
                      <a:pt x="5341408" y="120058"/>
                      <a:pt x="5368834" y="117565"/>
                    </a:cubicBezTo>
                    <a:lnTo>
                      <a:pt x="5512526" y="104503"/>
                    </a:lnTo>
                    <a:cubicBezTo>
                      <a:pt x="5609377" y="72219"/>
                      <a:pt x="5566272" y="90693"/>
                      <a:pt x="5643154" y="52251"/>
                    </a:cubicBezTo>
                    <a:cubicBezTo>
                      <a:pt x="5893303" y="73097"/>
                      <a:pt x="5729243" y="46990"/>
                      <a:pt x="5839097" y="78377"/>
                    </a:cubicBezTo>
                    <a:cubicBezTo>
                      <a:pt x="5856359" y="83309"/>
                      <a:pt x="5874152" y="86281"/>
                      <a:pt x="5891348" y="91440"/>
                    </a:cubicBezTo>
                    <a:cubicBezTo>
                      <a:pt x="5917726" y="99353"/>
                      <a:pt x="5969726" y="117565"/>
                      <a:pt x="5969726" y="117565"/>
                    </a:cubicBezTo>
                    <a:cubicBezTo>
                      <a:pt x="6114663" y="101462"/>
                      <a:pt x="6049884" y="116972"/>
                      <a:pt x="6165668" y="78377"/>
                    </a:cubicBezTo>
                    <a:cubicBezTo>
                      <a:pt x="6178731" y="74023"/>
                      <a:pt x="6192541" y="71472"/>
                      <a:pt x="6204857" y="65314"/>
                    </a:cubicBezTo>
                    <a:cubicBezTo>
                      <a:pt x="6222274" y="56605"/>
                      <a:pt x="6239028" y="46420"/>
                      <a:pt x="6257108" y="39188"/>
                    </a:cubicBezTo>
                    <a:cubicBezTo>
                      <a:pt x="6282677" y="28960"/>
                      <a:pt x="6335486" y="13063"/>
                      <a:pt x="6335486" y="13063"/>
                    </a:cubicBezTo>
                    <a:cubicBezTo>
                      <a:pt x="6370320" y="17417"/>
                      <a:pt x="6405662" y="18770"/>
                      <a:pt x="6439988" y="26125"/>
                    </a:cubicBezTo>
                    <a:cubicBezTo>
                      <a:pt x="6466916" y="31895"/>
                      <a:pt x="6518366" y="52251"/>
                      <a:pt x="6518366" y="52251"/>
                    </a:cubicBezTo>
                    <a:cubicBezTo>
                      <a:pt x="6531429" y="60960"/>
                      <a:pt x="6543124" y="72193"/>
                      <a:pt x="6557554" y="78377"/>
                    </a:cubicBezTo>
                    <a:cubicBezTo>
                      <a:pt x="6574056" y="85449"/>
                      <a:pt x="6592543" y="86508"/>
                      <a:pt x="6609806" y="91440"/>
                    </a:cubicBezTo>
                    <a:cubicBezTo>
                      <a:pt x="6623045" y="95223"/>
                      <a:pt x="6635931" y="100149"/>
                      <a:pt x="6648994" y="104503"/>
                    </a:cubicBezTo>
                    <a:cubicBezTo>
                      <a:pt x="6744788" y="100149"/>
                      <a:pt x="6840789" y="99087"/>
                      <a:pt x="6936377" y="91440"/>
                    </a:cubicBezTo>
                    <a:cubicBezTo>
                      <a:pt x="6981497" y="87830"/>
                      <a:pt x="6974329" y="69576"/>
                      <a:pt x="7014754" y="52251"/>
                    </a:cubicBezTo>
                    <a:cubicBezTo>
                      <a:pt x="7031256" y="45179"/>
                      <a:pt x="7049589" y="43542"/>
                      <a:pt x="7067006" y="39188"/>
                    </a:cubicBezTo>
                    <a:cubicBezTo>
                      <a:pt x="7128901" y="51567"/>
                      <a:pt x="7188005" y="62907"/>
                      <a:pt x="7249886" y="78377"/>
                    </a:cubicBezTo>
                    <a:cubicBezTo>
                      <a:pt x="7263244" y="81717"/>
                      <a:pt x="7276011" y="87086"/>
                      <a:pt x="7289074" y="91440"/>
                    </a:cubicBezTo>
                    <a:cubicBezTo>
                      <a:pt x="7350465" y="152829"/>
                      <a:pt x="7312894" y="120382"/>
                      <a:pt x="7406640" y="182880"/>
                    </a:cubicBezTo>
                    <a:cubicBezTo>
                      <a:pt x="7419703" y="191588"/>
                      <a:pt x="7430597" y="205197"/>
                      <a:pt x="7445828" y="209005"/>
                    </a:cubicBezTo>
                    <a:lnTo>
                      <a:pt x="7498080" y="222068"/>
                    </a:lnTo>
                    <a:cubicBezTo>
                      <a:pt x="7515497" y="209005"/>
                      <a:pt x="7530858" y="192616"/>
                      <a:pt x="7550331" y="182880"/>
                    </a:cubicBezTo>
                    <a:cubicBezTo>
                      <a:pt x="7574963" y="170564"/>
                      <a:pt x="7605794" y="172030"/>
                      <a:pt x="7628708" y="156754"/>
                    </a:cubicBezTo>
                    <a:cubicBezTo>
                      <a:pt x="7741014" y="81884"/>
                      <a:pt x="7598924" y="171645"/>
                      <a:pt x="7707086" y="117565"/>
                    </a:cubicBezTo>
                    <a:cubicBezTo>
                      <a:pt x="7721128" y="110544"/>
                      <a:pt x="7732643" y="99229"/>
                      <a:pt x="7746274" y="91440"/>
                    </a:cubicBezTo>
                    <a:cubicBezTo>
                      <a:pt x="7862274" y="25155"/>
                      <a:pt x="7742250" y="102832"/>
                      <a:pt x="7837714" y="39188"/>
                    </a:cubicBezTo>
                    <a:cubicBezTo>
                      <a:pt x="7907383" y="43542"/>
                      <a:pt x="7977299" y="44943"/>
                      <a:pt x="8046720" y="52251"/>
                    </a:cubicBezTo>
                    <a:cubicBezTo>
                      <a:pt x="8060414" y="53692"/>
                      <a:pt x="8072669" y="61531"/>
                      <a:pt x="8085908" y="65314"/>
                    </a:cubicBezTo>
                    <a:cubicBezTo>
                      <a:pt x="8103171" y="70246"/>
                      <a:pt x="8120743" y="74023"/>
                      <a:pt x="8138160" y="78377"/>
                    </a:cubicBezTo>
                    <a:lnTo>
                      <a:pt x="8242663" y="130628"/>
                    </a:lnTo>
                    <a:cubicBezTo>
                      <a:pt x="8260080" y="139337"/>
                      <a:pt x="8278712" y="145952"/>
                      <a:pt x="8294914" y="156754"/>
                    </a:cubicBezTo>
                    <a:cubicBezTo>
                      <a:pt x="8307977" y="165463"/>
                      <a:pt x="8319209" y="177915"/>
                      <a:pt x="8334103" y="182880"/>
                    </a:cubicBezTo>
                    <a:cubicBezTo>
                      <a:pt x="8359230" y="191256"/>
                      <a:pt x="8386354" y="191589"/>
                      <a:pt x="8412480" y="195943"/>
                    </a:cubicBezTo>
                    <a:cubicBezTo>
                      <a:pt x="8503261" y="186865"/>
                      <a:pt x="8524332" y="191126"/>
                      <a:pt x="8595360" y="169817"/>
                    </a:cubicBezTo>
                    <a:cubicBezTo>
                      <a:pt x="8621737" y="161904"/>
                      <a:pt x="8649105" y="156007"/>
                      <a:pt x="8673737" y="143691"/>
                    </a:cubicBezTo>
                    <a:cubicBezTo>
                      <a:pt x="8701821" y="129649"/>
                      <a:pt x="8725988" y="108857"/>
                      <a:pt x="8752114" y="91440"/>
                    </a:cubicBezTo>
                    <a:lnTo>
                      <a:pt x="8791303" y="65314"/>
                    </a:lnTo>
                    <a:cubicBezTo>
                      <a:pt x="8834846" y="69668"/>
                      <a:pt x="8880106" y="65508"/>
                      <a:pt x="8921931" y="78377"/>
                    </a:cubicBezTo>
                    <a:cubicBezTo>
                      <a:pt x="8952843" y="87888"/>
                      <a:pt x="8967341" y="136849"/>
                      <a:pt x="8987246" y="156754"/>
                    </a:cubicBezTo>
                    <a:cubicBezTo>
                      <a:pt x="9017317" y="186825"/>
                      <a:pt x="9038712" y="185950"/>
                      <a:pt x="9078686" y="195943"/>
                    </a:cubicBezTo>
                    <a:cubicBezTo>
                      <a:pt x="9091749" y="209006"/>
                      <a:pt x="9102503" y="224884"/>
                      <a:pt x="9117874" y="235131"/>
                    </a:cubicBezTo>
                    <a:cubicBezTo>
                      <a:pt x="9158123" y="261963"/>
                      <a:pt x="9270568" y="248194"/>
                      <a:pt x="9287691" y="248194"/>
                    </a:cubicBezTo>
                    <a:lnTo>
                      <a:pt x="9339943" y="248194"/>
                    </a:lnTo>
                    <a:cubicBezTo>
                      <a:pt x="9331234" y="287383"/>
                      <a:pt x="9324161" y="326971"/>
                      <a:pt x="9313817" y="365760"/>
                    </a:cubicBezTo>
                    <a:cubicBezTo>
                      <a:pt x="9306721" y="392369"/>
                      <a:pt x="9307164" y="424664"/>
                      <a:pt x="9287691" y="444137"/>
                    </a:cubicBezTo>
                    <a:lnTo>
                      <a:pt x="9248503" y="483325"/>
                    </a:lnTo>
                    <a:cubicBezTo>
                      <a:pt x="9252857" y="513805"/>
                      <a:pt x="9257497" y="544246"/>
                      <a:pt x="9261566" y="574765"/>
                    </a:cubicBezTo>
                    <a:cubicBezTo>
                      <a:pt x="9266206" y="609562"/>
                      <a:pt x="9267273" y="644942"/>
                      <a:pt x="9274628" y="679268"/>
                    </a:cubicBezTo>
                    <a:cubicBezTo>
                      <a:pt x="9280398" y="706196"/>
                      <a:pt x="9292045" y="731519"/>
                      <a:pt x="9300754" y="757645"/>
                    </a:cubicBezTo>
                    <a:lnTo>
                      <a:pt x="9313817" y="796834"/>
                    </a:lnTo>
                    <a:cubicBezTo>
                      <a:pt x="9309463" y="849085"/>
                      <a:pt x="9306880" y="901515"/>
                      <a:pt x="9300754" y="953588"/>
                    </a:cubicBezTo>
                    <a:cubicBezTo>
                      <a:pt x="9298160" y="975639"/>
                      <a:pt x="9291067" y="996958"/>
                      <a:pt x="9287691" y="1018903"/>
                    </a:cubicBezTo>
                    <a:cubicBezTo>
                      <a:pt x="9282353" y="1053600"/>
                      <a:pt x="9278982" y="1088571"/>
                      <a:pt x="9274628" y="1123405"/>
                    </a:cubicBezTo>
                    <a:cubicBezTo>
                      <a:pt x="9278982" y="1171302"/>
                      <a:pt x="9280889" y="1219486"/>
                      <a:pt x="9287691" y="1267097"/>
                    </a:cubicBezTo>
                    <a:cubicBezTo>
                      <a:pt x="9289638" y="1280728"/>
                      <a:pt x="9299807" y="1292548"/>
                      <a:pt x="9300754" y="1306285"/>
                    </a:cubicBezTo>
                    <a:cubicBezTo>
                      <a:pt x="9308549" y="1419312"/>
                      <a:pt x="9309463" y="1532708"/>
                      <a:pt x="9313817" y="1645920"/>
                    </a:cubicBezTo>
                    <a:cubicBezTo>
                      <a:pt x="9309463" y="1715588"/>
                      <a:pt x="9310186" y="1785761"/>
                      <a:pt x="9300754" y="1854925"/>
                    </a:cubicBezTo>
                    <a:cubicBezTo>
                      <a:pt x="9297033" y="1882212"/>
                      <a:pt x="9283337" y="1907177"/>
                      <a:pt x="9274628" y="1933303"/>
                    </a:cubicBezTo>
                    <a:lnTo>
                      <a:pt x="9261566" y="1972491"/>
                    </a:lnTo>
                    <a:cubicBezTo>
                      <a:pt x="9239794" y="1968137"/>
                      <a:pt x="9217791" y="1964813"/>
                      <a:pt x="9196251" y="1959428"/>
                    </a:cubicBezTo>
                    <a:cubicBezTo>
                      <a:pt x="9182893" y="1956088"/>
                      <a:pt x="9170832" y="1946365"/>
                      <a:pt x="9157063" y="1946365"/>
                    </a:cubicBezTo>
                    <a:cubicBezTo>
                      <a:pt x="9139110" y="1946365"/>
                      <a:pt x="9121970" y="1954148"/>
                      <a:pt x="9104811" y="1959428"/>
                    </a:cubicBezTo>
                    <a:cubicBezTo>
                      <a:pt x="9065330" y="1971576"/>
                      <a:pt x="9026434" y="1985554"/>
                      <a:pt x="8987246" y="1998617"/>
                    </a:cubicBezTo>
                    <a:lnTo>
                      <a:pt x="8948057" y="2011680"/>
                    </a:lnTo>
                    <a:cubicBezTo>
                      <a:pt x="8751565" y="1946182"/>
                      <a:pt x="8907736" y="1990048"/>
                      <a:pt x="8503920" y="1972491"/>
                    </a:cubicBezTo>
                    <a:cubicBezTo>
                      <a:pt x="8425496" y="1969081"/>
                      <a:pt x="8347165" y="1963782"/>
                      <a:pt x="8268788" y="1959428"/>
                    </a:cubicBezTo>
                    <a:lnTo>
                      <a:pt x="7955280" y="1972491"/>
                    </a:lnTo>
                    <a:cubicBezTo>
                      <a:pt x="7886790" y="1976405"/>
                      <a:pt x="7765543" y="1990670"/>
                      <a:pt x="7694023" y="1998617"/>
                    </a:cubicBezTo>
                    <a:cubicBezTo>
                      <a:pt x="7676606" y="2007326"/>
                      <a:pt x="7660004" y="2017906"/>
                      <a:pt x="7641771" y="2024743"/>
                    </a:cubicBezTo>
                    <a:cubicBezTo>
                      <a:pt x="7558779" y="2055864"/>
                      <a:pt x="7487970" y="2031035"/>
                      <a:pt x="7393577" y="2024743"/>
                    </a:cubicBezTo>
                    <a:cubicBezTo>
                      <a:pt x="7380514" y="2029097"/>
                      <a:pt x="7366704" y="2031647"/>
                      <a:pt x="7354388" y="2037805"/>
                    </a:cubicBezTo>
                    <a:cubicBezTo>
                      <a:pt x="7340346" y="2044826"/>
                      <a:pt x="7330431" y="2067738"/>
                      <a:pt x="7315200" y="2063931"/>
                    </a:cubicBezTo>
                    <a:cubicBezTo>
                      <a:pt x="7301842" y="2060592"/>
                      <a:pt x="7311873" y="2034479"/>
                      <a:pt x="7302137" y="2024743"/>
                    </a:cubicBezTo>
                    <a:cubicBezTo>
                      <a:pt x="7288368" y="2010974"/>
                      <a:pt x="7268777" y="2003340"/>
                      <a:pt x="7249886" y="1998617"/>
                    </a:cubicBezTo>
                    <a:cubicBezTo>
                      <a:pt x="7176964" y="1980386"/>
                      <a:pt x="7100739" y="1977659"/>
                      <a:pt x="7027817" y="1959428"/>
                    </a:cubicBezTo>
                    <a:cubicBezTo>
                      <a:pt x="7014459" y="1956088"/>
                      <a:pt x="7001691" y="1950719"/>
                      <a:pt x="6988628" y="1946365"/>
                    </a:cubicBezTo>
                    <a:lnTo>
                      <a:pt x="6413863" y="1959428"/>
                    </a:lnTo>
                    <a:cubicBezTo>
                      <a:pt x="6374461" y="1960915"/>
                      <a:pt x="6335244" y="1966341"/>
                      <a:pt x="6296297" y="1972491"/>
                    </a:cubicBezTo>
                    <a:cubicBezTo>
                      <a:pt x="6252435" y="1979417"/>
                      <a:pt x="6165668" y="1998617"/>
                      <a:pt x="6165668" y="1998617"/>
                    </a:cubicBezTo>
                    <a:cubicBezTo>
                      <a:pt x="6048102" y="1994263"/>
                      <a:pt x="5930388" y="1992893"/>
                      <a:pt x="5812971" y="1985554"/>
                    </a:cubicBezTo>
                    <a:cubicBezTo>
                      <a:pt x="5790812" y="1984169"/>
                      <a:pt x="5769557" y="1976141"/>
                      <a:pt x="5747657" y="1972491"/>
                    </a:cubicBezTo>
                    <a:cubicBezTo>
                      <a:pt x="5717286" y="1967429"/>
                      <a:pt x="5686796" y="1963026"/>
                      <a:pt x="5656217" y="1959428"/>
                    </a:cubicBezTo>
                    <a:cubicBezTo>
                      <a:pt x="5506802" y="1941850"/>
                      <a:pt x="5462868" y="1942881"/>
                      <a:pt x="5290457" y="1933303"/>
                    </a:cubicBezTo>
                    <a:cubicBezTo>
                      <a:pt x="5264331" y="1937657"/>
                      <a:pt x="5237207" y="1937990"/>
                      <a:pt x="5212080" y="1946365"/>
                    </a:cubicBezTo>
                    <a:cubicBezTo>
                      <a:pt x="5106755" y="1981473"/>
                      <a:pt x="5246668" y="1969800"/>
                      <a:pt x="5120640" y="1985554"/>
                    </a:cubicBezTo>
                    <a:cubicBezTo>
                      <a:pt x="5072271" y="1991600"/>
                      <a:pt x="4818861" y="2008976"/>
                      <a:pt x="4781006" y="2011680"/>
                    </a:cubicBezTo>
                    <a:cubicBezTo>
                      <a:pt x="4754880" y="2007326"/>
                      <a:pt x="4728600" y="2003811"/>
                      <a:pt x="4702628" y="1998617"/>
                    </a:cubicBezTo>
                    <a:cubicBezTo>
                      <a:pt x="4685024" y="1995096"/>
                      <a:pt x="4668231" y="1987433"/>
                      <a:pt x="4650377" y="1985554"/>
                    </a:cubicBezTo>
                    <a:cubicBezTo>
                      <a:pt x="4585277" y="1978701"/>
                      <a:pt x="4519727" y="1977155"/>
                      <a:pt x="4454434" y="1972491"/>
                    </a:cubicBezTo>
                    <a:cubicBezTo>
                      <a:pt x="3948100" y="1936324"/>
                      <a:pt x="4654017" y="1984055"/>
                      <a:pt x="4088674" y="1946365"/>
                    </a:cubicBezTo>
                    <a:lnTo>
                      <a:pt x="3801291" y="1959428"/>
                    </a:lnTo>
                    <a:cubicBezTo>
                      <a:pt x="3757616" y="1962158"/>
                      <a:pt x="3713451" y="1963322"/>
                      <a:pt x="3670663" y="1972491"/>
                    </a:cubicBezTo>
                    <a:cubicBezTo>
                      <a:pt x="3651622" y="1976571"/>
                      <a:pt x="3635828" y="1989908"/>
                      <a:pt x="3618411" y="1998617"/>
                    </a:cubicBezTo>
                    <a:cubicBezTo>
                      <a:pt x="3596640" y="1994263"/>
                      <a:pt x="3574637" y="1990939"/>
                      <a:pt x="3553097" y="1985554"/>
                    </a:cubicBezTo>
                    <a:cubicBezTo>
                      <a:pt x="3539739" y="1982214"/>
                      <a:pt x="3527602" y="1973932"/>
                      <a:pt x="3513908" y="1972491"/>
                    </a:cubicBezTo>
                    <a:cubicBezTo>
                      <a:pt x="3444487" y="1965183"/>
                      <a:pt x="3374571" y="1963782"/>
                      <a:pt x="3304903" y="1959428"/>
                    </a:cubicBezTo>
                    <a:cubicBezTo>
                      <a:pt x="3278777" y="1955074"/>
                      <a:pt x="3253012" y="1946365"/>
                      <a:pt x="3226526" y="1946365"/>
                    </a:cubicBezTo>
                    <a:cubicBezTo>
                      <a:pt x="3122022" y="1946365"/>
                      <a:pt x="3252652" y="1981200"/>
                      <a:pt x="3148148" y="1946365"/>
                    </a:cubicBezTo>
                    <a:cubicBezTo>
                      <a:pt x="3082834" y="1950719"/>
                      <a:pt x="3017419" y="1953757"/>
                      <a:pt x="2952206" y="1959428"/>
                    </a:cubicBezTo>
                    <a:cubicBezTo>
                      <a:pt x="2917233" y="1962469"/>
                      <a:pt x="2882808" y="1972491"/>
                      <a:pt x="2847703" y="1972491"/>
                    </a:cubicBezTo>
                    <a:cubicBezTo>
                      <a:pt x="2816914" y="1972491"/>
                      <a:pt x="2786743" y="1963782"/>
                      <a:pt x="2756263" y="1959428"/>
                    </a:cubicBezTo>
                    <a:cubicBezTo>
                      <a:pt x="2656822" y="1926282"/>
                      <a:pt x="2704890" y="1938704"/>
                      <a:pt x="2612571" y="1920240"/>
                    </a:cubicBezTo>
                    <a:cubicBezTo>
                      <a:pt x="2496048" y="1931892"/>
                      <a:pt x="2457424" y="1944075"/>
                      <a:pt x="2338251" y="1920240"/>
                    </a:cubicBezTo>
                    <a:cubicBezTo>
                      <a:pt x="2319156" y="1916421"/>
                      <a:pt x="2303417" y="1902823"/>
                      <a:pt x="2286000" y="1894114"/>
                    </a:cubicBezTo>
                    <a:cubicBezTo>
                      <a:pt x="2264229" y="1898468"/>
                      <a:pt x="2242226" y="1901792"/>
                      <a:pt x="2220686" y="1907177"/>
                    </a:cubicBezTo>
                    <a:cubicBezTo>
                      <a:pt x="2207328" y="1910517"/>
                      <a:pt x="2194855" y="1916900"/>
                      <a:pt x="2181497" y="1920240"/>
                    </a:cubicBezTo>
                    <a:cubicBezTo>
                      <a:pt x="2159957" y="1925625"/>
                      <a:pt x="2137954" y="1928949"/>
                      <a:pt x="2116183" y="1933303"/>
                    </a:cubicBezTo>
                    <a:cubicBezTo>
                      <a:pt x="2072640" y="1928949"/>
                      <a:pt x="2028805" y="1926894"/>
                      <a:pt x="1985554" y="1920240"/>
                    </a:cubicBezTo>
                    <a:cubicBezTo>
                      <a:pt x="1971945" y="1918146"/>
                      <a:pt x="1960041" y="1908786"/>
                      <a:pt x="1946366" y="1907177"/>
                    </a:cubicBezTo>
                    <a:cubicBezTo>
                      <a:pt x="1885669" y="1900036"/>
                      <a:pt x="1824446" y="1898468"/>
                      <a:pt x="1763486" y="1894114"/>
                    </a:cubicBezTo>
                    <a:cubicBezTo>
                      <a:pt x="1618542" y="1910219"/>
                      <a:pt x="1683332" y="1894707"/>
                      <a:pt x="1567543" y="1933303"/>
                    </a:cubicBezTo>
                    <a:lnTo>
                      <a:pt x="1528354" y="1946365"/>
                    </a:lnTo>
                    <a:lnTo>
                      <a:pt x="1489166" y="1959428"/>
                    </a:lnTo>
                    <a:lnTo>
                      <a:pt x="718457" y="1946365"/>
                    </a:lnTo>
                    <a:cubicBezTo>
                      <a:pt x="700513" y="1945795"/>
                      <a:pt x="684078" y="1935005"/>
                      <a:pt x="666206" y="1933303"/>
                    </a:cubicBezTo>
                    <a:cubicBezTo>
                      <a:pt x="592389" y="1926273"/>
                      <a:pt x="518174" y="1924353"/>
                      <a:pt x="444137" y="1920240"/>
                    </a:cubicBezTo>
                    <a:cubicBezTo>
                      <a:pt x="123415" y="1902422"/>
                      <a:pt x="292671" y="1915971"/>
                      <a:pt x="52251" y="1894114"/>
                    </a:cubicBezTo>
                    <a:cubicBezTo>
                      <a:pt x="56605" y="1881051"/>
                      <a:pt x="65314" y="1868695"/>
                      <a:pt x="65314" y="1854925"/>
                    </a:cubicBezTo>
                    <a:cubicBezTo>
                      <a:pt x="65314" y="1777621"/>
                      <a:pt x="51643" y="1707588"/>
                      <a:pt x="39188" y="1632857"/>
                    </a:cubicBezTo>
                    <a:cubicBezTo>
                      <a:pt x="52251" y="1624148"/>
                      <a:pt x="68569" y="1618990"/>
                      <a:pt x="78377" y="1606731"/>
                    </a:cubicBezTo>
                    <a:cubicBezTo>
                      <a:pt x="99814" y="1579935"/>
                      <a:pt x="91775" y="1555150"/>
                      <a:pt x="78377" y="1528354"/>
                    </a:cubicBezTo>
                    <a:cubicBezTo>
                      <a:pt x="71356" y="1514312"/>
                      <a:pt x="60960" y="1502228"/>
                      <a:pt x="52251" y="1489165"/>
                    </a:cubicBezTo>
                    <a:cubicBezTo>
                      <a:pt x="47897" y="1410788"/>
                      <a:pt x="46295" y="1332210"/>
                      <a:pt x="39188" y="1254034"/>
                    </a:cubicBezTo>
                    <a:cubicBezTo>
                      <a:pt x="37563" y="1236155"/>
                      <a:pt x="26126" y="1219736"/>
                      <a:pt x="26126" y="1201783"/>
                    </a:cubicBezTo>
                    <a:cubicBezTo>
                      <a:pt x="26126" y="1123285"/>
                      <a:pt x="31746" y="1044796"/>
                      <a:pt x="39188" y="966651"/>
                    </a:cubicBezTo>
                    <a:cubicBezTo>
                      <a:pt x="40493" y="952944"/>
                      <a:pt x="44613" y="938920"/>
                      <a:pt x="52251" y="927463"/>
                    </a:cubicBezTo>
                    <a:cubicBezTo>
                      <a:pt x="62499" y="912092"/>
                      <a:pt x="78377" y="901337"/>
                      <a:pt x="91440" y="888274"/>
                    </a:cubicBezTo>
                    <a:cubicBezTo>
                      <a:pt x="78377" y="883920"/>
                      <a:pt x="61988" y="884948"/>
                      <a:pt x="52251" y="875211"/>
                    </a:cubicBezTo>
                    <a:cubicBezTo>
                      <a:pt x="30048" y="853008"/>
                      <a:pt x="0" y="796834"/>
                      <a:pt x="0" y="796834"/>
                    </a:cubicBezTo>
                    <a:cubicBezTo>
                      <a:pt x="16957" y="678134"/>
                      <a:pt x="3327" y="734602"/>
                      <a:pt x="39188" y="627017"/>
                    </a:cubicBezTo>
                    <a:lnTo>
                      <a:pt x="52251" y="587828"/>
                    </a:lnTo>
                    <a:lnTo>
                      <a:pt x="65314" y="548640"/>
                    </a:lnTo>
                    <a:cubicBezTo>
                      <a:pt x="82141" y="380371"/>
                      <a:pt x="84731" y="429299"/>
                      <a:pt x="65314" y="235131"/>
                    </a:cubicBezTo>
                    <a:cubicBezTo>
                      <a:pt x="57494" y="156936"/>
                      <a:pt x="69525" y="174028"/>
                      <a:pt x="39188" y="143691"/>
                    </a:cubicBezTo>
                    <a:lnTo>
                      <a:pt x="91440" y="130628"/>
                    </a:lnTo>
                    <a:close/>
                  </a:path>
                </a:pathLst>
              </a:custGeom>
              <a:solidFill>
                <a:srgbClr val="129E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-36512" y="108971"/>
                <a:ext cx="9491542" cy="6476975"/>
                <a:chOff x="-47741" y="126717"/>
                <a:chExt cx="9491542" cy="647697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712570" y="3723372"/>
                  <a:ext cx="7819870" cy="2880320"/>
                  <a:chOff x="712570" y="2559024"/>
                  <a:chExt cx="7819870" cy="2880320"/>
                </a:xfrm>
              </p:grpSpPr>
              <p:pic>
                <p:nvPicPr>
                  <p:cNvPr id="1026" name="Picture 2" descr="http://www.clker.com/cliparts/F/k/w/N/8/x/uneven-balance-hi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2570" y="2559024"/>
                    <a:ext cx="7819870" cy="28803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 rot="717517">
                    <a:off x="6468439" y="3909566"/>
                    <a:ext cx="13199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Dopamine</a:t>
                    </a:r>
                    <a:endParaRPr lang="en-CA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 rot="717517">
                    <a:off x="1276318" y="2880674"/>
                    <a:ext cx="11194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b="1" dirty="0" smtClean="0"/>
                      <a:t>Cortisol</a:t>
                    </a:r>
                    <a:endParaRPr lang="en-CA" b="1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7686" y="2704873"/>
                  <a:ext cx="895624" cy="360040"/>
                  <a:chOff x="3399835" y="1650012"/>
                  <a:chExt cx="895624" cy="360040"/>
                </a:xfrm>
              </p:grpSpPr>
              <p:sp>
                <p:nvSpPr>
                  <p:cNvPr id="9" name="Flowchart: Connector 8"/>
                  <p:cNvSpPr/>
                  <p:nvPr/>
                </p:nvSpPr>
                <p:spPr>
                  <a:xfrm>
                    <a:off x="3399835" y="1650012"/>
                    <a:ext cx="792088" cy="36004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b="1"/>
                  </a:p>
                </p:txBody>
              </p: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419873" y="1667460"/>
                    <a:ext cx="87558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b="1" dirty="0" smtClean="0"/>
                      <a:t>Anxiety</a:t>
                    </a:r>
                    <a:endParaRPr lang="en-CA" sz="1400" b="1" dirty="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2828387" y="2906225"/>
                  <a:ext cx="1228325" cy="396501"/>
                  <a:chOff x="3592822" y="2100421"/>
                  <a:chExt cx="961118" cy="523220"/>
                </a:xfrm>
              </p:grpSpPr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3592822" y="2168585"/>
                    <a:ext cx="792088" cy="36004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b="1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678354" y="2100421"/>
                    <a:ext cx="87558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b="1" dirty="0" smtClean="0"/>
                      <a:t>Addiction</a:t>
                    </a:r>
                    <a:endParaRPr lang="en-CA" sz="1400" b="1" dirty="0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657682" y="3335878"/>
                  <a:ext cx="1698295" cy="542918"/>
                  <a:chOff x="3635346" y="1852791"/>
                  <a:chExt cx="1312318" cy="360040"/>
                </a:xfrm>
              </p:grpSpPr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3635346" y="1852791"/>
                    <a:ext cx="792088" cy="36004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b="1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723528" y="1890615"/>
                    <a:ext cx="1224136" cy="2744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b="1" dirty="0" smtClean="0"/>
                      <a:t>Memory/</a:t>
                    </a:r>
                  </a:p>
                  <a:p>
                    <a:r>
                      <a:rPr lang="en-CA" sz="1400" b="1" dirty="0" smtClean="0"/>
                      <a:t>Learning</a:t>
                    </a:r>
                    <a:endParaRPr lang="en-CA" sz="1400" b="1" dirty="0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1130085" y="1584112"/>
                  <a:ext cx="1107388" cy="1339233"/>
                  <a:chOff x="3319593" y="836712"/>
                  <a:chExt cx="792088" cy="776763"/>
                </a:xfrm>
              </p:grpSpPr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319593" y="1253435"/>
                    <a:ext cx="792088" cy="36004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b="1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360753" y="836712"/>
                    <a:ext cx="132134" cy="17851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CA" sz="1400" b="1" dirty="0"/>
                  </a:p>
                </p:txBody>
              </p:sp>
            </p:grpSp>
            <p:sp>
              <p:nvSpPr>
                <p:cNvPr id="27" name="Rectangle 26"/>
                <p:cNvSpPr/>
                <p:nvPr/>
              </p:nvSpPr>
              <p:spPr>
                <a:xfrm>
                  <a:off x="1153415" y="2321040"/>
                  <a:ext cx="9985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CA" sz="1400" b="1" dirty="0" smtClean="0"/>
                    <a:t>Depressive</a:t>
                  </a:r>
                </a:p>
                <a:p>
                  <a:pPr algn="ctr"/>
                  <a:r>
                    <a:rPr lang="en-CA" sz="1400" b="1" dirty="0" smtClean="0"/>
                    <a:t> </a:t>
                  </a:r>
                  <a:r>
                    <a:rPr lang="en-CA" sz="1400" b="1" dirty="0"/>
                    <a:t>Diseases 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750611" y="1201378"/>
                  <a:ext cx="18473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CA" sz="1400" b="1" dirty="0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2292102" y="1994817"/>
                  <a:ext cx="1277853" cy="875865"/>
                  <a:chOff x="3563884" y="476672"/>
                  <a:chExt cx="1277853" cy="875865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3563884" y="476672"/>
                    <a:ext cx="1261715" cy="875680"/>
                    <a:chOff x="3360753" y="836712"/>
                    <a:chExt cx="902476" cy="876129"/>
                  </a:xfrm>
                </p:grpSpPr>
                <p:sp>
                  <p:nvSpPr>
                    <p:cNvPr id="36" name="Flowchart: Connector 35"/>
                    <p:cNvSpPr/>
                    <p:nvPr/>
                  </p:nvSpPr>
                  <p:spPr>
                    <a:xfrm>
                      <a:off x="3471141" y="1352801"/>
                      <a:ext cx="792088" cy="36004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 b="1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360753" y="836712"/>
                      <a:ext cx="132134" cy="30793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endParaRPr lang="en-CA" sz="1400" b="1" dirty="0"/>
                    </a:p>
                  </p:txBody>
                </p:sp>
              </p:grpSp>
              <p:sp>
                <p:nvSpPr>
                  <p:cNvPr id="29" name="Rectangle 28"/>
                  <p:cNvSpPr/>
                  <p:nvPr/>
                </p:nvSpPr>
                <p:spPr>
                  <a:xfrm>
                    <a:off x="3754580" y="1044760"/>
                    <a:ext cx="1087157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CA" sz="1400" b="1" dirty="0">
                        <a:solidFill>
                          <a:prstClr val="black"/>
                        </a:solidFill>
                      </a:rPr>
                      <a:t>Drug Abuse </a:t>
                    </a:r>
                    <a:endParaRPr lang="en-CA" sz="1400" b="1" dirty="0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-47741" y="1895081"/>
                  <a:ext cx="1283965" cy="669821"/>
                  <a:chOff x="3402994" y="476670"/>
                  <a:chExt cx="1173182" cy="520309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3468789" y="476670"/>
                    <a:ext cx="1107387" cy="520309"/>
                    <a:chOff x="3292731" y="836712"/>
                    <a:chExt cx="792088" cy="520576"/>
                  </a:xfrm>
                </p:grpSpPr>
                <p:sp>
                  <p:nvSpPr>
                    <p:cNvPr id="42" name="Flowchart: Connector 41"/>
                    <p:cNvSpPr/>
                    <p:nvPr/>
                  </p:nvSpPr>
                  <p:spPr>
                    <a:xfrm>
                      <a:off x="3292731" y="997248"/>
                      <a:ext cx="792088" cy="36004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 b="1"/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3360753" y="836712"/>
                      <a:ext cx="120733" cy="2391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endParaRPr lang="en-CA" sz="1400" b="1" dirty="0"/>
                    </a:p>
                  </p:txBody>
                </p:sp>
              </p:grpSp>
              <p:sp>
                <p:nvSpPr>
                  <p:cNvPr id="41" name="Rectangle 40"/>
                  <p:cNvSpPr/>
                  <p:nvPr/>
                </p:nvSpPr>
                <p:spPr>
                  <a:xfrm>
                    <a:off x="3402994" y="701968"/>
                    <a:ext cx="1119085" cy="2390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CA" sz="1400" b="1" dirty="0"/>
                      <a:t>Schizophrenia</a:t>
                    </a:r>
                  </a:p>
                </p:txBody>
              </p:sp>
            </p:grpSp>
            <p:cxnSp>
              <p:nvCxnSpPr>
                <p:cNvPr id="38" name="Straight Connector 37"/>
                <p:cNvCxnSpPr>
                  <a:stCxn id="20" idx="4"/>
                </p:cNvCxnSpPr>
                <p:nvPr/>
              </p:nvCxnSpPr>
              <p:spPr>
                <a:xfrm flipH="1">
                  <a:off x="1498348" y="2923345"/>
                  <a:ext cx="185431" cy="95545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3" idx="2"/>
                </p:cNvCxnSpPr>
                <p:nvPr/>
              </p:nvCxnSpPr>
              <p:spPr>
                <a:xfrm>
                  <a:off x="515517" y="3030098"/>
                  <a:ext cx="672107" cy="7589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851570" y="2582650"/>
                  <a:ext cx="520006" cy="13103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36" idx="3"/>
                </p:cNvCxnSpPr>
                <p:nvPr/>
              </p:nvCxnSpPr>
              <p:spPr>
                <a:xfrm flipH="1">
                  <a:off x="1854528" y="2817797"/>
                  <a:ext cx="754076" cy="111525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14" idx="3"/>
                </p:cNvCxnSpPr>
                <p:nvPr/>
              </p:nvCxnSpPr>
              <p:spPr>
                <a:xfrm flipH="1">
                  <a:off x="2069394" y="3190765"/>
                  <a:ext cx="907241" cy="80529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17" idx="3"/>
                </p:cNvCxnSpPr>
                <p:nvPr/>
              </p:nvCxnSpPr>
              <p:spPr>
                <a:xfrm flipH="1">
                  <a:off x="2421843" y="3799285"/>
                  <a:ext cx="385955" cy="2053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60"/>
                <p:cNvGrpSpPr/>
                <p:nvPr/>
              </p:nvGrpSpPr>
              <p:grpSpPr>
                <a:xfrm>
                  <a:off x="5908624" y="3712985"/>
                  <a:ext cx="895624" cy="360040"/>
                  <a:chOff x="3399835" y="1650012"/>
                  <a:chExt cx="895624" cy="360040"/>
                </a:xfrm>
              </p:grpSpPr>
              <p:sp>
                <p:nvSpPr>
                  <p:cNvPr id="62" name="Flowchart: Connector 61"/>
                  <p:cNvSpPr/>
                  <p:nvPr/>
                </p:nvSpPr>
                <p:spPr>
                  <a:xfrm>
                    <a:off x="3399835" y="1650012"/>
                    <a:ext cx="792088" cy="36004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b="1"/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3419873" y="1667460"/>
                    <a:ext cx="87558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b="1" dirty="0" smtClean="0">
                        <a:solidFill>
                          <a:srgbClr val="FF0000"/>
                        </a:solidFill>
                      </a:rPr>
                      <a:t>Exercise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7796234" y="3500099"/>
                  <a:ext cx="1647567" cy="803742"/>
                  <a:chOff x="3170775" y="1595983"/>
                  <a:chExt cx="1293087" cy="595516"/>
                </a:xfrm>
              </p:grpSpPr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3231085" y="1609798"/>
                    <a:ext cx="792088" cy="36004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170775" y="1595983"/>
                    <a:ext cx="1130303" cy="3876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b="1" dirty="0" smtClean="0">
                        <a:solidFill>
                          <a:srgbClr val="FF0000"/>
                        </a:solidFill>
                      </a:rPr>
                      <a:t>   Religion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  <a:p>
                    <a:r>
                      <a:rPr lang="en-CA" sz="1400" b="1" dirty="0" smtClean="0">
                        <a:solidFill>
                          <a:srgbClr val="FF0000"/>
                        </a:solidFill>
                      </a:rPr>
                      <a:t>     /Faith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3333559" y="1963458"/>
                    <a:ext cx="1130303" cy="2280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b="1" dirty="0" smtClean="0">
                        <a:solidFill>
                          <a:srgbClr val="FF0000"/>
                        </a:solidFill>
                      </a:rPr>
                      <a:t>   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5515171" y="4221088"/>
                  <a:ext cx="895624" cy="360040"/>
                  <a:chOff x="3399835" y="1650012"/>
                  <a:chExt cx="895624" cy="360040"/>
                </a:xfrm>
              </p:grpSpPr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399835" y="1650012"/>
                    <a:ext cx="792088" cy="36004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419873" y="1667460"/>
                    <a:ext cx="87558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400" b="1" dirty="0" smtClean="0">
                        <a:solidFill>
                          <a:srgbClr val="FF0000"/>
                        </a:solidFill>
                      </a:rPr>
                      <a:t>Food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6700712" y="3607821"/>
                  <a:ext cx="2476206" cy="1291140"/>
                  <a:chOff x="1349689" y="-493158"/>
                  <a:chExt cx="3366343" cy="1509613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1459120" y="-493158"/>
                    <a:ext cx="3256912" cy="1509613"/>
                    <a:chOff x="1855260" y="-133614"/>
                    <a:chExt cx="2329592" cy="1510385"/>
                  </a:xfrm>
                </p:grpSpPr>
                <p:sp>
                  <p:nvSpPr>
                    <p:cNvPr id="80" name="Flowchart: Connector 79"/>
                    <p:cNvSpPr/>
                    <p:nvPr/>
                  </p:nvSpPr>
                  <p:spPr>
                    <a:xfrm>
                      <a:off x="3392764" y="1016731"/>
                      <a:ext cx="792088" cy="36004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3337005" y="836712"/>
                      <a:ext cx="179633" cy="36004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35" name="Flowchart: Connector 134"/>
                    <p:cNvSpPr/>
                    <p:nvPr/>
                  </p:nvSpPr>
                  <p:spPr>
                    <a:xfrm>
                      <a:off x="1855260" y="-133614"/>
                      <a:ext cx="792088" cy="360040"/>
                    </a:xfrm>
                    <a:prstGeom prst="flowChartConnector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79" name="Rectangle 78"/>
                  <p:cNvSpPr/>
                  <p:nvPr/>
                </p:nvSpPr>
                <p:spPr>
                  <a:xfrm>
                    <a:off x="3864392" y="631086"/>
                    <a:ext cx="595892" cy="35985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CA" sz="1400" b="1" dirty="0" smtClean="0">
                        <a:solidFill>
                          <a:srgbClr val="FF0000"/>
                        </a:solidFill>
                      </a:rPr>
                      <a:t>Sex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1349689" y="-487961"/>
                    <a:ext cx="1055191" cy="35985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altLang="zh-CN" sz="1400" b="1" dirty="0" smtClean="0">
                        <a:solidFill>
                          <a:srgbClr val="FF0000"/>
                        </a:solidFill>
                      </a:rPr>
                      <a:t>    Drugs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6072939" y="2903193"/>
                  <a:ext cx="3059832" cy="1558125"/>
                  <a:chOff x="3345114" y="476670"/>
                  <a:chExt cx="2795823" cy="1210333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3345114" y="476670"/>
                    <a:ext cx="2795823" cy="1210333"/>
                    <a:chOff x="3204270" y="836712"/>
                    <a:chExt cx="1999787" cy="1210954"/>
                  </a:xfrm>
                </p:grpSpPr>
                <p:sp>
                  <p:nvSpPr>
                    <p:cNvPr id="118" name="Flowchart: Connector 117"/>
                    <p:cNvSpPr/>
                    <p:nvPr/>
                  </p:nvSpPr>
                  <p:spPr>
                    <a:xfrm>
                      <a:off x="4596943" y="1687626"/>
                      <a:ext cx="607114" cy="36004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CA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Flowchart: Connector 84"/>
                    <p:cNvSpPr/>
                    <p:nvPr/>
                  </p:nvSpPr>
                  <p:spPr>
                    <a:xfrm>
                      <a:off x="3204270" y="997248"/>
                      <a:ext cx="792088" cy="36004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3360753" y="836712"/>
                      <a:ext cx="120733" cy="2391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endParaRPr lang="en-CA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84" name="Rectangle 83"/>
                  <p:cNvSpPr/>
                  <p:nvPr/>
                </p:nvSpPr>
                <p:spPr>
                  <a:xfrm>
                    <a:off x="3345116" y="715745"/>
                    <a:ext cx="1129072" cy="2390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CA" sz="1400" b="1" dirty="0" smtClean="0">
                        <a:solidFill>
                          <a:srgbClr val="FF0000"/>
                        </a:solidFill>
                      </a:rPr>
                      <a:t>Achievement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157975" y="4517113"/>
                  <a:ext cx="123380" cy="2942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63" idx="2"/>
                </p:cNvCxnSpPr>
                <p:nvPr/>
              </p:nvCxnSpPr>
              <p:spPr>
                <a:xfrm>
                  <a:off x="6366455" y="4038210"/>
                  <a:ext cx="288293" cy="86075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85" idx="4"/>
                </p:cNvCxnSpPr>
                <p:nvPr/>
              </p:nvCxnSpPr>
              <p:spPr>
                <a:xfrm>
                  <a:off x="6678920" y="3573014"/>
                  <a:ext cx="173930" cy="142300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7308631" y="3364855"/>
                  <a:ext cx="364648" cy="163116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6" name="Group 95"/>
                <p:cNvGrpSpPr/>
                <p:nvPr/>
              </p:nvGrpSpPr>
              <p:grpSpPr>
                <a:xfrm>
                  <a:off x="7225066" y="2942690"/>
                  <a:ext cx="1229706" cy="396044"/>
                  <a:chOff x="3158140" y="1502490"/>
                  <a:chExt cx="875586" cy="360040"/>
                </a:xfrm>
              </p:grpSpPr>
              <p:sp>
                <p:nvSpPr>
                  <p:cNvPr id="97" name="Flowchart: Connector 96"/>
                  <p:cNvSpPr/>
                  <p:nvPr/>
                </p:nvSpPr>
                <p:spPr>
                  <a:xfrm>
                    <a:off x="3186753" y="1502490"/>
                    <a:ext cx="792088" cy="36004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b="1"/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158140" y="1519938"/>
                    <a:ext cx="875586" cy="2797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400" b="1" dirty="0" smtClean="0">
                        <a:solidFill>
                          <a:srgbClr val="FF0000"/>
                        </a:solidFill>
                      </a:rPr>
                      <a:t>Relationship</a:t>
                    </a:r>
                    <a:endParaRPr lang="en-CA" sz="1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7642498" y="3996064"/>
                  <a:ext cx="425558" cy="111111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8068056" y="4877140"/>
                  <a:ext cx="482417" cy="2863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157434" y="126717"/>
                  <a:ext cx="83970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dirty="0" smtClean="0">
                      <a:solidFill>
                        <a:srgbClr val="FF0000"/>
                      </a:solidFill>
                    </a:rPr>
                    <a:t>压力激素与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</a:rPr>
                    <a:t>Dopamine/Endorphin</a:t>
                  </a:r>
                  <a:endParaRPr lang="en-CA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40291" y="5661248"/>
                  <a:ext cx="2967479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5400" b="1" dirty="0"/>
                    <a:t>压力激素</a:t>
                  </a:r>
                  <a:endParaRPr lang="en-CA" sz="54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928923" y="5606986"/>
                  <a:ext cx="2271776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5400" b="1" dirty="0" smtClean="0">
                      <a:solidFill>
                        <a:srgbClr val="FF0000"/>
                      </a:solidFill>
                    </a:rPr>
                    <a:t>欢乐素</a:t>
                  </a:r>
                  <a:endParaRPr lang="en-CA" sz="5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2" name="Explosion 2 111"/>
                <p:cNvSpPr/>
                <p:nvPr/>
              </p:nvSpPr>
              <p:spPr>
                <a:xfrm>
                  <a:off x="1271784" y="716364"/>
                  <a:ext cx="2501166" cy="1651839"/>
                </a:xfrm>
                <a:prstGeom prst="irregularSeal2">
                  <a:avLst/>
                </a:prstGeom>
                <a:solidFill>
                  <a:schemeClr val="tx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i="1" dirty="0" smtClean="0"/>
                    <a:t>Stress</a:t>
                  </a:r>
                  <a:endParaRPr lang="en-CA" sz="2800" b="1" i="1" dirty="0"/>
                </a:p>
              </p:txBody>
            </p:sp>
            <p:cxnSp>
              <p:nvCxnSpPr>
                <p:cNvPr id="115" name="Straight Arrow Connector 114"/>
                <p:cNvCxnSpPr>
                  <a:stCxn id="37" idx="1"/>
                </p:cNvCxnSpPr>
                <p:nvPr/>
              </p:nvCxnSpPr>
              <p:spPr>
                <a:xfrm flipH="1">
                  <a:off x="1880636" y="2148705"/>
                  <a:ext cx="411466" cy="1789767"/>
                </a:xfrm>
                <a:prstGeom prst="straightConnector1">
                  <a:avLst/>
                </a:prstGeom>
                <a:ln w="571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118" idx="3"/>
                </p:cNvCxnSpPr>
                <p:nvPr/>
              </p:nvCxnSpPr>
              <p:spPr>
                <a:xfrm flipH="1">
                  <a:off x="7873077" y="4393475"/>
                  <a:ext cx="466801" cy="7137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>
                  <a:stCxn id="135" idx="4"/>
                </p:cNvCxnSpPr>
                <p:nvPr/>
              </p:nvCxnSpPr>
              <p:spPr>
                <a:xfrm flipH="1">
                  <a:off x="7052071" y="3915598"/>
                  <a:ext cx="136421" cy="10255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3693967" y="5505002"/>
                <a:ext cx="13195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b="1" i="1" dirty="0" smtClean="0">
                    <a:solidFill>
                      <a:srgbClr val="0000FF"/>
                    </a:solidFill>
                  </a:rPr>
                  <a:t>Mood</a:t>
                </a:r>
                <a:endParaRPr lang="en-CA" sz="36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8304350" y="4058053"/>
                <a:ext cx="8755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400" b="1" dirty="0" smtClean="0">
                    <a:solidFill>
                      <a:srgbClr val="FF0000"/>
                    </a:solidFill>
                  </a:rPr>
                  <a:t>Money</a:t>
                </a:r>
                <a:endParaRPr lang="en-CA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-9649" y="620688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5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307617341I0rlaK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47" y="1028577"/>
            <a:ext cx="4086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a.hiphotos.baidu.com/baike/c0%3Dbaike80%2C5%2C5%2C80%2C26/sign=179796dd0846f21fdd395601974d0005/18d8bc3eb13533fa42d64b08aad3fd1f41345b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2734" r="8847" b="59605"/>
          <a:stretch/>
        </p:blipFill>
        <p:spPr bwMode="auto">
          <a:xfrm>
            <a:off x="3935181" y="5214049"/>
            <a:ext cx="1930387" cy="12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/>
        </p:blipFill>
        <p:spPr bwMode="auto">
          <a:xfrm>
            <a:off x="59927" y="3242593"/>
            <a:ext cx="4168636" cy="3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</a:rPr>
              <a:t>技术背景：压力与</a:t>
            </a:r>
            <a:r>
              <a:rPr lang="zh-CN" altLang="en-US" sz="2800" dirty="0" smtClean="0">
                <a:solidFill>
                  <a:srgbClr val="FF0000"/>
                </a:solidFill>
              </a:rPr>
              <a:t>焦虑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a.hiphotos.baidu.com/baike/c0%3Dbaike80%2C5%2C5%2C80%2C26/sign=179796dd0846f21fdd395601974d0005/18d8bc3eb13533fa42d64b08aad3fd1f41345b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04" t="-54449" r="64804" b="109918"/>
          <a:stretch/>
        </p:blipFill>
        <p:spPr bwMode="auto">
          <a:xfrm>
            <a:off x="155575" y="-2147888"/>
            <a:ext cx="3171825" cy="19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6412406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肾上腺皮质醇：压力激素、死亡激素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55976" y="1028577"/>
            <a:ext cx="1008112" cy="888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Explosion 2 9"/>
          <p:cNvSpPr/>
          <p:nvPr/>
        </p:nvSpPr>
        <p:spPr>
          <a:xfrm>
            <a:off x="3203849" y="914642"/>
            <a:ext cx="3168351" cy="1002190"/>
          </a:xfrm>
          <a:prstGeom prst="irregularSeal2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 smtClean="0"/>
              <a:t>Threatening</a:t>
            </a:r>
            <a:endParaRPr lang="en-CA" b="1" i="1" dirty="0"/>
          </a:p>
        </p:txBody>
      </p:sp>
      <p:sp>
        <p:nvSpPr>
          <p:cNvPr id="6" name="Rectangle 5"/>
          <p:cNvSpPr/>
          <p:nvPr/>
        </p:nvSpPr>
        <p:spPr>
          <a:xfrm>
            <a:off x="6156175" y="4725144"/>
            <a:ext cx="1080121" cy="1065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565456" y="2556164"/>
            <a:ext cx="3369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/>
              <a:t>现代社会无处</a:t>
            </a:r>
            <a:r>
              <a:rPr lang="zh-CN" altLang="en-US" sz="2000" b="1" dirty="0"/>
              <a:t>不在的焦虑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1802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1412776"/>
            <a:ext cx="8701402" cy="4816549"/>
            <a:chOff x="251520" y="1700808"/>
            <a:chExt cx="8701402" cy="4816549"/>
          </a:xfrm>
        </p:grpSpPr>
        <p:pic>
          <p:nvPicPr>
            <p:cNvPr id="4099" name="Picture 3" descr="C:\Users\Owner\Desktop\海尔发展战略阶段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0808"/>
              <a:ext cx="8701402" cy="4816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827584" y="5877272"/>
              <a:ext cx="1224136" cy="432048"/>
            </a:xfrm>
            <a:prstGeom prst="roundRect">
              <a:avLst/>
            </a:prstGeom>
            <a:solidFill>
              <a:srgbClr val="E876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/>
                <a:t>动物药品</a:t>
              </a:r>
              <a:endParaRPr lang="en-CA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27784" y="5413015"/>
              <a:ext cx="1224136" cy="432048"/>
            </a:xfrm>
            <a:prstGeom prst="roundRect">
              <a:avLst/>
            </a:prstGeom>
            <a:solidFill>
              <a:srgbClr val="E876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/>
                <a:t>保健品</a:t>
              </a:r>
              <a:endParaRPr lang="en-CA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99992" y="4797152"/>
              <a:ext cx="1224136" cy="432048"/>
            </a:xfrm>
            <a:prstGeom prst="roundRect">
              <a:avLst/>
            </a:prstGeom>
            <a:solidFill>
              <a:srgbClr val="E876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smtClean="0"/>
                <a:t>纯物质药品</a:t>
              </a:r>
              <a:endParaRPr lang="en-CA" sz="14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4208" y="3717032"/>
              <a:ext cx="1224136" cy="432048"/>
            </a:xfrm>
            <a:prstGeom prst="roundRect">
              <a:avLst/>
            </a:prstGeom>
            <a:solidFill>
              <a:srgbClr val="E876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smtClean="0"/>
                <a:t>衍生物药品</a:t>
              </a:r>
              <a:endParaRPr lang="en-CA" sz="1400" b="1" dirty="0"/>
            </a:p>
          </p:txBody>
        </p:sp>
      </p:grpSp>
      <p:sp>
        <p:nvSpPr>
          <p:cNvPr id="11" name="Title 6"/>
          <p:cNvSpPr txBox="1">
            <a:spLocks/>
          </p:cNvSpPr>
          <p:nvPr/>
        </p:nvSpPr>
        <p:spPr>
          <a:xfrm>
            <a:off x="281716" y="332656"/>
            <a:ext cx="8499355" cy="7127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</a:rPr>
              <a:t>5.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经营策略：</a:t>
            </a:r>
            <a:r>
              <a:rPr lang="zh-CN" altLang="en-US" sz="2800" b="1" dirty="0">
                <a:solidFill>
                  <a:srgbClr val="FF0000"/>
                </a:solidFill>
              </a:rPr>
              <a:t>分步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发展、以小养大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40308" y="980728"/>
            <a:ext cx="864076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46645" y="156725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项目优势</a:t>
            </a:r>
            <a:endParaRPr lang="en-CA" sz="24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1720" y="1128676"/>
            <a:ext cx="3433445" cy="1338828"/>
            <a:chOff x="1979713" y="1441568"/>
            <a:chExt cx="3433445" cy="1338828"/>
          </a:xfrm>
        </p:grpSpPr>
        <p:sp>
          <p:nvSpPr>
            <p:cNvPr id="2" name="TextBox 1"/>
            <p:cNvSpPr txBox="1"/>
            <p:nvPr/>
          </p:nvSpPr>
          <p:spPr>
            <a:xfrm>
              <a:off x="2267745" y="1441568"/>
              <a:ext cx="3145413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 smtClean="0">
                  <a:solidFill>
                    <a:srgbClr val="FF0000"/>
                  </a:solidFill>
                </a:rPr>
                <a:t>1</a:t>
              </a:r>
              <a:r>
                <a:rPr lang="zh-CN" altLang="en-US" b="1" dirty="0">
                  <a:solidFill>
                    <a:srgbClr val="FF0000"/>
                  </a:solidFill>
                </a:rPr>
                <a:t>）产品有效、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无毒副作用</a:t>
              </a:r>
              <a:endParaRPr lang="en-US" altLang="zh-CN" b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 dirty="0" smtClean="0">
                  <a:solidFill>
                    <a:srgbClr val="FF0000"/>
                  </a:solidFill>
                </a:rPr>
                <a:t>2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）影响到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60~90%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的人类疾病</a:t>
              </a:r>
              <a:endParaRPr lang="en-US" altLang="zh-CN" b="1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 dirty="0" smtClean="0">
                  <a:solidFill>
                    <a:srgbClr val="FF0000"/>
                  </a:solidFill>
                </a:rPr>
                <a:t>3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）全球独家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>
              <a:off x="1979713" y="1700808"/>
              <a:ext cx="261743" cy="82035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8857" y="61689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2012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1869364" y="61689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2016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3669564" y="61689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2020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621379" y="61339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2024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7849455" y="61417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2028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522107" y="341545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植物提取物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0.20</a:t>
            </a:r>
            <a:r>
              <a:rPr lang="zh-CN" altLang="en-US" sz="1400" dirty="0" smtClean="0"/>
              <a:t>克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人</a:t>
            </a:r>
            <a:endParaRPr lang="en-CA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96827" y="2492896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/>
              <a:t>纯物质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60</a:t>
            </a:r>
            <a:r>
              <a:rPr lang="zh-CN" altLang="en-US" sz="1400" dirty="0" smtClean="0"/>
              <a:t>毫克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人</a:t>
            </a:r>
            <a:endParaRPr lang="en-CA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758504" y="1305649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/>
              <a:t>纯物质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6</a:t>
            </a:r>
            <a:r>
              <a:rPr lang="zh-CN" altLang="en-US" sz="1400" dirty="0" smtClean="0"/>
              <a:t>毫克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人</a:t>
            </a:r>
            <a:endParaRPr lang="en-CA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47367" y="4149080"/>
            <a:ext cx="1781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/>
              <a:t>植物粉末</a:t>
            </a:r>
            <a:endParaRPr lang="en-US" altLang="zh-CN" sz="1400" dirty="0" smtClean="0"/>
          </a:p>
          <a:p>
            <a:pPr algn="ctr"/>
            <a:r>
              <a:rPr lang="zh-CN" altLang="en-US" sz="1400" dirty="0"/>
              <a:t>（人服用需</a:t>
            </a:r>
            <a:r>
              <a:rPr lang="en-US" altLang="zh-CN" sz="1400" dirty="0"/>
              <a:t>5</a:t>
            </a:r>
            <a:r>
              <a:rPr lang="zh-CN" altLang="en-US" sz="1400" dirty="0" smtClean="0"/>
              <a:t>克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人）</a:t>
            </a:r>
            <a:endParaRPr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2677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9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"/>
          <a:stretch/>
        </p:blipFill>
        <p:spPr bwMode="auto">
          <a:xfrm rot="5400000">
            <a:off x="1849848" y="-401578"/>
            <a:ext cx="5551805" cy="903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3322" y="11663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有效成分鉴定及衍生物</a:t>
            </a:r>
            <a:r>
              <a:rPr lang="zh-CN" altLang="en-US" sz="3200" b="1" dirty="0">
                <a:solidFill>
                  <a:srgbClr val="FF0000"/>
                </a:solidFill>
              </a:rPr>
              <a:t>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制备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847" y="692696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6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25847" y="764704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6.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知识产权及经营协议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-1" b="34809"/>
          <a:stretch/>
        </p:blipFill>
        <p:spPr bwMode="auto">
          <a:xfrm>
            <a:off x="179512" y="2996952"/>
            <a:ext cx="4464496" cy="351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70" y="3212976"/>
            <a:ext cx="4646234" cy="29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111" y="893911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6-1.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知识产权</a:t>
            </a:r>
            <a:endParaRPr lang="en-CA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3393"/>
            <a:ext cx="6781800" cy="172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25847" y="764704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6.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知识产权及经营协议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125" y="1084002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6-2.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经营</a:t>
            </a:r>
            <a:r>
              <a:rPr lang="zh-CN" altLang="en-US" sz="2400" b="1" dirty="0">
                <a:solidFill>
                  <a:srgbClr val="FF0000"/>
                </a:solidFill>
              </a:rPr>
              <a:t>协议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2"/>
          <a:stretch/>
        </p:blipFill>
        <p:spPr bwMode="auto">
          <a:xfrm>
            <a:off x="532013" y="1633558"/>
            <a:ext cx="8187477" cy="508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Img422608651_co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39" y="829421"/>
            <a:ext cx="5633857" cy="52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137700" y="116632"/>
            <a:ext cx="9186828" cy="7127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</a:rPr>
              <a:t>7.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未来规划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137700" y="620688"/>
            <a:ext cx="864076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82392" y="980728"/>
            <a:ext cx="2044149" cy="1676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类似青蒿素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但</a:t>
            </a:r>
            <a:r>
              <a:rPr lang="zh-CN" altLang="en-US" b="1" dirty="0">
                <a:solidFill>
                  <a:srgbClr val="FF0000"/>
                </a:solidFill>
              </a:rPr>
              <a:t>价值比青蒿素大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200000"/>
              </a:lnSpc>
            </a:pP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04466" y="6091443"/>
            <a:ext cx="7300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建立上下游产业链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，造就一</a:t>
            </a:r>
            <a:r>
              <a:rPr lang="zh-CN" altLang="en-US" sz="2400" b="1" dirty="0">
                <a:solidFill>
                  <a:srgbClr val="FF0000"/>
                </a:solidFill>
              </a:rPr>
              <a:t>个关系到国计民生的产业</a:t>
            </a:r>
            <a:endParaRPr lang="en-CA" sz="2400" b="1" dirty="0">
              <a:solidFill>
                <a:srgbClr val="FF0000"/>
              </a:solidFill>
            </a:endParaRP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972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847" y="868650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23528" y="307723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原材料本地化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ss0.bdstatic.com/70cFvHSh_Q1YnxGkpoWK1HF6hhy/it/u=204705039,1402641309&amp;fm=27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"/>
          <a:stretch/>
        </p:blipFill>
        <p:spPr bwMode="auto">
          <a:xfrm>
            <a:off x="-37567" y="3501008"/>
            <a:ext cx="91805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5" y="1952557"/>
            <a:ext cx="4464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C00000"/>
                </a:solidFill>
              </a:rPr>
              <a:t>寻找相同或者相近的化学组分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C00000"/>
                </a:solidFill>
              </a:rPr>
              <a:t>等效试验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C00000"/>
                </a:solidFill>
              </a:rPr>
              <a:t>无毒无害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61" y="1700808"/>
            <a:ext cx="5854387" cy="47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Owner\Downloads\FullSizeRender (1)_cone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3" y="3607339"/>
            <a:ext cx="2652141" cy="26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2104" y="1377642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b="1" dirty="0"/>
              <a:t>Progression to Diseases--The Rubber Band Phenomena </a:t>
            </a:r>
            <a:endParaRPr lang="en-CA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847" y="764704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15036" r="66287" b="45088"/>
          <a:stretch/>
        </p:blipFill>
        <p:spPr bwMode="auto">
          <a:xfrm>
            <a:off x="335683" y="901824"/>
            <a:ext cx="28535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7824" y="945953"/>
            <a:ext cx="566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抗焦虑产品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皮质醇    皮质醇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细胞线粒体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992" y="183480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开发产品防病抗衰老的作用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Owner\Desktop\zhou'hui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76" y="548680"/>
            <a:ext cx="14573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Owner\Desktop\Image-1_conew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4134529" cy="27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MS PGothic" pitchFamily="34" charset="-128"/>
              </a:rPr>
              <a:t>Confidential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204" y="-25643"/>
            <a:ext cx="3899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3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8.</a:t>
            </a:r>
            <a:r>
              <a:rPr lang="zh-CN" altLang="en-US" sz="3600" b="1" spc="3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创业团队</a:t>
            </a:r>
            <a:endParaRPr lang="en-US" sz="3600" b="1" spc="300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44" y="2492896"/>
            <a:ext cx="8942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  <a:latin typeface="Calibri" pitchFamily="34" charset="0"/>
              </a:rPr>
              <a:t>张继东博士  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</a:rPr>
              <a:t>总经理 </a:t>
            </a:r>
            <a:endParaRPr lang="en-US" altLang="zh-CN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  <a:latin typeface="Calibri" pitchFamily="34" charset="0"/>
              </a:rPr>
              <a:t>张晓哲博士</a:t>
            </a:r>
            <a:r>
              <a:rPr lang="zh-CN" altLang="en-US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</a:rPr>
              <a:t>科研总监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</a:rPr>
              <a:t>，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</a:rPr>
              <a:t>研究员，中科院百人计划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</a:rPr>
              <a:t>，大连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</a:rPr>
              <a:t>化物所分子成像组组长</a:t>
            </a:r>
          </a:p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  <a:latin typeface="Calibri" pitchFamily="34" charset="0"/>
              </a:rPr>
              <a:t>邹爱峰博士  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</a:rPr>
              <a:t>科研经理，</a:t>
            </a:r>
            <a:r>
              <a:rPr lang="zh-CN" altLang="en-US" dirty="0" smtClean="0"/>
              <a:t>恒</a:t>
            </a:r>
            <a:r>
              <a:rPr lang="zh-CN" altLang="en-US" dirty="0"/>
              <a:t>瑞医药制剂</a:t>
            </a:r>
            <a:r>
              <a:rPr lang="zh-CN" altLang="en-US" dirty="0" smtClean="0"/>
              <a:t>部长</a:t>
            </a:r>
            <a:endParaRPr lang="en-US" altLang="zh-CN" dirty="0" smtClean="0"/>
          </a:p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</a:rPr>
              <a:t>张德军先生</a:t>
            </a:r>
            <a:r>
              <a:rPr lang="zh-CN" altLang="en-US" b="1" dirty="0"/>
              <a:t>  </a:t>
            </a:r>
            <a:r>
              <a:rPr lang="zh-CN" altLang="en-US" dirty="0"/>
              <a:t>销售</a:t>
            </a:r>
            <a:r>
              <a:rPr lang="zh-CN" altLang="en-US" dirty="0" smtClean="0"/>
              <a:t>总监，（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</a:rPr>
              <a:t>国内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</a:rPr>
              <a:t>有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600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</a:rPr>
              <a:t>个分销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</a:rPr>
              <a:t>商）</a:t>
            </a:r>
            <a:endParaRPr lang="en-US" altLang="zh-CN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  <a:latin typeface="Calibri" pitchFamily="34" charset="0"/>
              </a:rPr>
              <a:t>张宇姗</a:t>
            </a:r>
            <a:r>
              <a:rPr lang="zh-CN" altLang="en-US" b="1" dirty="0">
                <a:solidFill>
                  <a:srgbClr val="0000FF"/>
                </a:solidFill>
                <a:latin typeface="Calibri" pitchFamily="34" charset="0"/>
              </a:rPr>
              <a:t>博士  </a:t>
            </a:r>
            <a:r>
              <a:rPr lang="zh-CN" altLang="en-US" dirty="0" smtClean="0">
                <a:latin typeface="Calibri" pitchFamily="34" charset="0"/>
              </a:rPr>
              <a:t>医学顾问，渥太华大学医院医生</a:t>
            </a:r>
            <a:endParaRPr lang="en-US" altLang="zh-CN" dirty="0">
              <a:latin typeface="Calibri" pitchFamily="34" charset="0"/>
            </a:endParaRPr>
          </a:p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</a:rPr>
              <a:t>李东华</a:t>
            </a:r>
            <a:r>
              <a:rPr lang="zh-CN" altLang="en-US" b="1" dirty="0">
                <a:solidFill>
                  <a:srgbClr val="0000FF"/>
                </a:solidFill>
              </a:rPr>
              <a:t>先生</a:t>
            </a:r>
            <a:r>
              <a:rPr lang="zh-CN" altLang="en-US" b="1" dirty="0"/>
              <a:t>  </a:t>
            </a:r>
            <a:r>
              <a:rPr lang="zh-CN" altLang="en-US" dirty="0"/>
              <a:t>奥运冠军，</a:t>
            </a:r>
            <a:r>
              <a:rPr lang="zh-CN" altLang="en-US" dirty="0" smtClean="0"/>
              <a:t>产品形象代言人</a:t>
            </a:r>
            <a:endParaRPr lang="en-US" altLang="zh-CN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782051"/>
            <a:ext cx="60740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altLang="en-US" b="1" dirty="0">
                <a:solidFill>
                  <a:srgbClr val="0000FF"/>
                </a:solidFill>
                <a:latin typeface="Calibri" pitchFamily="34" charset="0"/>
              </a:rPr>
              <a:t>John </a:t>
            </a:r>
            <a:r>
              <a:rPr lang="en-CA" altLang="en-US" b="1" dirty="0" err="1">
                <a:solidFill>
                  <a:srgbClr val="0000FF"/>
                </a:solidFill>
                <a:latin typeface="Calibri" pitchFamily="34" charset="0"/>
              </a:rPr>
              <a:t>Arnason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</a:rPr>
              <a:t>, PhD, Professor</a:t>
            </a:r>
          </a:p>
          <a:p>
            <a:pPr>
              <a:defRPr/>
            </a:pPr>
            <a:r>
              <a:rPr lang="en-CA" altLang="en-US" dirty="0">
                <a:solidFill>
                  <a:srgbClr val="000000"/>
                </a:solidFill>
                <a:latin typeface="Calibri" pitchFamily="34" charset="0"/>
              </a:rPr>
              <a:t>Department of Biology, University of Ottawa</a:t>
            </a: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CA" altLang="en-US" b="1" dirty="0" smtClean="0">
                <a:solidFill>
                  <a:srgbClr val="0000FF"/>
                </a:solidFill>
                <a:latin typeface="Calibri" pitchFamily="34" charset="0"/>
              </a:rPr>
              <a:t>Tony </a:t>
            </a:r>
            <a:r>
              <a:rPr lang="en-CA" altLang="en-US" b="1" dirty="0">
                <a:solidFill>
                  <a:srgbClr val="0000FF"/>
                </a:solidFill>
                <a:latin typeface="Calibri" pitchFamily="34" charset="0"/>
              </a:rPr>
              <a:t>Durst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</a:rPr>
              <a:t>, PhD, Professor</a:t>
            </a:r>
          </a:p>
          <a:p>
            <a:pPr>
              <a:defRPr/>
            </a:pPr>
            <a:r>
              <a:rPr lang="en-CA" altLang="en-US" dirty="0">
                <a:solidFill>
                  <a:srgbClr val="000000"/>
                </a:solidFill>
                <a:latin typeface="Calibri" pitchFamily="34" charset="0"/>
              </a:rPr>
              <a:t>Department of Chemistry, University of Ottawa</a:t>
            </a:r>
          </a:p>
          <a:p>
            <a:pPr>
              <a:defRPr/>
            </a:pPr>
            <a:r>
              <a:rPr lang="en-CA" altLang="en-US" b="1" dirty="0" err="1" smtClean="0">
                <a:solidFill>
                  <a:srgbClr val="0000FF"/>
                </a:solidFill>
                <a:latin typeface="Calibri" pitchFamily="34" charset="0"/>
              </a:rPr>
              <a:t>Zul</a:t>
            </a:r>
            <a:r>
              <a:rPr lang="en-CA" altLang="en-US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CA" altLang="en-US" b="1" dirty="0" err="1">
                <a:solidFill>
                  <a:srgbClr val="0000FF"/>
                </a:solidFill>
                <a:latin typeface="Calibri" pitchFamily="34" charset="0"/>
              </a:rPr>
              <a:t>Merali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</a:rPr>
              <a:t>, PhD, Professor</a:t>
            </a:r>
          </a:p>
          <a:p>
            <a:pPr>
              <a:defRPr/>
            </a:pPr>
            <a:r>
              <a:rPr lang="en-CA" altLang="en-US" dirty="0">
                <a:solidFill>
                  <a:srgbClr val="000000"/>
                </a:solidFill>
                <a:latin typeface="Calibri" pitchFamily="34" charset="0"/>
              </a:rPr>
              <a:t>President &amp; CEO, </a:t>
            </a:r>
            <a:r>
              <a:rPr lang="en-CA" altLang="en-US" dirty="0" err="1">
                <a:solidFill>
                  <a:srgbClr val="000000"/>
                </a:solidFill>
                <a:latin typeface="Calibri" pitchFamily="34" charset="0"/>
              </a:rPr>
              <a:t>uOttawa</a:t>
            </a:r>
            <a:r>
              <a:rPr lang="en-CA" altLang="en-US" dirty="0">
                <a:solidFill>
                  <a:srgbClr val="000000"/>
                </a:solidFill>
                <a:latin typeface="Calibri" pitchFamily="34" charset="0"/>
              </a:rPr>
              <a:t> Institute of Mental Health </a:t>
            </a:r>
          </a:p>
          <a:p>
            <a:pPr>
              <a:defRPr/>
            </a:pP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</a:rPr>
              <a:t>		</a:t>
            </a:r>
            <a:endParaRPr lang="en-US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-1717" y="548680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467544" y="611903"/>
            <a:ext cx="2619432" cy="1742475"/>
            <a:chOff x="558892" y="611903"/>
            <a:chExt cx="2619432" cy="17424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50"/>
            <a:stretch/>
          </p:blipFill>
          <p:spPr bwMode="auto">
            <a:xfrm>
              <a:off x="558892" y="642939"/>
              <a:ext cx="1276804" cy="170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1" r="34541"/>
            <a:stretch/>
          </p:blipFill>
          <p:spPr bwMode="auto">
            <a:xfrm>
              <a:off x="1867316" y="611903"/>
              <a:ext cx="1311008" cy="174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C:\Users\Owner\Desktop\New folder\wendy-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 bwMode="auto">
          <a:xfrm>
            <a:off x="5848804" y="703376"/>
            <a:ext cx="12919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397"/>
          <a:stretch/>
        </p:blipFill>
        <p:spPr bwMode="auto">
          <a:xfrm>
            <a:off x="7144948" y="692696"/>
            <a:ext cx="1466850" cy="1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31" y="692696"/>
            <a:ext cx="132407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267464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C00000"/>
                </a:solidFill>
                <a:latin typeface="Kunstler Script" panose="030304020206070D0D06" pitchFamily="66" charset="0"/>
              </a:rPr>
              <a:t>谢谢大家！</a:t>
            </a:r>
            <a:endParaRPr lang="en-CA" sz="5400" b="1" dirty="0">
              <a:solidFill>
                <a:srgbClr val="C00000"/>
              </a:solidFill>
              <a:latin typeface="Kunstler Script" panose="030304020206070D0D06" pitchFamily="66" charset="0"/>
              <a:ea typeface="Adobe Gothic Std B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4581128"/>
            <a:ext cx="5148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</a:rPr>
              <a:t>加拿大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</a:rPr>
              <a:t>RFT</a:t>
            </a:r>
            <a:r>
              <a:rPr lang="zh-CN" altLang="en-US" dirty="0" smtClean="0">
                <a:solidFill>
                  <a:srgbClr val="000000"/>
                </a:solidFill>
                <a:latin typeface="Calibri" pitchFamily="34" charset="0"/>
              </a:rPr>
              <a:t>医药科技有限公司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</a:rPr>
              <a:t>CSO</a:t>
            </a:r>
            <a:r>
              <a:rPr lang="zh-CN" altLang="en-US" dirty="0" smtClean="0">
                <a:latin typeface="Arial" charset="0"/>
              </a:rPr>
              <a:t>张继东博士</a:t>
            </a:r>
            <a:endParaRPr lang="en-US" altLang="zh-CN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zh-CN" altLang="en-US" dirty="0" smtClean="0">
                <a:latin typeface="Arial" charset="0"/>
              </a:rPr>
              <a:t>电话：    加拿大  </a:t>
            </a:r>
            <a:r>
              <a:rPr lang="en-US" altLang="zh-CN" dirty="0" smtClean="0">
                <a:latin typeface="Arial" charset="0"/>
              </a:rPr>
              <a:t>001-613-800-3370</a:t>
            </a:r>
          </a:p>
          <a:p>
            <a:pPr>
              <a:spcBef>
                <a:spcPct val="0"/>
              </a:spcBef>
            </a:pPr>
            <a:r>
              <a:rPr lang="en-US" altLang="zh-CN" dirty="0" smtClean="0">
                <a:latin typeface="Arial" charset="0"/>
              </a:rPr>
              <a:t>               </a:t>
            </a:r>
            <a:r>
              <a:rPr lang="zh-CN" altLang="en-US" dirty="0" smtClean="0">
                <a:latin typeface="Arial" charset="0"/>
              </a:rPr>
              <a:t>中国 </a:t>
            </a:r>
            <a:r>
              <a:rPr lang="en-US" altLang="zh-CN" dirty="0" smtClean="0">
                <a:latin typeface="Arial" charset="0"/>
              </a:rPr>
              <a:t>13162735591</a:t>
            </a:r>
            <a:endParaRPr lang="en-US" altLang="zh-CN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latin typeface="Arial" charset="0"/>
              </a:rPr>
              <a:t>邮箱</a:t>
            </a:r>
            <a:r>
              <a:rPr lang="zh-CN" altLang="en-US" dirty="0" smtClean="0">
                <a:latin typeface="Arial" charset="0"/>
              </a:rPr>
              <a:t>：    </a:t>
            </a:r>
            <a:r>
              <a:rPr lang="en-US" altLang="zh-CN" dirty="0" smtClean="0">
                <a:hlinkClick r:id="rId2"/>
              </a:rPr>
              <a:t>jidongz@hotmail.com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>
                <a:latin typeface="Arial" charset="0"/>
              </a:rPr>
              <a:t>微</a:t>
            </a:r>
            <a:r>
              <a:rPr lang="zh-CN" altLang="en-US" dirty="0">
                <a:latin typeface="Arial" charset="0"/>
              </a:rPr>
              <a:t>信号：</a:t>
            </a:r>
            <a:r>
              <a:rPr lang="en-US" altLang="zh-CN" dirty="0" err="1"/>
              <a:t>jdzinca</a:t>
            </a:r>
            <a:endParaRPr lang="en-CA" dirty="0"/>
          </a:p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196752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 smtClean="0">
                <a:solidFill>
                  <a:srgbClr val="FF0000"/>
                </a:solidFill>
              </a:rPr>
              <a:t>创业口号：上市后造福人类，上市前服务自己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1"/>
          <a:stretch>
            <a:fillRect/>
          </a:stretch>
        </p:blipFill>
        <p:spPr bwMode="auto">
          <a:xfrm>
            <a:off x="6659563" y="4292600"/>
            <a:ext cx="24828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n1.itc.cn/img8/wb/smccloud/2015/02/09/14234814665685336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0"/>
          <a:stretch/>
        </p:blipFill>
        <p:spPr bwMode="auto">
          <a:xfrm>
            <a:off x="323528" y="1700808"/>
            <a:ext cx="7704856" cy="4641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066768" y="1700808"/>
            <a:ext cx="424964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抑郁症</a:t>
            </a:r>
            <a:r>
              <a:rPr lang="zh-CN" altLang="en-US" b="1" dirty="0">
                <a:solidFill>
                  <a:srgbClr val="C00000"/>
                </a:solidFill>
              </a:rPr>
              <a:t>患者</a:t>
            </a:r>
            <a:r>
              <a:rPr lang="zh-CN" altLang="en-US" b="1" dirty="0" smtClean="0">
                <a:solidFill>
                  <a:srgbClr val="C00000"/>
                </a:solidFill>
              </a:rPr>
              <a:t>的皮质醇</a:t>
            </a:r>
            <a:r>
              <a:rPr lang="zh-CN" altLang="en-US" b="1" dirty="0">
                <a:solidFill>
                  <a:srgbClr val="C00000"/>
                </a:solidFill>
              </a:rPr>
              <a:t>浓度分泌增加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zh-CN" altLang="en-US" b="1" dirty="0" smtClean="0">
                <a:solidFill>
                  <a:srgbClr val="C00000"/>
                </a:solidFill>
              </a:rPr>
              <a:t>失去</a:t>
            </a:r>
            <a:r>
              <a:rPr lang="zh-CN" altLang="en-US" b="1" dirty="0">
                <a:solidFill>
                  <a:srgbClr val="C00000"/>
                </a:solidFill>
              </a:rPr>
              <a:t>了正常人夜间自发性分泌抑制的节律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zh-CN" altLang="en-US" b="1" dirty="0" smtClean="0">
                <a:solidFill>
                  <a:srgbClr val="C00000"/>
                </a:solidFill>
              </a:rPr>
              <a:t>整天</a:t>
            </a:r>
            <a:r>
              <a:rPr lang="zh-CN" altLang="en-US" b="1" dirty="0">
                <a:solidFill>
                  <a:srgbClr val="C00000"/>
                </a:solidFill>
              </a:rPr>
              <a:t>处于肾上腺皮质功能亢进</a:t>
            </a:r>
            <a:r>
              <a:rPr lang="zh-CN" altLang="en-US" b="1" dirty="0" smtClean="0">
                <a:solidFill>
                  <a:srgbClr val="C00000"/>
                </a:solidFill>
              </a:rPr>
              <a:t>状态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9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FF"/>
                </a:solidFill>
              </a:rPr>
              <a:t>抑郁症患者的肾上腺皮质增生约</a:t>
            </a:r>
            <a:r>
              <a:rPr lang="en-US" b="1" dirty="0">
                <a:solidFill>
                  <a:srgbClr val="0000FF"/>
                </a:solidFill>
              </a:rPr>
              <a:t>38%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00FF"/>
                </a:solidFill>
              </a:rPr>
              <a:t>17</a:t>
            </a:r>
            <a:r>
              <a:rPr lang="en-US" altLang="zh-CN" b="1" dirty="0">
                <a:solidFill>
                  <a:srgbClr val="0000FF"/>
                </a:solidFill>
              </a:rPr>
              <a:t>%</a:t>
            </a:r>
            <a:r>
              <a:rPr lang="zh-CN" altLang="en-US" b="1" dirty="0">
                <a:solidFill>
                  <a:srgbClr val="0000FF"/>
                </a:solidFill>
              </a:rPr>
              <a:t>抑郁症患者</a:t>
            </a:r>
            <a:r>
              <a:rPr lang="zh-CN" altLang="en-US" b="1" dirty="0" smtClean="0">
                <a:solidFill>
                  <a:srgbClr val="0000FF"/>
                </a:solidFill>
              </a:rPr>
              <a:t>自杀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541" y="3837154"/>
            <a:ext cx="316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正常规律人</a:t>
            </a:r>
            <a:r>
              <a:rPr lang="zh-CN" altLang="en-US" sz="1600" b="1" dirty="0">
                <a:solidFill>
                  <a:srgbClr val="FF0000"/>
                </a:solidFill>
              </a:rPr>
              <a:t>一天中皮质醇的变化</a:t>
            </a:r>
            <a:endParaRPr lang="en-CA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528" y="260519"/>
            <a:ext cx="577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压力激素皮质醇: 焦虑的生物标记物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-1718" y="993330"/>
            <a:ext cx="9118153" cy="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816" y="1803598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1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zh-CN" altLang="en-US" b="1" dirty="0" smtClean="0">
                <a:solidFill>
                  <a:srgbClr val="0000FF"/>
                </a:solidFill>
              </a:rPr>
              <a:t>  激素</a:t>
            </a:r>
            <a:r>
              <a:rPr lang="zh-CN" altLang="en-US" b="1" dirty="0">
                <a:solidFill>
                  <a:srgbClr val="0000FF"/>
                </a:solidFill>
              </a:rPr>
              <a:t>与大脑社会思维</a:t>
            </a:r>
            <a:endParaRPr lang="en-CA" dirty="0">
              <a:solidFill>
                <a:srgbClr val="0000FF"/>
              </a:solidFill>
            </a:endParaRPr>
          </a:p>
          <a:p>
            <a:r>
              <a:rPr lang="en-CA" b="1" dirty="0" smtClean="0"/>
              <a:t>    </a:t>
            </a:r>
            <a:r>
              <a:rPr lang="en-CA" b="1" dirty="0" smtClean="0">
                <a:solidFill>
                  <a:srgbClr val="0000FF"/>
                </a:solidFill>
              </a:rPr>
              <a:t>Science </a:t>
            </a:r>
            <a:r>
              <a:rPr lang="en-CA" b="1" dirty="0">
                <a:solidFill>
                  <a:srgbClr val="0000FF"/>
                </a:solidFill>
              </a:rPr>
              <a:t>18 January 2013 DOI: 10.1126/science.1233713</a:t>
            </a:r>
            <a:endParaRPr lang="en-CA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肾上腺</a:t>
            </a:r>
            <a:r>
              <a:rPr lang="zh-CN" altLang="en-US" dirty="0" smtClean="0"/>
              <a:t>糖皮质激素主要</a:t>
            </a:r>
            <a:r>
              <a:rPr lang="zh-CN" altLang="en-US" dirty="0"/>
              <a:t>为</a:t>
            </a:r>
            <a:r>
              <a:rPr lang="zh-CN" altLang="en-US" dirty="0" smtClean="0"/>
              <a:t>皮质醇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具有</a:t>
            </a:r>
            <a:r>
              <a:rPr lang="zh-CN" altLang="en-US" dirty="0"/>
              <a:t>调节糖、脂肪、和蛋白质的生物合成和代谢的</a:t>
            </a:r>
            <a:r>
              <a:rPr lang="zh-CN" altLang="en-US" dirty="0" smtClean="0"/>
              <a:t>作用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在</a:t>
            </a:r>
            <a:r>
              <a:rPr lang="zh-CN" altLang="en-US" dirty="0"/>
              <a:t>糖皮质激素的影响下，基因与环境的相互作用</a:t>
            </a:r>
            <a:r>
              <a:rPr lang="zh-CN" altLang="en-US" dirty="0" smtClean="0"/>
              <a:t>机制</a:t>
            </a:r>
            <a:endParaRPr lang="en-CA" dirty="0"/>
          </a:p>
          <a:p>
            <a:r>
              <a:rPr lang="en-CA" dirty="0"/>
              <a:t> 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2   </a:t>
            </a:r>
            <a:r>
              <a:rPr lang="zh-CN" altLang="en-US" b="1" dirty="0" smtClean="0">
                <a:solidFill>
                  <a:srgbClr val="0000FF"/>
                </a:solidFill>
              </a:rPr>
              <a:t>长期</a:t>
            </a:r>
            <a:r>
              <a:rPr lang="zh-CN" altLang="en-US" b="1" dirty="0">
                <a:solidFill>
                  <a:srgbClr val="0000FF"/>
                </a:solidFill>
              </a:rPr>
              <a:t>压力导致抑郁症的神经</a:t>
            </a:r>
            <a:r>
              <a:rPr lang="zh-CN" altLang="en-US" b="1" dirty="0" smtClean="0">
                <a:solidFill>
                  <a:srgbClr val="0000FF"/>
                </a:solidFill>
              </a:rPr>
              <a:t>机制 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r>
              <a:rPr lang="en-CA" b="1" dirty="0" smtClean="0"/>
              <a:t>     </a:t>
            </a:r>
            <a:r>
              <a:rPr lang="en-CA" b="1" dirty="0" smtClean="0">
                <a:solidFill>
                  <a:srgbClr val="0000FF"/>
                </a:solidFill>
              </a:rPr>
              <a:t>Science </a:t>
            </a:r>
            <a:r>
              <a:rPr lang="en-CA" b="1" dirty="0">
                <a:solidFill>
                  <a:srgbClr val="0000FF"/>
                </a:solidFill>
              </a:rPr>
              <a:t>18 January 2013 DOI: 10.1126/science.1226767</a:t>
            </a:r>
            <a:endParaRPr lang="en-CA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长期</a:t>
            </a:r>
            <a:r>
              <a:rPr lang="zh-CN" altLang="en-US" dirty="0"/>
              <a:t>压力可能会导致抑郁并引发社交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由于</a:t>
            </a:r>
            <a:r>
              <a:rPr lang="zh-CN" altLang="en-US" dirty="0"/>
              <a:t>神经系统</a:t>
            </a:r>
            <a:r>
              <a:rPr lang="zh-CN" altLang="en-US" dirty="0" smtClean="0"/>
              <a:t>内糖皮质激素水平过高</a:t>
            </a:r>
            <a:r>
              <a:rPr lang="en-CA" dirty="0"/>
              <a:t> 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3   </a:t>
            </a:r>
            <a:r>
              <a:rPr lang="zh-CN" altLang="en-US" b="1" dirty="0" smtClean="0">
                <a:solidFill>
                  <a:srgbClr val="0000FF"/>
                </a:solidFill>
              </a:rPr>
              <a:t>青少年</a:t>
            </a:r>
            <a:r>
              <a:rPr lang="zh-CN" altLang="en-US" b="1" dirty="0">
                <a:solidFill>
                  <a:srgbClr val="0000FF"/>
                </a:solidFill>
              </a:rPr>
              <a:t>环境压力的表观遗传调控</a:t>
            </a:r>
            <a:endParaRPr lang="en-CA" dirty="0">
              <a:solidFill>
                <a:srgbClr val="0000FF"/>
              </a:solidFill>
            </a:endParaRPr>
          </a:p>
          <a:p>
            <a:r>
              <a:rPr lang="en-CA" b="1" dirty="0" smtClean="0">
                <a:solidFill>
                  <a:srgbClr val="0000FF"/>
                </a:solidFill>
              </a:rPr>
              <a:t>     Science </a:t>
            </a:r>
            <a:r>
              <a:rPr lang="en-CA" b="1" dirty="0">
                <a:solidFill>
                  <a:srgbClr val="0000FF"/>
                </a:solidFill>
              </a:rPr>
              <a:t>18 January 2013 DOI: 10.1126/science.1226931</a:t>
            </a:r>
            <a:endParaRPr lang="en-CA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青春期</a:t>
            </a:r>
            <a:r>
              <a:rPr lang="zh-CN" altLang="en-US" dirty="0"/>
              <a:t>应激激素水平</a:t>
            </a:r>
            <a:r>
              <a:rPr lang="zh-CN" altLang="en-US" dirty="0" smtClean="0"/>
              <a:t>升高使</a:t>
            </a:r>
            <a:r>
              <a:rPr lang="zh-CN" altLang="en-US" dirty="0"/>
              <a:t>易感者产生严重的精神疾病。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遗传学风险因子是必要条件但不是充分条件，只有</a:t>
            </a:r>
            <a:r>
              <a:rPr lang="zh-CN" altLang="en-US" dirty="0" smtClean="0"/>
              <a:t>同时存在糖皮质激素过量才足以产生显著行为变化</a:t>
            </a:r>
            <a:endParaRPr lang="en-CA" dirty="0"/>
          </a:p>
        </p:txBody>
      </p:sp>
      <p:sp>
        <p:nvSpPr>
          <p:cNvPr id="6" name="AutoShape 2" descr="http://img3.imgtn.bdimg.com/it/u=2572609678,3041726229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http://img3.imgtn.bdimg.com/it/u=2572609678,3041726229&amp;fm=21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8" name="Picture 6" descr="http://img.jieju.cn/upimg/2007-12/2007-12-211713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40" y="7937"/>
            <a:ext cx="26721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975" y="64711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近期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科学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杂志上的相关文章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484" r="2955"/>
          <a:stretch/>
        </p:blipFill>
        <p:spPr>
          <a:xfrm>
            <a:off x="689833" y="2597672"/>
            <a:ext cx="4818271" cy="363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Owner\Dropbox\oarnas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65" y="3240593"/>
            <a:ext cx="3737193" cy="359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http://img0.imgtn.bdimg.com/it/u=1277436644,3487694060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http://img0.imgtn.bdimg.com/it/u=1277436644,3487694060&amp;fm=27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http://img1.imgtn.bdimg.com/it/u=3243742688,3249662949&amp;fm=27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8" descr="http://img1.imgtn.bdimg.com/it/u=3808807110,3516692693&amp;fm=27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8" name="Picture 10" descr="http://pic2.nipic.com/20090407/553458_084049059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5324" r="11454" b="9994"/>
          <a:stretch/>
        </p:blipFill>
        <p:spPr bwMode="auto">
          <a:xfrm>
            <a:off x="0" y="312736"/>
            <a:ext cx="3329881" cy="23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111195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20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年前药用植物的发现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2322" y="1343171"/>
            <a:ext cx="355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33CC"/>
                </a:solidFill>
              </a:rPr>
              <a:t>Sin </a:t>
            </a:r>
            <a:r>
              <a:rPr lang="en-US" altLang="zh-CN" sz="2400" b="1" dirty="0" err="1">
                <a:solidFill>
                  <a:srgbClr val="0033CC"/>
                </a:solidFill>
              </a:rPr>
              <a:t>Susto</a:t>
            </a:r>
            <a:r>
              <a:rPr lang="en-US" altLang="zh-CN" sz="2400" b="1" dirty="0">
                <a:solidFill>
                  <a:srgbClr val="0033CC"/>
                </a:solidFill>
              </a:rPr>
              <a:t>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 = </a:t>
            </a:r>
            <a:r>
              <a:rPr lang="zh-CN" altLang="en-US" sz="2400" b="1" dirty="0">
                <a:solidFill>
                  <a:srgbClr val="0033CC"/>
                </a:solidFill>
              </a:rPr>
              <a:t>“除去恐惧”</a:t>
            </a:r>
            <a:endParaRPr lang="en-CA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8495" r="43960" b="17797"/>
          <a:stretch/>
        </p:blipFill>
        <p:spPr bwMode="auto">
          <a:xfrm>
            <a:off x="110769" y="1001768"/>
            <a:ext cx="172950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tartle extcomp"/>
          <p:cNvPicPr/>
          <p:nvPr/>
        </p:nvPicPr>
        <p:blipFill rotWithShape="1">
          <a:blip r:embed="rId3" cstate="print"/>
          <a:srcRect l="4401" t="5110" r="6870" b="20568"/>
          <a:stretch/>
        </p:blipFill>
        <p:spPr bwMode="auto">
          <a:xfrm>
            <a:off x="251520" y="3330009"/>
            <a:ext cx="7890223" cy="31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66156" y="116448"/>
            <a:ext cx="6909503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产品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应用</a:t>
            </a:r>
            <a:endParaRPr lang="en-CA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645333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处理组</a:t>
            </a:r>
            <a:r>
              <a:rPr lang="en-US" altLang="zh-CN" sz="1200" dirty="0" smtClean="0"/>
              <a:t>-1</a:t>
            </a:r>
            <a:endParaRPr lang="en-C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645601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处理组</a:t>
            </a:r>
            <a:r>
              <a:rPr lang="en-US" altLang="zh-CN" sz="1200" dirty="0" smtClean="0"/>
              <a:t>-2</a:t>
            </a:r>
            <a:endParaRPr lang="en-C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310985" y="6464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对照组</a:t>
            </a:r>
            <a:endParaRPr lang="en-CA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79712" y="1628800"/>
            <a:ext cx="6120680" cy="2146893"/>
            <a:chOff x="3131840" y="643365"/>
            <a:chExt cx="6552728" cy="2921820"/>
          </a:xfrm>
        </p:grpSpPr>
        <p:pic>
          <p:nvPicPr>
            <p:cNvPr id="9218" name="Picture 2" descr="http://www.intechopen.com/source/html/41579/media/image1_w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6" r="32882" b="47638"/>
            <a:stretch/>
          </p:blipFill>
          <p:spPr bwMode="auto">
            <a:xfrm>
              <a:off x="5414637" y="1116913"/>
              <a:ext cx="1533627" cy="1779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intechopen.com/source/html/41579/media/image1_w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11" t="5793" b="54620"/>
            <a:stretch/>
          </p:blipFill>
          <p:spPr bwMode="auto">
            <a:xfrm>
              <a:off x="8151093" y="643365"/>
              <a:ext cx="1533475" cy="134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intechopen.com/source/html/41579/media/image1_w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" t="6769" r="69023" b="55325"/>
            <a:stretch/>
          </p:blipFill>
          <p:spPr bwMode="auto">
            <a:xfrm>
              <a:off x="8096417" y="2276872"/>
              <a:ext cx="1516143" cy="1288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 rot="19966273">
              <a:off x="6907144" y="1596364"/>
              <a:ext cx="1152128" cy="144016"/>
            </a:xfrm>
            <a:prstGeom prst="rightArrow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ight Arrow 9"/>
            <p:cNvSpPr/>
            <p:nvPr/>
          </p:nvSpPr>
          <p:spPr>
            <a:xfrm rot="1425019">
              <a:off x="6918245" y="2604917"/>
              <a:ext cx="1152128" cy="144016"/>
            </a:xfrm>
            <a:prstGeom prst="rightArrow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1279793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对照组</a:t>
              </a:r>
              <a:endParaRPr lang="en-CA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48264" y="285613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处理组</a:t>
              </a:r>
              <a:endParaRPr lang="en-CA" sz="1200" dirty="0"/>
            </a:p>
          </p:txBody>
        </p:sp>
        <p:pic>
          <p:nvPicPr>
            <p:cNvPr id="16" name="Picture 2" descr="http://www.intechopen.com/source/html/41579/media/image1_w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" r="69455" b="47638"/>
            <a:stretch/>
          </p:blipFill>
          <p:spPr bwMode="auto">
            <a:xfrm>
              <a:off x="3131840" y="1188921"/>
              <a:ext cx="1358862" cy="1779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4528014" y="2125025"/>
              <a:ext cx="908082" cy="130431"/>
            </a:xfrm>
            <a:prstGeom prst="rightArrow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7942" y="181727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训练</a:t>
              </a:r>
              <a:endParaRPr lang="en-CA" sz="1200" dirty="0"/>
            </a:p>
          </p:txBody>
        </p:sp>
      </p:grp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0" y="692696"/>
            <a:ext cx="9144000" cy="5875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2310985" y="965919"/>
            <a:ext cx="517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应用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-1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：猝死及应激综合症</a:t>
            </a:r>
            <a:endParaRPr lang="en-C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wepmuh"/>
          <p:cNvPicPr/>
          <p:nvPr/>
        </p:nvPicPr>
        <p:blipFill rotWithShape="1">
          <a:blip r:embed="rId3" cstate="print"/>
          <a:srcRect l="7751" r="14868" b="27964"/>
          <a:stretch/>
        </p:blipFill>
        <p:spPr bwMode="auto">
          <a:xfrm>
            <a:off x="4723007" y="1881796"/>
            <a:ext cx="4245429" cy="43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6309320"/>
            <a:ext cx="4181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CA" dirty="0" smtClean="0"/>
              <a:t>time spent in the open arms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2394" y="6309320"/>
            <a:ext cx="4114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(B) Number </a:t>
            </a:r>
            <a:r>
              <a:rPr lang="en-CA" dirty="0">
                <a:solidFill>
                  <a:prstClr val="black"/>
                </a:solidFill>
              </a:rPr>
              <a:t>of unprotected </a:t>
            </a:r>
            <a:r>
              <a:rPr lang="en-CA" dirty="0" smtClean="0">
                <a:solidFill>
                  <a:prstClr val="black"/>
                </a:solidFill>
              </a:rPr>
              <a:t>head dips 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79512" y="260648"/>
            <a:ext cx="5881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</a:t>
            </a:r>
            <a:r>
              <a:rPr lang="zh-CN" altLang="en-US" sz="2400" b="1" dirty="0">
                <a:solidFill>
                  <a:srgbClr val="FF0000"/>
                </a:solidFill>
              </a:rPr>
              <a:t>应用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-2.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缓解紧张提高工作效率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6026804"/>
            <a:ext cx="3367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Vehicle                  PT                      SS                    SSPT</a:t>
            </a:r>
            <a:endParaRPr lang="en-CA" sz="1200" b="1" dirty="0"/>
          </a:p>
        </p:txBody>
      </p:sp>
      <p:pic>
        <p:nvPicPr>
          <p:cNvPr id="12" name="Picture 11" descr="rawepmopen"/>
          <p:cNvPicPr/>
          <p:nvPr/>
        </p:nvPicPr>
        <p:blipFill rotWithShape="1">
          <a:blip r:embed="rId4" cstate="print"/>
          <a:srcRect l="4368" t="6230" r="14979" b="28435"/>
          <a:stretch/>
        </p:blipFill>
        <p:spPr bwMode="auto">
          <a:xfrm>
            <a:off x="107504" y="1864881"/>
            <a:ext cx="4424984" cy="42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0524" y="6021288"/>
            <a:ext cx="3367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Vehicle                  PT                      SS                    SSPT</a:t>
            </a:r>
            <a:endParaRPr lang="en-CA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467544" y="1412776"/>
            <a:ext cx="2998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高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架十字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迷宫试验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1640" y="2107692"/>
            <a:ext cx="3391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i="1" dirty="0" smtClean="0">
                <a:solidFill>
                  <a:srgbClr val="C00000"/>
                </a:solidFill>
              </a:rPr>
              <a:t>效率提高  </a:t>
            </a:r>
            <a:r>
              <a:rPr lang="en-US" altLang="zh-CN" sz="2000" b="1" i="1" dirty="0" smtClean="0">
                <a:solidFill>
                  <a:srgbClr val="C00000"/>
                </a:solidFill>
              </a:rPr>
              <a:t>3</a:t>
            </a:r>
            <a:r>
              <a:rPr lang="zh-CN" altLang="en-US" sz="2000" b="1" i="1" dirty="0" smtClean="0">
                <a:solidFill>
                  <a:srgbClr val="C00000"/>
                </a:solidFill>
              </a:rPr>
              <a:t>倍</a:t>
            </a:r>
            <a:endParaRPr lang="en-US" altLang="zh-CN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0" y="868041"/>
            <a:ext cx="9144000" cy="5875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6" name="Picture 6" descr="http://www.anilab.cn/AES/epm/e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86" y="0"/>
            <a:ext cx="22886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wsocial"/>
          <p:cNvPicPr/>
          <p:nvPr/>
        </p:nvPicPr>
        <p:blipFill rotWithShape="1">
          <a:blip r:embed="rId2" cstate="print"/>
          <a:srcRect b="3361"/>
          <a:stretch/>
        </p:blipFill>
        <p:spPr bwMode="auto">
          <a:xfrm>
            <a:off x="-20026" y="548680"/>
            <a:ext cx="9036496" cy="619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1720" y="920914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/>
              <a:t>Social Interaction (SI)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5881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</a:t>
            </a:r>
            <a:r>
              <a:rPr lang="zh-CN" altLang="en-US" sz="2400" b="1" dirty="0">
                <a:solidFill>
                  <a:srgbClr val="FF0000"/>
                </a:solidFill>
              </a:rPr>
              <a:t>应用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.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缓解压力、消除戾气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0" y="705954"/>
            <a:ext cx="9144000" cy="5875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0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swim sc and meb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36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26064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产品</a:t>
            </a:r>
            <a:r>
              <a:rPr lang="zh-CN" altLang="en-US" sz="2400" b="1" dirty="0">
                <a:solidFill>
                  <a:srgbClr val="FF0000"/>
                </a:solidFill>
              </a:rPr>
              <a:t>应用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-4.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强迫游泳：治疗抑郁症的金标准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0" y="868041"/>
            <a:ext cx="9144000" cy="5875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5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3268</TotalTime>
  <Words>1010</Words>
  <Application>Microsoft Office PowerPoint</Application>
  <PresentationFormat>On-screen Show (4:3)</PresentationFormat>
  <Paragraphs>187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211</cp:revision>
  <dcterms:created xsi:type="dcterms:W3CDTF">2015-11-25T16:22:07Z</dcterms:created>
  <dcterms:modified xsi:type="dcterms:W3CDTF">2017-10-23T14:16:17Z</dcterms:modified>
</cp:coreProperties>
</file>