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75" r:id="rId6"/>
    <p:sldId id="276" r:id="rId7"/>
    <p:sldId id="277" r:id="rId8"/>
    <p:sldId id="278" r:id="rId9"/>
    <p:sldId id="262" r:id="rId10"/>
    <p:sldId id="272" r:id="rId11"/>
    <p:sldId id="270" r:id="rId12"/>
    <p:sldId id="260" r:id="rId13"/>
    <p:sldId id="261" r:id="rId14"/>
    <p:sldId id="264" r:id="rId15"/>
    <p:sldId id="286" r:id="rId16"/>
    <p:sldId id="287" r:id="rId17"/>
    <p:sldId id="288" r:id="rId18"/>
    <p:sldId id="289" r:id="rId19"/>
    <p:sldId id="280" r:id="rId20"/>
    <p:sldId id="290" r:id="rId21"/>
    <p:sldId id="291" r:id="rId22"/>
    <p:sldId id="281" r:id="rId23"/>
    <p:sldId id="282"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9" autoAdjust="0"/>
    <p:restoredTop sz="94660"/>
  </p:normalViewPr>
  <p:slideViewPr>
    <p:cSldViewPr>
      <p:cViewPr varScale="1">
        <p:scale>
          <a:sx n="83" d="100"/>
          <a:sy n="83" d="100"/>
        </p:scale>
        <p:origin x="102" y="6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E2270-CA0E-481F-8515-EF0DD8930D08}" type="datetimeFigureOut">
              <a:rPr lang="zh-CN" altLang="en-US" smtClean="0"/>
              <a:t>2017/11/7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F4D901-7070-487F-A7C2-8024AC5C83C9}" type="slidenum">
              <a:rPr lang="zh-CN" altLang="en-US" smtClean="0"/>
              <a:t>‹#›</a:t>
            </a:fld>
            <a:endParaRPr lang="zh-CN" altLang="en-US"/>
          </a:p>
        </p:txBody>
      </p:sp>
    </p:spTree>
    <p:extLst>
      <p:ext uri="{BB962C8B-B14F-4D97-AF65-F5344CB8AC3E}">
        <p14:creationId xmlns:p14="http://schemas.microsoft.com/office/powerpoint/2010/main" val="15195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E2270-CA0E-481F-8515-EF0DD8930D08}" type="datetimeFigureOut">
              <a:rPr lang="zh-CN" altLang="en-US" smtClean="0"/>
              <a:t>2017/11/7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F4D901-7070-487F-A7C2-8024AC5C83C9}" type="slidenum">
              <a:rPr lang="zh-CN" altLang="en-US" smtClean="0"/>
              <a:t>‹#›</a:t>
            </a:fld>
            <a:endParaRPr lang="zh-CN" altLang="en-US"/>
          </a:p>
        </p:txBody>
      </p:sp>
    </p:spTree>
    <p:extLst>
      <p:ext uri="{BB962C8B-B14F-4D97-AF65-F5344CB8AC3E}">
        <p14:creationId xmlns:p14="http://schemas.microsoft.com/office/powerpoint/2010/main" val="327201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E2270-CA0E-481F-8515-EF0DD8930D08}" type="datetimeFigureOut">
              <a:rPr lang="zh-CN" altLang="en-US" smtClean="0"/>
              <a:t>2017/11/7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F4D901-7070-487F-A7C2-8024AC5C83C9}" type="slidenum">
              <a:rPr lang="zh-CN" altLang="en-US" smtClean="0"/>
              <a:t>‹#›</a:t>
            </a:fld>
            <a:endParaRPr lang="zh-CN" altLang="en-US"/>
          </a:p>
        </p:txBody>
      </p:sp>
    </p:spTree>
    <p:extLst>
      <p:ext uri="{BB962C8B-B14F-4D97-AF65-F5344CB8AC3E}">
        <p14:creationId xmlns:p14="http://schemas.microsoft.com/office/powerpoint/2010/main" val="1557326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一项大型内容和两项小型内容">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0" y="0"/>
            <a:ext cx="8472488" cy="863600"/>
            <a:chOff x="-83" y="56"/>
            <a:chExt cx="5088" cy="768"/>
          </a:xfrm>
        </p:grpSpPr>
        <p:sp>
          <p:nvSpPr>
            <p:cNvPr id="3" name="AutoShape 8"/>
            <p:cNvSpPr>
              <a:spLocks noChangeArrowheads="1"/>
            </p:cNvSpPr>
            <p:nvPr/>
          </p:nvSpPr>
          <p:spPr bwMode="blackWhite">
            <a:xfrm>
              <a:off x="-83" y="56"/>
              <a:ext cx="3668" cy="768"/>
            </a:xfrm>
            <a:custGeom>
              <a:avLst/>
              <a:gdLst>
                <a:gd name="T0" fmla="*/ 0 w 7000"/>
                <a:gd name="T1" fmla="*/ 0 h 1000"/>
                <a:gd name="T2" fmla="*/ 1 w 7000"/>
                <a:gd name="T3" fmla="*/ 0 h 1000"/>
                <a:gd name="T4" fmla="*/ 1 w 7000"/>
                <a:gd name="T5" fmla="*/ 2 h 1000"/>
                <a:gd name="T6" fmla="*/ 1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9973" y="0"/>
                  </a:lnTo>
                  <a:cubicBezTo>
                    <a:pt x="10250" y="0"/>
                    <a:pt x="10474" y="223"/>
                    <a:pt x="10474" y="500"/>
                  </a:cubicBezTo>
                  <a:cubicBezTo>
                    <a:pt x="10474" y="776"/>
                    <a:pt x="10250" y="999"/>
                    <a:pt x="9974" y="1000"/>
                  </a:cubicBezTo>
                  <a:lnTo>
                    <a:pt x="0" y="1000"/>
                  </a:lnTo>
                  <a:lnTo>
                    <a:pt x="0" y="0"/>
                  </a:lnTo>
                  <a:close/>
                </a:path>
              </a:pathLst>
            </a:cu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 name="Line 9"/>
            <p:cNvSpPr>
              <a:spLocks noChangeShapeType="1"/>
            </p:cNvSpPr>
            <p:nvPr/>
          </p:nvSpPr>
          <p:spPr bwMode="auto">
            <a:xfrm>
              <a:off x="-83"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 name="Group 10"/>
          <p:cNvGrpSpPr>
            <a:grpSpLocks/>
          </p:cNvGrpSpPr>
          <p:nvPr userDrawn="1"/>
        </p:nvGrpSpPr>
        <p:grpSpPr bwMode="auto">
          <a:xfrm>
            <a:off x="8280400" y="-20638"/>
            <a:ext cx="863600" cy="935038"/>
            <a:chOff x="4852" y="172"/>
            <a:chExt cx="774" cy="816"/>
          </a:xfrm>
        </p:grpSpPr>
        <p:sp>
          <p:nvSpPr>
            <p:cNvPr id="6" name="Oval 11"/>
            <p:cNvSpPr>
              <a:spLocks noChangeArrowheads="1"/>
            </p:cNvSpPr>
            <p:nvPr userDrawn="1"/>
          </p:nvSpPr>
          <p:spPr bwMode="auto">
            <a:xfrm>
              <a:off x="4876" y="209"/>
              <a:ext cx="723" cy="716"/>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609600" indent="-6096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90000"/>
                </a:lnSpc>
                <a:spcBef>
                  <a:spcPct val="20000"/>
                </a:spcBef>
                <a:spcAft>
                  <a:spcPct val="40000"/>
                </a:spcAft>
                <a:buClr>
                  <a:srgbClr val="FFFF00"/>
                </a:buClr>
                <a:buSzPct val="120000"/>
                <a:buFont typeface="Wingdings" pitchFamily="2" charset="2"/>
                <a:buChar char="±"/>
                <a:defRPr/>
              </a:pPr>
              <a:endParaRPr lang="zh-CN" altLang="zh-CN" sz="2400" b="1">
                <a:latin typeface="黑体" pitchFamily="2" charset="-122"/>
                <a:ea typeface="黑体" pitchFamily="2" charset="-122"/>
                <a:cs typeface="Times New Roman" pitchFamily="18" charset="0"/>
              </a:endParaRPr>
            </a:p>
          </p:txBody>
        </p:sp>
        <p:pic>
          <p:nvPicPr>
            <p:cNvPr id="7" name="Picture 12" descr="3668-1s"/>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2" y="172"/>
              <a:ext cx="77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581557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E2270-CA0E-481F-8515-EF0DD8930D08}" type="datetimeFigureOut">
              <a:rPr lang="zh-CN" altLang="en-US" smtClean="0"/>
              <a:t>2017/11/7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F4D901-7070-487F-A7C2-8024AC5C83C9}" type="slidenum">
              <a:rPr lang="zh-CN" altLang="en-US" smtClean="0"/>
              <a:t>‹#›</a:t>
            </a:fld>
            <a:endParaRPr lang="zh-CN" altLang="en-US"/>
          </a:p>
        </p:txBody>
      </p:sp>
    </p:spTree>
    <p:extLst>
      <p:ext uri="{BB962C8B-B14F-4D97-AF65-F5344CB8AC3E}">
        <p14:creationId xmlns:p14="http://schemas.microsoft.com/office/powerpoint/2010/main" val="107702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8BE2270-CA0E-481F-8515-EF0DD8930D08}" type="datetimeFigureOut">
              <a:rPr lang="zh-CN" altLang="en-US" smtClean="0"/>
              <a:t>2017/11/7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F4D901-7070-487F-A7C2-8024AC5C83C9}" type="slidenum">
              <a:rPr lang="zh-CN" altLang="en-US" smtClean="0"/>
              <a:t>‹#›</a:t>
            </a:fld>
            <a:endParaRPr lang="zh-CN" altLang="en-US"/>
          </a:p>
        </p:txBody>
      </p:sp>
    </p:spTree>
    <p:extLst>
      <p:ext uri="{BB962C8B-B14F-4D97-AF65-F5344CB8AC3E}">
        <p14:creationId xmlns:p14="http://schemas.microsoft.com/office/powerpoint/2010/main" val="317923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E2270-CA0E-481F-8515-EF0DD8930D08}" type="datetimeFigureOut">
              <a:rPr lang="zh-CN" altLang="en-US" smtClean="0"/>
              <a:t>2017/11/7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F4D901-7070-487F-A7C2-8024AC5C83C9}" type="slidenum">
              <a:rPr lang="zh-CN" altLang="en-US" smtClean="0"/>
              <a:t>‹#›</a:t>
            </a:fld>
            <a:endParaRPr lang="zh-CN" altLang="en-US"/>
          </a:p>
        </p:txBody>
      </p:sp>
    </p:spTree>
    <p:extLst>
      <p:ext uri="{BB962C8B-B14F-4D97-AF65-F5344CB8AC3E}">
        <p14:creationId xmlns:p14="http://schemas.microsoft.com/office/powerpoint/2010/main" val="110346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E2270-CA0E-481F-8515-EF0DD8930D08}" type="datetimeFigureOut">
              <a:rPr lang="zh-CN" altLang="en-US" smtClean="0"/>
              <a:t>2017/11/7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F4D901-7070-487F-A7C2-8024AC5C83C9}" type="slidenum">
              <a:rPr lang="zh-CN" altLang="en-US" smtClean="0"/>
              <a:t>‹#›</a:t>
            </a:fld>
            <a:endParaRPr lang="zh-CN" altLang="en-US"/>
          </a:p>
        </p:txBody>
      </p:sp>
    </p:spTree>
    <p:extLst>
      <p:ext uri="{BB962C8B-B14F-4D97-AF65-F5344CB8AC3E}">
        <p14:creationId xmlns:p14="http://schemas.microsoft.com/office/powerpoint/2010/main" val="37322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E2270-CA0E-481F-8515-EF0DD8930D08}" type="datetimeFigureOut">
              <a:rPr lang="zh-CN" altLang="en-US" smtClean="0"/>
              <a:t>2017/11/7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F4D901-7070-487F-A7C2-8024AC5C83C9}" type="slidenum">
              <a:rPr lang="zh-CN" altLang="en-US" smtClean="0"/>
              <a:t>‹#›</a:t>
            </a:fld>
            <a:endParaRPr lang="zh-CN" altLang="en-US"/>
          </a:p>
        </p:txBody>
      </p:sp>
    </p:spTree>
    <p:extLst>
      <p:ext uri="{BB962C8B-B14F-4D97-AF65-F5344CB8AC3E}">
        <p14:creationId xmlns:p14="http://schemas.microsoft.com/office/powerpoint/2010/main" val="152221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E2270-CA0E-481F-8515-EF0DD8930D08}" type="datetimeFigureOut">
              <a:rPr lang="zh-CN" altLang="en-US" smtClean="0"/>
              <a:t>2017/11/7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F4D901-7070-487F-A7C2-8024AC5C83C9}" type="slidenum">
              <a:rPr lang="zh-CN" altLang="en-US" smtClean="0"/>
              <a:t>‹#›</a:t>
            </a:fld>
            <a:endParaRPr lang="zh-CN" altLang="en-US"/>
          </a:p>
        </p:txBody>
      </p:sp>
    </p:spTree>
    <p:extLst>
      <p:ext uri="{BB962C8B-B14F-4D97-AF65-F5344CB8AC3E}">
        <p14:creationId xmlns:p14="http://schemas.microsoft.com/office/powerpoint/2010/main" val="166431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8BE2270-CA0E-481F-8515-EF0DD8930D08}" type="datetimeFigureOut">
              <a:rPr lang="zh-CN" altLang="en-US" smtClean="0"/>
              <a:t>2017/11/7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F4D901-7070-487F-A7C2-8024AC5C83C9}" type="slidenum">
              <a:rPr lang="zh-CN" altLang="en-US" smtClean="0"/>
              <a:t>‹#›</a:t>
            </a:fld>
            <a:endParaRPr lang="zh-CN" altLang="en-US"/>
          </a:p>
        </p:txBody>
      </p:sp>
    </p:spTree>
    <p:extLst>
      <p:ext uri="{BB962C8B-B14F-4D97-AF65-F5344CB8AC3E}">
        <p14:creationId xmlns:p14="http://schemas.microsoft.com/office/powerpoint/2010/main" val="228626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8BE2270-CA0E-481F-8515-EF0DD8930D08}" type="datetimeFigureOut">
              <a:rPr lang="zh-CN" altLang="en-US" smtClean="0"/>
              <a:t>2017/11/7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F4D901-7070-487F-A7C2-8024AC5C83C9}" type="slidenum">
              <a:rPr lang="zh-CN" altLang="en-US" smtClean="0"/>
              <a:t>‹#›</a:t>
            </a:fld>
            <a:endParaRPr lang="zh-CN" altLang="en-US"/>
          </a:p>
        </p:txBody>
      </p:sp>
    </p:spTree>
    <p:extLst>
      <p:ext uri="{BB962C8B-B14F-4D97-AF65-F5344CB8AC3E}">
        <p14:creationId xmlns:p14="http://schemas.microsoft.com/office/powerpoint/2010/main" val="333621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E2270-CA0E-481F-8515-EF0DD8930D08}" type="datetimeFigureOut">
              <a:rPr lang="zh-CN" altLang="en-US" smtClean="0"/>
              <a:t>2017/11/7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4D901-7070-487F-A7C2-8024AC5C83C9}" type="slidenum">
              <a:rPr lang="zh-CN" altLang="en-US" smtClean="0"/>
              <a:t>‹#›</a:t>
            </a:fld>
            <a:endParaRPr lang="zh-CN" altLang="en-US"/>
          </a:p>
        </p:txBody>
      </p:sp>
    </p:spTree>
    <p:extLst>
      <p:ext uri="{BB962C8B-B14F-4D97-AF65-F5344CB8AC3E}">
        <p14:creationId xmlns:p14="http://schemas.microsoft.com/office/powerpoint/2010/main" val="568572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mailto:jlyang@semi.ac.cn"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4.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71600" y="1268760"/>
            <a:ext cx="7560840" cy="1152128"/>
          </a:xfrm>
        </p:spPr>
        <p:txBody>
          <a:bodyPr>
            <a:normAutofit/>
          </a:bodyPr>
          <a:lstStyle/>
          <a:p>
            <a:r>
              <a:rPr lang="zh-CN" altLang="en-US" sz="3600" dirty="0">
                <a:solidFill>
                  <a:srgbClr val="FF0000"/>
                </a:solidFill>
                <a:latin typeface="Times New Roman" pitchFamily="18" charset="0"/>
                <a:ea typeface="黑体" panose="02010609060101010101" pitchFamily="49" charset="-122"/>
                <a:cs typeface="Times New Roman" pitchFamily="18" charset="0"/>
              </a:rPr>
              <a:t>高性能集成化射频</a:t>
            </a:r>
            <a:r>
              <a:rPr lang="en-US" altLang="zh-CN" sz="3600" dirty="0">
                <a:solidFill>
                  <a:srgbClr val="FF0000"/>
                </a:solidFill>
                <a:latin typeface="Times New Roman" pitchFamily="18" charset="0"/>
                <a:ea typeface="黑体" panose="02010609060101010101" pitchFamily="49" charset="-122"/>
                <a:cs typeface="Times New Roman" pitchFamily="18" charset="0"/>
              </a:rPr>
              <a:t>MEMS</a:t>
            </a:r>
            <a:r>
              <a:rPr lang="zh-CN" altLang="en-US" sz="3600" dirty="0">
                <a:solidFill>
                  <a:srgbClr val="FF0000"/>
                </a:solidFill>
                <a:latin typeface="Times New Roman" pitchFamily="18" charset="0"/>
                <a:ea typeface="黑体" panose="02010609060101010101" pitchFamily="49" charset="-122"/>
                <a:cs typeface="Times New Roman" pitchFamily="18" charset="0"/>
              </a:rPr>
              <a:t>谐振器件</a:t>
            </a:r>
          </a:p>
        </p:txBody>
      </p:sp>
      <p:sp>
        <p:nvSpPr>
          <p:cNvPr id="3" name="副标题 2"/>
          <p:cNvSpPr>
            <a:spLocks noGrp="1"/>
          </p:cNvSpPr>
          <p:nvPr>
            <p:ph type="subTitle" idx="1"/>
          </p:nvPr>
        </p:nvSpPr>
        <p:spPr>
          <a:xfrm>
            <a:off x="1763688" y="5157192"/>
            <a:ext cx="6400800" cy="1512168"/>
          </a:xfrm>
        </p:spPr>
        <p:txBody>
          <a:bodyPr/>
          <a:lstStyle/>
          <a:p>
            <a:endParaRPr lang="en-US" altLang="zh-CN" dirty="0">
              <a:solidFill>
                <a:schemeClr val="tx1"/>
              </a:solidFill>
              <a:latin typeface="Times New Roman" pitchFamily="18" charset="0"/>
              <a:ea typeface="黑体" panose="02010609060101010101" pitchFamily="49" charset="-122"/>
              <a:cs typeface="Times New Roman" pitchFamily="18" charset="0"/>
            </a:endParaRPr>
          </a:p>
          <a:p>
            <a:endParaRPr lang="zh-CN" altLang="en-US" dirty="0">
              <a:solidFill>
                <a:schemeClr val="tx1"/>
              </a:solidFill>
              <a:latin typeface="Times New Roman" pitchFamily="18" charset="0"/>
              <a:ea typeface="黑体" panose="02010609060101010101" pitchFamily="49" charset="-122"/>
              <a:cs typeface="Times New Roman" pitchFamily="18" charset="0"/>
            </a:endParaRPr>
          </a:p>
        </p:txBody>
      </p:sp>
      <p:sp>
        <p:nvSpPr>
          <p:cNvPr id="5" name="矩形 4"/>
          <p:cNvSpPr/>
          <p:nvPr/>
        </p:nvSpPr>
        <p:spPr>
          <a:xfrm>
            <a:off x="2183904" y="3356992"/>
            <a:ext cx="4698722" cy="2554545"/>
          </a:xfrm>
          <a:prstGeom prst="rect">
            <a:avLst/>
          </a:prstGeom>
        </p:spPr>
        <p:txBody>
          <a:bodyPr wrap="none">
            <a:spAutoFit/>
          </a:bodyPr>
          <a:lstStyle/>
          <a:p>
            <a:pPr algn="ctr"/>
            <a:r>
              <a:rPr lang="zh-CN" altLang="en-US" sz="3200" dirty="0">
                <a:solidFill>
                  <a:srgbClr val="0000FF"/>
                </a:solidFill>
                <a:latin typeface="Times New Roman" pitchFamily="18" charset="0"/>
                <a:ea typeface="黑体" panose="02010609060101010101" pitchFamily="49" charset="-122"/>
                <a:cs typeface="Times New Roman" pitchFamily="18" charset="0"/>
              </a:rPr>
              <a:t>杨晋玲 研究员</a:t>
            </a:r>
            <a:endParaRPr lang="en-US" altLang="zh-CN" sz="3200" dirty="0">
              <a:solidFill>
                <a:srgbClr val="0000FF"/>
              </a:solidFill>
              <a:latin typeface="Times New Roman" pitchFamily="18" charset="0"/>
              <a:ea typeface="黑体" panose="02010609060101010101" pitchFamily="49" charset="-122"/>
              <a:cs typeface="Times New Roman" pitchFamily="18" charset="0"/>
            </a:endParaRPr>
          </a:p>
          <a:p>
            <a:pPr algn="ctr"/>
            <a:endParaRPr lang="en-US" altLang="zh-CN" sz="3200" dirty="0">
              <a:solidFill>
                <a:srgbClr val="0000FF"/>
              </a:solidFill>
              <a:latin typeface="Times New Roman" pitchFamily="18" charset="0"/>
              <a:ea typeface="黑体" panose="02010609060101010101" pitchFamily="49" charset="-122"/>
              <a:cs typeface="Times New Roman" pitchFamily="18" charset="0"/>
            </a:endParaRPr>
          </a:p>
          <a:p>
            <a:pPr algn="ctr"/>
            <a:r>
              <a:rPr lang="zh-CN" altLang="en-US" sz="3200" dirty="0">
                <a:solidFill>
                  <a:srgbClr val="0000FF"/>
                </a:solidFill>
                <a:latin typeface="Times New Roman" pitchFamily="18" charset="0"/>
                <a:ea typeface="黑体" panose="02010609060101010101" pitchFamily="49" charset="-122"/>
                <a:cs typeface="Times New Roman" pitchFamily="18" charset="0"/>
              </a:rPr>
              <a:t>中国科学院半导体研究所</a:t>
            </a:r>
            <a:endParaRPr lang="en-US" altLang="zh-CN" sz="3200" dirty="0">
              <a:solidFill>
                <a:srgbClr val="0000FF"/>
              </a:solidFill>
              <a:latin typeface="Times New Roman" pitchFamily="18" charset="0"/>
              <a:ea typeface="黑体" panose="02010609060101010101" pitchFamily="49" charset="-122"/>
              <a:cs typeface="Times New Roman" pitchFamily="18" charset="0"/>
            </a:endParaRPr>
          </a:p>
          <a:p>
            <a:pPr algn="ctr"/>
            <a:endParaRPr lang="en-US" altLang="zh-CN" sz="3200" dirty="0">
              <a:solidFill>
                <a:srgbClr val="0000FF"/>
              </a:solidFill>
              <a:latin typeface="Times New Roman" pitchFamily="18" charset="0"/>
              <a:ea typeface="黑体" panose="02010609060101010101" pitchFamily="49" charset="-122"/>
              <a:cs typeface="Times New Roman" pitchFamily="18" charset="0"/>
            </a:endParaRPr>
          </a:p>
          <a:p>
            <a:pPr algn="ctr"/>
            <a:r>
              <a:rPr lang="en-US" altLang="zh-CN" sz="2800" dirty="0">
                <a:solidFill>
                  <a:srgbClr val="0000FF"/>
                </a:solidFill>
                <a:latin typeface="Times New Roman" pitchFamily="18" charset="0"/>
                <a:ea typeface="黑体" panose="02010609060101010101" pitchFamily="49" charset="-122"/>
                <a:cs typeface="Times New Roman" pitchFamily="18" charset="0"/>
              </a:rPr>
              <a:t>2017.12</a:t>
            </a:r>
          </a:p>
        </p:txBody>
      </p:sp>
    </p:spTree>
    <p:extLst>
      <p:ext uri="{BB962C8B-B14F-4D97-AF65-F5344CB8AC3E}">
        <p14:creationId xmlns:p14="http://schemas.microsoft.com/office/powerpoint/2010/main" val="1215931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5331" y="980728"/>
            <a:ext cx="7931224" cy="3970318"/>
          </a:xfrm>
          <a:prstGeom prst="rect">
            <a:avLst/>
          </a:prstGeom>
        </p:spPr>
        <p:txBody>
          <a:bodyPr wrap="square">
            <a:spAutoFit/>
          </a:bodyPr>
          <a:lstStyle/>
          <a:p>
            <a:pPr algn="just">
              <a:lnSpc>
                <a:spcPct val="150000"/>
              </a:lnSpc>
              <a:buClr>
                <a:srgbClr val="FF0000"/>
              </a:buClr>
              <a:defRPr/>
            </a:pP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获利模式</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知识产权授权和产品销售</a:t>
            </a:r>
            <a:endParaRPr lang="en-US"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50000"/>
              </a:lnSpc>
              <a:buClr>
                <a:srgbClr val="FF0000"/>
              </a:buClr>
              <a:buFont typeface="Wingdings" panose="05000000000000000000" pitchFamily="2" charset="2"/>
              <a:buChar char="u"/>
              <a:defRPr/>
            </a:pP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产品：</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MEMS</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谐振器芯片、</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MEMS</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振荡器</a:t>
            </a: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50000"/>
              </a:lnSpc>
              <a:buClr>
                <a:srgbClr val="FF0000"/>
              </a:buClr>
              <a:buFont typeface="Wingdings" panose="05000000000000000000" pitchFamily="2" charset="2"/>
              <a:buChar char="u"/>
              <a:defRPr/>
            </a:pPr>
            <a:r>
              <a:rPr lang="zh-CN"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为用户提供</a:t>
            </a:r>
            <a:r>
              <a:rPr lang="en-US" altLang="zh-CN" sz="2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IP</a:t>
            </a:r>
            <a:r>
              <a:rPr lang="zh-CN" altLang="zh-CN" sz="2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核，</a:t>
            </a:r>
            <a:r>
              <a:rPr lang="zh-CN"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以</a:t>
            </a:r>
            <a:r>
              <a:rPr lang="zh-CN" altLang="zh-CN"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专利</a:t>
            </a: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授权</a:t>
            </a:r>
            <a:r>
              <a:rPr lang="zh-CN" altLang="zh-CN"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费</a:t>
            </a:r>
            <a:r>
              <a:rPr lang="zh-CN"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的形式获取利润。</a:t>
            </a:r>
            <a:endParaRPr lang="en-US"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50000"/>
              </a:lnSpc>
              <a:buClr>
                <a:srgbClr val="FF0000"/>
              </a:buClr>
              <a:buFont typeface="Wingdings" panose="05000000000000000000" pitchFamily="2" charset="2"/>
              <a:buChar char="u"/>
              <a:defRPr/>
            </a:pPr>
            <a:r>
              <a:rPr lang="zh-CN" altLang="en-US"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生产</a:t>
            </a:r>
            <a:r>
              <a:rPr lang="en-US" altLang="zh-CN" sz="2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en-US" sz="2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谐振器芯片，</a:t>
            </a:r>
            <a:r>
              <a:rPr lang="zh-CN"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销售</a:t>
            </a:r>
            <a:r>
              <a:rPr lang="zh-CN" altLang="en-US"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产品</a:t>
            </a:r>
            <a:r>
              <a:rPr lang="zh-CN"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，获取利润。</a:t>
            </a:r>
            <a:endParaRPr lang="en-US"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50000"/>
              </a:lnSpc>
              <a:buClr>
                <a:srgbClr val="FF0000"/>
              </a:buClr>
              <a:buFont typeface="Wingdings" panose="05000000000000000000" pitchFamily="2" charset="2"/>
              <a:buChar char="u"/>
              <a:defRPr/>
            </a:pPr>
            <a:r>
              <a:rPr lang="zh-CN" altLang="en-US"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生产</a:t>
            </a:r>
            <a:r>
              <a:rPr lang="zh-CN" altLang="en-US" sz="2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硅基振荡器芯片，</a:t>
            </a:r>
            <a:r>
              <a:rPr lang="zh-CN"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销售</a:t>
            </a:r>
            <a:r>
              <a:rPr lang="zh-CN" altLang="en-US"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产品</a:t>
            </a:r>
            <a:r>
              <a:rPr lang="zh-CN"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，获取利润。</a:t>
            </a:r>
            <a:endParaRPr lang="en-US"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50000"/>
              </a:lnSpc>
              <a:buClr>
                <a:srgbClr val="FF0000"/>
              </a:buClr>
              <a:buFont typeface="Wingdings" panose="05000000000000000000" pitchFamily="2" charset="2"/>
              <a:buChar char="u"/>
              <a:defRPr/>
            </a:pPr>
            <a:r>
              <a:rPr lang="zh-CN"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提供</a:t>
            </a:r>
            <a:r>
              <a:rPr lang="en-US" altLang="zh-CN" sz="2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zh-CN" sz="2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振荡器定制服务，</a:t>
            </a:r>
            <a:r>
              <a:rPr lang="zh-CN"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以服务和销售的模式获取利润。</a:t>
            </a:r>
            <a:endParaRPr lang="en-US" altLang="zh-CN" sz="24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五边形 5"/>
          <p:cNvSpPr/>
          <p:nvPr/>
        </p:nvSpPr>
        <p:spPr>
          <a:xfrm>
            <a:off x="145096" y="116632"/>
            <a:ext cx="5579032"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r>
              <a:rPr lang="zh-CN" altLang="en-US" sz="3200" dirty="0">
                <a:latin typeface="黑体" panose="02010609060101010101" pitchFamily="49" charset="-122"/>
                <a:ea typeface="黑体" panose="02010609060101010101" pitchFamily="49" charset="-122"/>
              </a:rPr>
              <a:t>拟选择的商业模式</a:t>
            </a:r>
          </a:p>
        </p:txBody>
      </p:sp>
    </p:spTree>
    <p:extLst>
      <p:ext uri="{BB962C8B-B14F-4D97-AF65-F5344CB8AC3E}">
        <p14:creationId xmlns:p14="http://schemas.microsoft.com/office/powerpoint/2010/main" val="2504597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124744"/>
            <a:ext cx="8424936" cy="4968552"/>
          </a:xfrm>
        </p:spPr>
        <p:txBody>
          <a:bodyPr>
            <a:normAutofit/>
          </a:bodyPr>
          <a:lstStyle/>
          <a:p>
            <a:pPr marL="0" indent="0">
              <a:lnSpc>
                <a:spcPct val="150000"/>
              </a:lnSpc>
              <a:buNone/>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硅基</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MEMS</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谐振器比石英晶振</a:t>
            </a: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在性能、体积和生产成本</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方面明显占优：</a:t>
            </a: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buClr>
                <a:srgbClr val="FF0000"/>
              </a:buClr>
              <a:buSzPct val="86000"/>
              <a:buFont typeface="Wingdings" pitchFamily="2" charset="2"/>
              <a:buChar char="u"/>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硅基材料集成化制备，更符合现代电子产品的标准；</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buClr>
                <a:srgbClr val="FF0000"/>
              </a:buClr>
              <a:buSzPct val="86000"/>
              <a:buFont typeface="Wingdings" pitchFamily="2" charset="2"/>
              <a:buChar char="u"/>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抗电磁干扰，优于石英</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50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倍；</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buClr>
                <a:srgbClr val="FF0000"/>
              </a:buClr>
              <a:buSzPct val="86000"/>
              <a:buFont typeface="Wingdings" pitchFamily="2" charset="2"/>
              <a:buChar char="u"/>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抗振动和抗冲击性能，优于石英</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倍；</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buClr>
                <a:srgbClr val="FF0000"/>
              </a:buClr>
              <a:buSzPct val="86000"/>
              <a:buFont typeface="Wingdings" pitchFamily="2" charset="2"/>
              <a:buChar char="u"/>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可靠性，优于石英</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倍；</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buClr>
                <a:srgbClr val="FF0000"/>
              </a:buClr>
              <a:buSzPct val="86000"/>
              <a:buFont typeface="Wingdings" pitchFamily="2" charset="2"/>
              <a:buChar char="u"/>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高集成度和小型化，面积节省</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85%</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buClr>
                <a:srgbClr val="FF0000"/>
              </a:buClr>
              <a:buSzPct val="86000"/>
              <a:buFont typeface="Wingdings" pitchFamily="2" charset="2"/>
              <a:buChar char="u"/>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低功耗，</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50%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MEMS</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振荡器工作电流仅为</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3.2 mA</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4" name="五边形 3"/>
          <p:cNvSpPr/>
          <p:nvPr/>
        </p:nvSpPr>
        <p:spPr>
          <a:xfrm>
            <a:off x="38431" y="116632"/>
            <a:ext cx="6550843"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r>
              <a:rPr lang="zh-CN" altLang="en-US" sz="2800" dirty="0">
                <a:latin typeface="黑体" panose="02010609060101010101" pitchFamily="49" charset="-122"/>
                <a:ea typeface="黑体" panose="02010609060101010101" pitchFamily="49" charset="-122"/>
              </a:rPr>
              <a:t>竞争力分析：技术先进性</a:t>
            </a:r>
            <a:endParaRPr lang="zh-CN" altLang="en-US" sz="25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1812708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15"/>
          <p:cNvGraphicFramePr>
            <a:graphicFrameLocks/>
          </p:cNvGraphicFramePr>
          <p:nvPr>
            <p:extLst>
              <p:ext uri="{D42A27DB-BD31-4B8C-83A1-F6EECF244321}">
                <p14:modId xmlns:p14="http://schemas.microsoft.com/office/powerpoint/2010/main" val="3209277060"/>
              </p:ext>
            </p:extLst>
          </p:nvPr>
        </p:nvGraphicFramePr>
        <p:xfrm>
          <a:off x="109897" y="764704"/>
          <a:ext cx="8926599" cy="5976664"/>
        </p:xfrm>
        <a:graphic>
          <a:graphicData uri="http://schemas.openxmlformats.org/drawingml/2006/table">
            <a:tbl>
              <a:tblPr/>
              <a:tblGrid>
                <a:gridCol w="1268465">
                  <a:extLst>
                    <a:ext uri="{9D8B030D-6E8A-4147-A177-3AD203B41FA5}">
                      <a16:colId xmlns:a16="http://schemas.microsoft.com/office/drawing/2014/main" val="20000"/>
                    </a:ext>
                  </a:extLst>
                </a:gridCol>
                <a:gridCol w="1317002">
                  <a:extLst>
                    <a:ext uri="{9D8B030D-6E8A-4147-A177-3AD203B41FA5}">
                      <a16:colId xmlns:a16="http://schemas.microsoft.com/office/drawing/2014/main" val="20001"/>
                    </a:ext>
                  </a:extLst>
                </a:gridCol>
                <a:gridCol w="1372580">
                  <a:extLst>
                    <a:ext uri="{9D8B030D-6E8A-4147-A177-3AD203B41FA5}">
                      <a16:colId xmlns:a16="http://schemas.microsoft.com/office/drawing/2014/main" val="20002"/>
                    </a:ext>
                  </a:extLst>
                </a:gridCol>
                <a:gridCol w="2592288">
                  <a:extLst>
                    <a:ext uri="{9D8B030D-6E8A-4147-A177-3AD203B41FA5}">
                      <a16:colId xmlns:a16="http://schemas.microsoft.com/office/drawing/2014/main" val="3000033875"/>
                    </a:ext>
                  </a:extLst>
                </a:gridCol>
                <a:gridCol w="2376264">
                  <a:extLst>
                    <a:ext uri="{9D8B030D-6E8A-4147-A177-3AD203B41FA5}">
                      <a16:colId xmlns:a16="http://schemas.microsoft.com/office/drawing/2014/main" val="20003"/>
                    </a:ext>
                  </a:extLst>
                </a:gridCol>
              </a:tblGrid>
              <a:tr h="347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产品</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结构</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典型尺寸</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性   能</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对比</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5679">
                <a:tc>
                  <a:txBody>
                    <a:bodyPr/>
                    <a:lstStyle/>
                    <a:p>
                      <a:pPr>
                        <a:lnSpc>
                          <a:spcPct val="110000"/>
                        </a:lnSpc>
                        <a:spcBef>
                          <a:spcPct val="20000"/>
                        </a:spcBef>
                        <a:buFontTx/>
                        <a:buNone/>
                      </a:pPr>
                      <a:r>
                        <a:rPr lang="en-US" altLang="zh-CN" sz="1600" dirty="0">
                          <a:latin typeface="Times New Roman" pitchFamily="18" charset="0"/>
                          <a:ea typeface="黑体" pitchFamily="49" charset="-122"/>
                          <a:cs typeface="Times New Roman" pitchFamily="18" charset="0"/>
                        </a:rPr>
                        <a:t>SiTime</a:t>
                      </a:r>
                    </a:p>
                    <a:p>
                      <a:pPr marL="0" marR="0" lvl="0" indent="0" algn="l" defTabSz="914400" rtl="0" eaLnBrk="1" fontAlgn="base" latinLnBrk="0" hangingPunct="1">
                        <a:lnSpc>
                          <a:spcPct val="100000"/>
                        </a:lnSpc>
                        <a:spcBef>
                          <a:spcPct val="20000"/>
                        </a:spcBef>
                        <a:spcAft>
                          <a:spcPct val="0"/>
                        </a:spcAft>
                        <a:buClrTx/>
                        <a:buSzTx/>
                        <a:buFontTx/>
                        <a:buNone/>
                        <a:tabLst/>
                      </a:pPr>
                      <a:r>
                        <a:rPr lang="zh-CN" altLang="en-US" sz="1600" kern="1200" dirty="0">
                          <a:solidFill>
                            <a:schemeClr val="tx1"/>
                          </a:solidFill>
                          <a:effectLst/>
                          <a:latin typeface="Times New Roman" pitchFamily="18" charset="0"/>
                          <a:ea typeface="黑体" pitchFamily="49" charset="-122"/>
                          <a:cs typeface="Times New Roman" pitchFamily="18" charset="0"/>
                        </a:rPr>
                        <a:t>硅基器件</a:t>
                      </a:r>
                      <a:endParaRPr lang="en-US" altLang="zh-CN" sz="1600" kern="1200" dirty="0">
                        <a:solidFill>
                          <a:schemeClr val="tx1"/>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lang="zh-CN" altLang="en-US" sz="1600" kern="1200" dirty="0">
                          <a:solidFill>
                            <a:schemeClr val="tx1"/>
                          </a:solidFill>
                          <a:effectLst/>
                          <a:latin typeface="Times New Roman" pitchFamily="18" charset="0"/>
                          <a:ea typeface="黑体" pitchFamily="49" charset="-122"/>
                          <a:cs typeface="Times New Roman" pitchFamily="18" charset="0"/>
                        </a:rPr>
                        <a:t>（美国）</a:t>
                      </a:r>
                      <a:endParaRPr lang="en-US" altLang="zh-CN" sz="1600" kern="1200" dirty="0">
                        <a:solidFill>
                          <a:schemeClr val="tx1"/>
                        </a:solidFill>
                        <a:effectLst/>
                        <a:latin typeface="Times New Roman" pitchFamily="18" charset="0"/>
                        <a:ea typeface="黑体" pitchFamily="49" charset="-122"/>
                        <a:cs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2.7×2.4×</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0.75 mm</a:t>
                      </a:r>
                      <a:r>
                        <a:rPr kumimoji="0" lang="en-US" altLang="zh-CN" sz="1600" b="0" i="0" u="none" strike="noStrike" cap="none" normalizeH="0" baseline="30000" dirty="0">
                          <a:ln>
                            <a:noFill/>
                          </a:ln>
                          <a:solidFill>
                            <a:schemeClr val="tx1"/>
                          </a:solidFill>
                          <a:effectLst/>
                          <a:latin typeface="Times New Roman" pitchFamily="18" charset="0"/>
                          <a:ea typeface="黑体" pitchFamily="49" charset="-122"/>
                          <a:cs typeface="Times New Roman" pitchFamily="18" charset="0"/>
                        </a:rPr>
                        <a:t>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谐振器基频：</a:t>
                      </a:r>
                      <a:r>
                        <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5 MHz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电路倍频：</a:t>
                      </a:r>
                      <a:r>
                        <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1-800 MHz</a:t>
                      </a: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a:t>
                      </a:r>
                      <a:endPar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稳定性：</a:t>
                      </a:r>
                      <a:r>
                        <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1-20 ppm</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抗震性能：</a:t>
                      </a:r>
                      <a:r>
                        <a:rPr kumimoji="0" lang="zh-CN" altLang="en-US" sz="1600" b="0" i="0" u="none" strike="noStrike" cap="none" normalizeH="0" baseline="0" dirty="0">
                          <a:ln>
                            <a:noFill/>
                          </a:ln>
                          <a:solidFill>
                            <a:srgbClr val="0D0D0D"/>
                          </a:solidFill>
                          <a:effectLst/>
                          <a:latin typeface="Times New Roman" pitchFamily="18" charset="0"/>
                          <a:ea typeface="黑体" pitchFamily="49" charset="-122"/>
                          <a:cs typeface="Times New Roman" pitchFamily="18" charset="0"/>
                        </a:rPr>
                        <a:t>＞</a:t>
                      </a:r>
                      <a:r>
                        <a:rPr kumimoji="0" lang="en-US" altLang="zh-CN" sz="1600" b="0" i="0" u="none" strike="noStrike" cap="none" normalizeH="0" baseline="0" dirty="0">
                          <a:ln>
                            <a:noFill/>
                          </a:ln>
                          <a:solidFill>
                            <a:srgbClr val="0D0D0D"/>
                          </a:solidFill>
                          <a:effectLst/>
                          <a:latin typeface="Times New Roman" pitchFamily="18" charset="0"/>
                          <a:ea typeface="黑体" pitchFamily="49" charset="-122"/>
                          <a:cs typeface="Times New Roman" pitchFamily="18" charset="0"/>
                        </a:rPr>
                        <a:t>5E4 g</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基频低、依靠电路倍频提高频率，功耗、噪声、稳定性受影响。</a:t>
                      </a:r>
                      <a:endParaRPr kumimoji="0" lang="en-US" altLang="zh-CN"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98816">
                <a:tc>
                  <a:txBody>
                    <a:bodyPr/>
                    <a:lstStyle/>
                    <a:p>
                      <a:pPr>
                        <a:lnSpc>
                          <a:spcPct val="110000"/>
                        </a:lnSpc>
                        <a:spcBef>
                          <a:spcPct val="20000"/>
                        </a:spcBef>
                        <a:buFontTx/>
                        <a:buNone/>
                      </a:pPr>
                      <a:r>
                        <a:rPr lang="en-US" altLang="zh-CN" sz="1600" dirty="0" err="1">
                          <a:latin typeface="Times New Roman" pitchFamily="18" charset="0"/>
                          <a:ea typeface="黑体" pitchFamily="49" charset="-122"/>
                          <a:cs typeface="Times New Roman" pitchFamily="18" charset="0"/>
                        </a:rPr>
                        <a:t>Discera</a:t>
                      </a:r>
                      <a:endParaRPr lang="en-US" altLang="zh-CN" sz="1600" dirty="0">
                        <a:latin typeface="Times New Roman" pitchFamily="18" charset="0"/>
                        <a:ea typeface="黑体" pitchFamily="49" charset="-122"/>
                        <a:cs typeface="Times New Roman" pitchFamily="18" charset="0"/>
                      </a:endParaRPr>
                    </a:p>
                    <a:p>
                      <a:pPr marL="0" marR="0" lvl="0" indent="0" algn="l" defTabSz="914400" rtl="0" eaLnBrk="1" fontAlgn="auto" latinLnBrk="0" hangingPunct="1">
                        <a:lnSpc>
                          <a:spcPct val="110000"/>
                        </a:lnSpc>
                        <a:spcBef>
                          <a:spcPct val="20000"/>
                        </a:spcBef>
                        <a:spcAft>
                          <a:spcPts val="0"/>
                        </a:spcAft>
                        <a:buClrTx/>
                        <a:buSzTx/>
                        <a:buFontTx/>
                        <a:buNone/>
                        <a:tabLst/>
                        <a:defRPr/>
                      </a:pPr>
                      <a:r>
                        <a:rPr lang="zh-CN" altLang="en-US" sz="1600" kern="1200" dirty="0">
                          <a:solidFill>
                            <a:schemeClr val="tx1"/>
                          </a:solidFill>
                          <a:effectLst/>
                          <a:latin typeface="Times New Roman" pitchFamily="18" charset="0"/>
                          <a:ea typeface="黑体" pitchFamily="49" charset="-122"/>
                          <a:cs typeface="Times New Roman" pitchFamily="18" charset="0"/>
                        </a:rPr>
                        <a:t>硅基器件</a:t>
                      </a:r>
                      <a:endParaRPr lang="en-US" altLang="zh-CN" sz="1600" kern="1200" dirty="0">
                        <a:solidFill>
                          <a:schemeClr val="tx1"/>
                        </a:solidFill>
                        <a:effectLst/>
                        <a:latin typeface="Times New Roman" pitchFamily="18" charset="0"/>
                        <a:ea typeface="黑体" pitchFamily="49" charset="-122"/>
                        <a:cs typeface="Times New Roman" pitchFamily="18" charset="0"/>
                      </a:endParaRPr>
                    </a:p>
                    <a:p>
                      <a:pPr marL="0" marR="0" lvl="0" indent="0" algn="l" defTabSz="914400" rtl="0" eaLnBrk="1" fontAlgn="auto" latinLnBrk="0" hangingPunct="1">
                        <a:lnSpc>
                          <a:spcPct val="110000"/>
                        </a:lnSpc>
                        <a:spcBef>
                          <a:spcPct val="20000"/>
                        </a:spcBef>
                        <a:spcAft>
                          <a:spcPts val="0"/>
                        </a:spcAft>
                        <a:buClrTx/>
                        <a:buSzTx/>
                        <a:buFontTx/>
                        <a:buNone/>
                        <a:tabLst/>
                        <a:defRPr/>
                      </a:pPr>
                      <a:r>
                        <a:rPr lang="zh-CN" altLang="en-US" sz="1600" kern="1200" dirty="0">
                          <a:solidFill>
                            <a:schemeClr val="tx1"/>
                          </a:solidFill>
                          <a:effectLst/>
                          <a:latin typeface="Times New Roman" pitchFamily="18" charset="0"/>
                          <a:ea typeface="黑体" pitchFamily="49" charset="-122"/>
                          <a:cs typeface="Times New Roman" pitchFamily="18" charset="0"/>
                        </a:rPr>
                        <a:t>（美国）</a:t>
                      </a:r>
                      <a:endParaRPr lang="en-US" altLang="zh-CN" sz="1600" kern="1200" dirty="0">
                        <a:solidFill>
                          <a:schemeClr val="tx1"/>
                        </a:solidFill>
                        <a:effectLst/>
                        <a:latin typeface="Times New Roman" pitchFamily="18" charset="0"/>
                        <a:ea typeface="黑体" pitchFamily="49" charset="-122"/>
                        <a:cs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3×2×0.8</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mm</a:t>
                      </a:r>
                      <a:r>
                        <a:rPr kumimoji="0" lang="en-US" altLang="zh-CN" sz="1600" b="0" i="0" u="none" strike="noStrike" cap="none" normalizeH="0" baseline="30000" dirty="0">
                          <a:ln>
                            <a:noFill/>
                          </a:ln>
                          <a:solidFill>
                            <a:schemeClr val="tx1"/>
                          </a:solidFill>
                          <a:effectLst/>
                          <a:latin typeface="Times New Roman" pitchFamily="18" charset="0"/>
                          <a:ea typeface="黑体" pitchFamily="49" charset="-122"/>
                          <a:cs typeface="Times New Roman" pitchFamily="18" charset="0"/>
                        </a:rPr>
                        <a:t>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谐振器基频：</a:t>
                      </a:r>
                      <a:r>
                        <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19 MHz</a:t>
                      </a:r>
                      <a:endParaRPr kumimoji="0" lang="en-US" altLang="zh-CN"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电路倍频</a:t>
                      </a:r>
                      <a:r>
                        <a:rPr kumimoji="0" lang="zh-CN"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a:t>
                      </a:r>
                      <a:r>
                        <a:rPr kumimoji="0" lang="en-US" altLang="zh-CN"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1-</a:t>
                      </a:r>
                      <a:r>
                        <a:rPr kumimoji="0" lang="en-US"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810 MHz</a:t>
                      </a:r>
                      <a:r>
                        <a:rPr kumimoji="0" lang="zh-CN"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稳定性：</a:t>
                      </a:r>
                      <a:r>
                        <a:rPr kumimoji="0" lang="en-US"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10</a:t>
                      </a:r>
                      <a:r>
                        <a:rPr kumimoji="0" lang="en-US" altLang="zh-CN"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-20 </a:t>
                      </a:r>
                      <a:r>
                        <a:rPr kumimoji="0" lang="en-US"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pp</a:t>
                      </a:r>
                      <a:r>
                        <a:rPr kumimoji="0" lang="en-US" altLang="zh-CN"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m</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抗震性能：</a:t>
                      </a:r>
                      <a:r>
                        <a:rPr kumimoji="0" lang="zh-CN" altLang="en-US" sz="1600" b="0" i="0" u="none" strike="noStrike" cap="none" normalizeH="0" baseline="0" dirty="0">
                          <a:ln>
                            <a:noFill/>
                          </a:ln>
                          <a:solidFill>
                            <a:srgbClr val="0D0D0D"/>
                          </a:solidFill>
                          <a:effectLst/>
                          <a:latin typeface="Times New Roman" pitchFamily="18" charset="0"/>
                          <a:ea typeface="黑体" pitchFamily="49" charset="-122"/>
                          <a:cs typeface="Times New Roman" pitchFamily="18" charset="0"/>
                        </a:rPr>
                        <a:t>＞</a:t>
                      </a:r>
                      <a:r>
                        <a:rPr kumimoji="0" lang="en-US" altLang="zh-CN" sz="1600" b="0" i="0" u="none" strike="noStrike" cap="none" normalizeH="0" baseline="0" dirty="0">
                          <a:ln>
                            <a:noFill/>
                          </a:ln>
                          <a:solidFill>
                            <a:srgbClr val="0D0D0D"/>
                          </a:solidFill>
                          <a:effectLst/>
                          <a:latin typeface="Times New Roman" pitchFamily="18" charset="0"/>
                          <a:ea typeface="黑体" pitchFamily="49" charset="-122"/>
                          <a:cs typeface="Times New Roman" pitchFamily="18" charset="0"/>
                        </a:rPr>
                        <a:t>5E4 g</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基频低、依靠电路倍频提高频率，功耗、噪声、稳定性受影响。</a:t>
                      </a:r>
                      <a:endParaRPr kumimoji="0" lang="en-US" altLang="zh-CN"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98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lang="en-US" altLang="zh-CN" sz="1600" kern="1200" dirty="0">
                        <a:solidFill>
                          <a:schemeClr val="tx1"/>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lang="zh-CN" altLang="en-US" sz="1600" kern="1200" dirty="0">
                          <a:solidFill>
                            <a:schemeClr val="tx1"/>
                          </a:solidFill>
                          <a:effectLst/>
                          <a:latin typeface="Times New Roman" pitchFamily="18" charset="0"/>
                          <a:ea typeface="黑体" pitchFamily="49" charset="-122"/>
                          <a:cs typeface="Times New Roman" pitchFamily="18" charset="0"/>
                        </a:rPr>
                        <a:t>半导体所</a:t>
                      </a:r>
                      <a:endParaRPr lang="en-US" altLang="zh-CN" sz="1600" kern="1200" dirty="0">
                        <a:solidFill>
                          <a:schemeClr val="tx1"/>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zh-CN" altLang="en-US" sz="1600" kern="1200" dirty="0">
                          <a:solidFill>
                            <a:schemeClr val="tx1"/>
                          </a:solidFill>
                          <a:effectLst/>
                          <a:latin typeface="Times New Roman" pitchFamily="18" charset="0"/>
                          <a:ea typeface="黑体" pitchFamily="49" charset="-122"/>
                          <a:cs typeface="Times New Roman" pitchFamily="18" charset="0"/>
                        </a:rPr>
                        <a:t>硅基器件</a:t>
                      </a:r>
                      <a:endParaRPr lang="en-US" altLang="zh-CN" sz="1600" kern="1200" dirty="0">
                        <a:solidFill>
                          <a:schemeClr val="tx1"/>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lang="en-US" altLang="zh-CN" sz="1600" kern="1200" dirty="0">
                        <a:solidFill>
                          <a:schemeClr val="tx1"/>
                        </a:solidFill>
                        <a:effectLst/>
                        <a:latin typeface="Times New Roman" pitchFamily="18" charset="0"/>
                        <a:ea typeface="黑体" pitchFamily="49" charset="-122"/>
                        <a:cs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600" b="0" i="0" u="none" strike="noStrike" cap="none" normalizeH="0" baseline="0" dirty="0">
                        <a:ln>
                          <a:noFill/>
                        </a:ln>
                        <a:solidFill>
                          <a:srgbClr val="CC0000"/>
                        </a:solidFill>
                        <a:effectLst/>
                        <a:latin typeface="Times New Roman" pitchFamily="18" charset="0"/>
                        <a:ea typeface="黑体" pitchFamily="49" charset="-122"/>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rPr>
                        <a:t>1.5×1.5×1 mm</a:t>
                      </a:r>
                      <a:r>
                        <a:rPr kumimoji="0" lang="en-US" altLang="zh-CN" sz="1600" b="0" i="0" u="none" strike="noStrike" cap="none" normalizeH="0" baseline="30000" dirty="0">
                          <a:ln>
                            <a:noFill/>
                          </a:ln>
                          <a:solidFill>
                            <a:srgbClr val="FF0000"/>
                          </a:solidFill>
                          <a:effectLst/>
                          <a:latin typeface="Times New Roman" pitchFamily="18" charset="0"/>
                          <a:ea typeface="黑体" pitchFamily="49" charset="-122"/>
                          <a:cs typeface="Times New Roman" pitchFamily="18" charset="0"/>
                        </a:rPr>
                        <a:t>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rPr>
                        <a:t>谐振器基频：</a:t>
                      </a:r>
                      <a:r>
                        <a:rPr kumimoji="0" lang="en-US" altLang="zh-CN"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rPr>
                        <a:t>150 MHz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rPr>
                        <a:t>（高阶达</a:t>
                      </a:r>
                      <a:r>
                        <a:rPr kumimoji="0" lang="en-US" altLang="zh-CN"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rPr>
                        <a:t>638 MHz</a:t>
                      </a:r>
                      <a:r>
                        <a:rPr kumimoji="0" lang="zh-CN" altLang="en-US"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rPr>
                        <a:t>），</a:t>
                      </a:r>
                      <a:endParaRPr kumimoji="0" lang="en-US" altLang="zh-CN"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rPr>
                        <a:t>电路倍频</a:t>
                      </a:r>
                      <a:r>
                        <a:rPr kumimoji="0" lang="zh-CN" altLang="zh-CN" sz="1600" b="0" i="0" u="none" strike="noStrike" kern="1200" cap="none" normalizeH="0" baseline="0" dirty="0">
                          <a:ln>
                            <a:noFill/>
                          </a:ln>
                          <a:solidFill>
                            <a:srgbClr val="FF0000"/>
                          </a:solidFill>
                          <a:effectLst/>
                          <a:latin typeface="Times New Roman" pitchFamily="18" charset="0"/>
                          <a:ea typeface="黑体" pitchFamily="49" charset="-122"/>
                          <a:cs typeface="Times New Roman" pitchFamily="18" charset="0"/>
                        </a:rPr>
                        <a:t>：</a:t>
                      </a:r>
                      <a:r>
                        <a:rPr kumimoji="0" lang="en-US" altLang="zh-CN" sz="1600" b="0" i="0" u="none" strike="noStrike" kern="1200" cap="none" normalizeH="0" baseline="0" dirty="0">
                          <a:ln>
                            <a:noFill/>
                          </a:ln>
                          <a:solidFill>
                            <a:srgbClr val="FF0000"/>
                          </a:solidFill>
                          <a:effectLst/>
                          <a:latin typeface="Times New Roman" pitchFamily="18" charset="0"/>
                          <a:ea typeface="黑体" pitchFamily="49" charset="-122"/>
                          <a:cs typeface="Times New Roman" pitchFamily="18" charset="0"/>
                        </a:rPr>
                        <a:t>1 MHz– GHz</a:t>
                      </a:r>
                      <a:r>
                        <a:rPr kumimoji="0" lang="zh-CN" altLang="en-US" sz="1600" b="0" i="0" u="none" strike="noStrike" kern="1200" cap="none" normalizeH="0" baseline="0" dirty="0">
                          <a:ln>
                            <a:noFill/>
                          </a:ln>
                          <a:solidFill>
                            <a:srgbClr val="FF0000"/>
                          </a:solidFill>
                          <a:effectLst/>
                          <a:latin typeface="Times New Roman" pitchFamily="18" charset="0"/>
                          <a:ea typeface="黑体" pitchFamily="49" charset="-122"/>
                          <a:cs typeface="Times New Roman" pitchFamily="18" charset="0"/>
                        </a:rPr>
                        <a:t>，</a:t>
                      </a:r>
                      <a:endParaRPr kumimoji="0" lang="en-US" altLang="zh-CN"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kern="1200" cap="none" normalizeH="0" baseline="0" dirty="0">
                          <a:ln>
                            <a:noFill/>
                          </a:ln>
                          <a:solidFill>
                            <a:srgbClr val="FF0000"/>
                          </a:solidFill>
                          <a:effectLst/>
                          <a:latin typeface="Times New Roman" pitchFamily="18" charset="0"/>
                          <a:ea typeface="黑体" pitchFamily="49" charset="-122"/>
                          <a:cs typeface="Times New Roman" pitchFamily="18" charset="0"/>
                        </a:rPr>
                        <a:t>稳定性：</a:t>
                      </a:r>
                      <a:r>
                        <a:rPr kumimoji="0" lang="en-US" altLang="zh-CN" sz="1600" b="0" i="0" u="none" strike="noStrike" kern="1200" cap="none" normalizeH="0" baseline="0" dirty="0">
                          <a:ln>
                            <a:noFill/>
                          </a:ln>
                          <a:solidFill>
                            <a:srgbClr val="FF0000"/>
                          </a:solidFill>
                          <a:effectLst/>
                          <a:latin typeface="Times New Roman" pitchFamily="18" charset="0"/>
                          <a:ea typeface="黑体" pitchFamily="49" charset="-122"/>
                          <a:cs typeface="Times New Roman" pitchFamily="18" charset="0"/>
                        </a:rPr>
                        <a:t>&lt; 5 ppm</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rPr>
                        <a:t>抗震性能：＞</a:t>
                      </a:r>
                      <a:r>
                        <a:rPr kumimoji="0" lang="en-US" altLang="zh-CN"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rPr>
                        <a:t>5E4 g</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0" i="0" u="none" strike="noStrike" kern="1200" cap="none" normalizeH="0" baseline="0" dirty="0">
                          <a:ln>
                            <a:noFill/>
                          </a:ln>
                          <a:solidFill>
                            <a:srgbClr val="FF0000"/>
                          </a:solidFill>
                          <a:effectLst/>
                          <a:latin typeface="Times New Roman" pitchFamily="18" charset="0"/>
                          <a:ea typeface="黑体" pitchFamily="49" charset="-122"/>
                          <a:cs typeface="Times New Roman" pitchFamily="18" charset="0"/>
                        </a:rPr>
                        <a:t>基频高，对电路倍频要求低，低功耗、高稳定性，低噪声。</a:t>
                      </a:r>
                      <a:endParaRPr kumimoji="0" lang="en-US" altLang="zh-CN" sz="1600" b="0" i="0" u="none" strike="noStrike" kern="1200" cap="none" normalizeH="0" baseline="0" dirty="0">
                        <a:ln>
                          <a:noFill/>
                        </a:ln>
                        <a:solidFill>
                          <a:srgbClr val="FF0000"/>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0" i="0" u="none" strike="noStrike" kern="1200" cap="none" normalizeH="0" baseline="0" dirty="0">
                          <a:ln>
                            <a:noFill/>
                          </a:ln>
                          <a:solidFill>
                            <a:srgbClr val="FF0000"/>
                          </a:solidFill>
                          <a:effectLst/>
                          <a:latin typeface="Times New Roman" pitchFamily="18" charset="0"/>
                          <a:ea typeface="黑体" pitchFamily="49" charset="-122"/>
                          <a:cs typeface="Times New Roman" pitchFamily="18" charset="0"/>
                        </a:rPr>
                        <a:t>三维封装技术，体积小、稳定可靠。</a:t>
                      </a:r>
                      <a:endParaRPr kumimoji="0" lang="en-US" altLang="zh-CN" sz="1600" b="0" i="0" u="none" strike="noStrike" kern="1200" cap="none" normalizeH="0" baseline="0" dirty="0">
                        <a:ln>
                          <a:noFill/>
                        </a:ln>
                        <a:solidFill>
                          <a:srgbClr val="FF0000"/>
                        </a:solidFill>
                        <a:effectLst/>
                        <a:latin typeface="Times New Roman" pitchFamily="18" charset="0"/>
                        <a:ea typeface="黑体" pitchFamily="49" charset="-122"/>
                        <a:cs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4628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zh-CN" sz="1600" b="0" i="0" u="none" strike="noStrike" cap="none" normalizeH="0" baseline="0" dirty="0">
                        <a:ln>
                          <a:noFill/>
                        </a:ln>
                        <a:solidFill>
                          <a:srgbClr val="0D0D0D"/>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0" i="0" u="none" strike="noStrike" cap="none" normalizeH="0" baseline="0" dirty="0">
                          <a:ln>
                            <a:noFill/>
                          </a:ln>
                          <a:solidFill>
                            <a:srgbClr val="0D0D0D"/>
                          </a:solidFill>
                          <a:effectLst/>
                          <a:latin typeface="Times New Roman" pitchFamily="18" charset="0"/>
                          <a:ea typeface="黑体" pitchFamily="49" charset="-122"/>
                          <a:cs typeface="Times New Roman" pitchFamily="18" charset="0"/>
                        </a:rPr>
                        <a:t>石英晶振</a:t>
                      </a:r>
                    </a:p>
                    <a:p>
                      <a:pPr marL="0" marR="0" lvl="0" indent="0" algn="l" defTabSz="914400" rtl="0" eaLnBrk="1" fontAlgn="base" latinLnBrk="0" hangingPunct="1">
                        <a:lnSpc>
                          <a:spcPct val="100000"/>
                        </a:lnSpc>
                        <a:spcBef>
                          <a:spcPct val="20000"/>
                        </a:spcBef>
                        <a:spcAft>
                          <a:spcPct val="0"/>
                        </a:spcAft>
                        <a:buClrTx/>
                        <a:buSzTx/>
                        <a:buFontTx/>
                        <a:buNone/>
                        <a:tabLst/>
                      </a:pPr>
                      <a:endParaRPr lang="en-US" altLang="zh-CN" sz="1600" kern="1200" dirty="0">
                        <a:solidFill>
                          <a:schemeClr val="tx1"/>
                        </a:solidFill>
                        <a:effectLst/>
                        <a:latin typeface="Times New Roman" pitchFamily="18" charset="0"/>
                        <a:ea typeface="黑体" pitchFamily="49" charset="-122"/>
                        <a:cs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600" b="0" i="0" u="none" strike="noStrike" cap="none" normalizeH="0" baseline="0" dirty="0">
                        <a:ln>
                          <a:noFill/>
                        </a:ln>
                        <a:solidFill>
                          <a:srgbClr val="CC0000"/>
                        </a:solidFill>
                        <a:effectLst/>
                        <a:latin typeface="Times New Roman" pitchFamily="18" charset="0"/>
                        <a:ea typeface="黑体" pitchFamily="49" charset="-122"/>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a:ln>
                          <a:noFill/>
                        </a:ln>
                        <a:solidFill>
                          <a:srgbClr val="0D0D0D"/>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1600" b="0" i="0" u="none" strike="noStrike" cap="none" normalizeH="0" baseline="0" dirty="0">
                          <a:ln>
                            <a:noFill/>
                          </a:ln>
                          <a:solidFill>
                            <a:srgbClr val="0D0D0D"/>
                          </a:solidFill>
                          <a:effectLst/>
                          <a:latin typeface="Times New Roman" pitchFamily="18" charset="0"/>
                          <a:ea typeface="黑体" pitchFamily="49" charset="-122"/>
                          <a:cs typeface="Times New Roman" pitchFamily="18" charset="0"/>
                        </a:rPr>
                        <a:t>3.2×2.5×2 </a:t>
                      </a:r>
                      <a:r>
                        <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mm</a:t>
                      </a:r>
                      <a:r>
                        <a:rPr kumimoji="0" lang="en-US" altLang="zh-CN" sz="1600" b="0" i="0" u="none" strike="noStrike" cap="none" normalizeH="0" baseline="30000" dirty="0">
                          <a:ln>
                            <a:noFill/>
                          </a:ln>
                          <a:solidFill>
                            <a:schemeClr val="tx1"/>
                          </a:solidFill>
                          <a:effectLst/>
                          <a:latin typeface="Times New Roman" pitchFamily="18" charset="0"/>
                          <a:ea typeface="黑体" pitchFamily="49" charset="-122"/>
                          <a:cs typeface="Times New Roman" pitchFamily="18" charset="0"/>
                        </a:rPr>
                        <a:t>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600" b="0" i="0" u="none" strike="noStrike" cap="none" normalizeH="0" baseline="0" dirty="0">
                        <a:ln>
                          <a:noFill/>
                        </a:ln>
                        <a:solidFill>
                          <a:srgbClr val="0D0D0D"/>
                        </a:solidFill>
                        <a:effectLst/>
                        <a:latin typeface="Times New Roman" pitchFamily="18" charset="0"/>
                        <a:ea typeface="黑体" pitchFamily="49"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0" i="0" u="none" strike="noStrike" cap="none" normalizeH="0" baseline="0" dirty="0">
                        <a:ln>
                          <a:noFill/>
                        </a:ln>
                        <a:solidFill>
                          <a:srgbClr val="FF0000"/>
                        </a:solidFill>
                        <a:effectLst/>
                        <a:latin typeface="Times New Roman" pitchFamily="18" charset="0"/>
                        <a:ea typeface="黑体" pitchFamily="49" charset="-122"/>
                        <a:cs typeface="Times New Roman"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基频：</a:t>
                      </a:r>
                      <a:r>
                        <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kHz-</a:t>
                      </a: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几</a:t>
                      </a:r>
                      <a:r>
                        <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MHz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频率：</a:t>
                      </a:r>
                      <a:r>
                        <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&lt;200 MHz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稳定性：</a:t>
                      </a:r>
                      <a:r>
                        <a:rPr kumimoji="0" lang="en-US" altLang="zh-CN" sz="1600" b="0" i="0" u="none" strike="noStrike" kern="1200" cap="none" normalizeH="0" baseline="0" dirty="0">
                          <a:ln>
                            <a:noFill/>
                          </a:ln>
                          <a:solidFill>
                            <a:schemeClr val="tx1"/>
                          </a:solidFill>
                          <a:effectLst/>
                          <a:latin typeface="Times New Roman" pitchFamily="18" charset="0"/>
                          <a:ea typeface="黑体" pitchFamily="49" charset="-122"/>
                          <a:cs typeface="Times New Roman" pitchFamily="18" charset="0"/>
                        </a:rPr>
                        <a:t>&lt; 50 ppm</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抗震性能：</a:t>
                      </a:r>
                      <a:r>
                        <a:rPr kumimoji="0" lang="en-US" altLang="zh-CN"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~2E3 g</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0" i="0" u="none" strike="noStrike" kern="1200" cap="none" normalizeH="0" baseline="0" dirty="0">
                          <a:ln>
                            <a:noFill/>
                          </a:ln>
                          <a:solidFill>
                            <a:schemeClr val="tx1">
                              <a:lumMod val="50000"/>
                            </a:schemeClr>
                          </a:solidFill>
                          <a:effectLst/>
                          <a:latin typeface="Times New Roman" pitchFamily="18" charset="0"/>
                          <a:ea typeface="黑体" pitchFamily="49" charset="-122"/>
                          <a:cs typeface="Times New Roman" pitchFamily="18" charset="0"/>
                        </a:rPr>
                        <a:t>频率低、传统切割加工、石英与现代硅器件不兼容、尺寸大。</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2212510"/>
                  </a:ext>
                </a:extLst>
              </a:tr>
            </a:tbl>
          </a:graphicData>
        </a:graphic>
      </p:graphicFrame>
      <p:pic>
        <p:nvPicPr>
          <p:cNvPr id="8" name="Picture 3"/>
          <p:cNvPicPr>
            <a:picLocks noChangeAspect="1" noChangeArrowheads="1"/>
          </p:cNvPicPr>
          <p:nvPr/>
        </p:nvPicPr>
        <p:blipFill>
          <a:blip r:embed="rId2"/>
          <a:srcRect/>
          <a:stretch>
            <a:fillRect/>
          </a:stretch>
        </p:blipFill>
        <p:spPr bwMode="auto">
          <a:xfrm>
            <a:off x="1488356" y="1372694"/>
            <a:ext cx="1063625"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080" y="2676201"/>
            <a:ext cx="10636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125191"/>
            <a:ext cx="9937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8356" y="5428330"/>
            <a:ext cx="9810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五边形 9"/>
          <p:cNvSpPr/>
          <p:nvPr/>
        </p:nvSpPr>
        <p:spPr>
          <a:xfrm>
            <a:off x="82187" y="48896"/>
            <a:ext cx="6550843"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800" dirty="0">
                <a:latin typeface="黑体" panose="02010609060101010101" pitchFamily="49" charset="-122"/>
                <a:ea typeface="黑体" panose="02010609060101010101" pitchFamily="49" charset="-122"/>
              </a:rPr>
              <a:t>技术先进性</a:t>
            </a:r>
            <a:endParaRPr lang="zh-CN" altLang="en-US" sz="25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1649513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251520" y="908720"/>
            <a:ext cx="8229600" cy="53285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60000"/>
              </a:lnSpc>
            </a:pPr>
            <a:r>
              <a:rPr lang="zh-CN" altLang="en-US" sz="2400" dirty="0">
                <a:solidFill>
                  <a:srgbClr val="0000FF"/>
                </a:solidFill>
                <a:latin typeface="Times New Roman" pitchFamily="18" charset="0"/>
                <a:ea typeface="黑体" panose="02010609060101010101" pitchFamily="49" charset="-122"/>
                <a:cs typeface="Times New Roman" pitchFamily="18" charset="0"/>
              </a:rPr>
              <a:t>射频</a:t>
            </a:r>
            <a:r>
              <a:rPr lang="en-US" altLang="zh-CN" sz="2400" dirty="0">
                <a:solidFill>
                  <a:srgbClr val="0000FF"/>
                </a:solidFill>
                <a:latin typeface="Times New Roman" pitchFamily="18" charset="0"/>
                <a:ea typeface="黑体" panose="02010609060101010101" pitchFamily="49" charset="-122"/>
                <a:cs typeface="Times New Roman" pitchFamily="18" charset="0"/>
              </a:rPr>
              <a:t>MEMS</a:t>
            </a:r>
            <a:r>
              <a:rPr lang="zh-CN" altLang="en-US" sz="2400" dirty="0">
                <a:solidFill>
                  <a:srgbClr val="0000FF"/>
                </a:solidFill>
                <a:latin typeface="Times New Roman" pitchFamily="18" charset="0"/>
                <a:ea typeface="黑体" panose="02010609060101010101" pitchFamily="49" charset="-122"/>
                <a:cs typeface="Times New Roman" pitchFamily="18" charset="0"/>
              </a:rPr>
              <a:t>谐振器件正在进行产业化</a:t>
            </a:r>
            <a:endParaRPr lang="en-US" altLang="zh-CN" sz="2400" dirty="0">
              <a:solidFill>
                <a:srgbClr val="0000FF"/>
              </a:solidFill>
              <a:latin typeface="Times New Roman" pitchFamily="18" charset="0"/>
              <a:ea typeface="黑体" panose="02010609060101010101" pitchFamily="49" charset="-122"/>
              <a:cs typeface="Times New Roman" pitchFamily="18" charset="0"/>
            </a:endParaRPr>
          </a:p>
          <a:p>
            <a:pPr marL="342900" indent="-342900" algn="l">
              <a:lnSpc>
                <a:spcPct val="160000"/>
              </a:lnSpc>
              <a:buClr>
                <a:srgbClr val="FF0000"/>
              </a:buClr>
              <a:buSzPct val="80000"/>
              <a:buFont typeface="Wingdings" pitchFamily="2" charset="2"/>
              <a:buChar char="u"/>
            </a:pPr>
            <a:r>
              <a:rPr lang="zh-CN" altLang="en-US" sz="2000" dirty="0">
                <a:solidFill>
                  <a:schemeClr val="tx1"/>
                </a:solidFill>
                <a:latin typeface="Times New Roman" pitchFamily="18" charset="0"/>
                <a:ea typeface="黑体" panose="02010609060101010101" pitchFamily="49" charset="-122"/>
                <a:cs typeface="Times New Roman" pitchFamily="18" charset="0"/>
              </a:rPr>
              <a:t>完成了</a:t>
            </a:r>
            <a:r>
              <a:rPr lang="en-US" altLang="zh-CN" sz="2000" dirty="0">
                <a:solidFill>
                  <a:schemeClr val="tx1"/>
                </a:solidFill>
                <a:latin typeface="Times New Roman" pitchFamily="18" charset="0"/>
                <a:ea typeface="黑体" panose="02010609060101010101" pitchFamily="49" charset="-122"/>
                <a:cs typeface="Times New Roman" pitchFamily="18" charset="0"/>
              </a:rPr>
              <a:t>MEMS</a:t>
            </a:r>
            <a:r>
              <a:rPr lang="zh-CN" altLang="en-US" sz="2000" dirty="0">
                <a:solidFill>
                  <a:schemeClr val="tx1"/>
                </a:solidFill>
                <a:latin typeface="Times New Roman" pitchFamily="18" charset="0"/>
                <a:ea typeface="黑体" panose="02010609060101010101" pitchFamily="49" charset="-122"/>
                <a:cs typeface="Times New Roman" pitchFamily="18" charset="0"/>
              </a:rPr>
              <a:t>谐振器规模化研制，制作工艺成熟可靠，</a:t>
            </a:r>
            <a:r>
              <a:rPr lang="zh-CN" altLang="en-US" sz="2000" dirty="0">
                <a:solidFill>
                  <a:srgbClr val="FF0000"/>
                </a:solidFill>
                <a:latin typeface="Times New Roman" pitchFamily="18" charset="0"/>
                <a:ea typeface="黑体" panose="02010609060101010101" pitchFamily="49" charset="-122"/>
                <a:cs typeface="Times New Roman" pitchFamily="18" charset="0"/>
              </a:rPr>
              <a:t>成品率大于</a:t>
            </a:r>
            <a:r>
              <a:rPr lang="en-US" altLang="zh-CN" sz="2000" dirty="0">
                <a:solidFill>
                  <a:srgbClr val="FF0000"/>
                </a:solidFill>
                <a:latin typeface="Times New Roman" pitchFamily="18" charset="0"/>
                <a:ea typeface="黑体" panose="02010609060101010101" pitchFamily="49" charset="-122"/>
                <a:cs typeface="Times New Roman" pitchFamily="18" charset="0"/>
              </a:rPr>
              <a:t>90%</a:t>
            </a:r>
            <a:r>
              <a:rPr lang="zh-CN" altLang="en-US" sz="2000" dirty="0">
                <a:solidFill>
                  <a:srgbClr val="FF0000"/>
                </a:solidFill>
                <a:latin typeface="Times New Roman" pitchFamily="18" charset="0"/>
                <a:ea typeface="黑体" panose="02010609060101010101" pitchFamily="49" charset="-122"/>
                <a:cs typeface="Times New Roman" pitchFamily="18" charset="0"/>
              </a:rPr>
              <a:t>，</a:t>
            </a:r>
            <a:r>
              <a:rPr lang="zh-CN" altLang="en-US" sz="2000" dirty="0">
                <a:solidFill>
                  <a:schemeClr val="tx1"/>
                </a:solidFill>
                <a:latin typeface="Times New Roman" pitchFamily="18" charset="0"/>
                <a:ea typeface="黑体" panose="02010609060101010101" pitchFamily="49" charset="-122"/>
                <a:cs typeface="Times New Roman" pitchFamily="18" charset="0"/>
              </a:rPr>
              <a:t>可直接转移代工厂进行中试代工，试销</a:t>
            </a:r>
            <a:r>
              <a:rPr lang="zh-CN" altLang="en-US" sz="2000" dirty="0">
                <a:solidFill>
                  <a:srgbClr val="FF0000"/>
                </a:solidFill>
                <a:latin typeface="Times New Roman" pitchFamily="18" charset="0"/>
                <a:ea typeface="黑体" panose="02010609060101010101" pitchFamily="49" charset="-122"/>
                <a:cs typeface="Times New Roman" pitchFamily="18" charset="0"/>
              </a:rPr>
              <a:t>谐振器产品。</a:t>
            </a:r>
            <a:endParaRPr lang="en-US" altLang="zh-CN" sz="2000" dirty="0">
              <a:solidFill>
                <a:srgbClr val="FF0000"/>
              </a:solidFill>
              <a:latin typeface="Times New Roman" pitchFamily="18" charset="0"/>
              <a:ea typeface="黑体" panose="02010609060101010101" pitchFamily="49" charset="-122"/>
              <a:cs typeface="Times New Roman" pitchFamily="18" charset="0"/>
            </a:endParaRPr>
          </a:p>
          <a:p>
            <a:pPr marL="342900" indent="-342900" algn="l">
              <a:lnSpc>
                <a:spcPct val="160000"/>
              </a:lnSpc>
              <a:buClr>
                <a:srgbClr val="FF0000"/>
              </a:buClr>
              <a:buSzPct val="80000"/>
              <a:buFont typeface="Wingdings" pitchFamily="2" charset="2"/>
              <a:buChar char="u"/>
            </a:pPr>
            <a:r>
              <a:rPr lang="zh-CN" altLang="en-US" sz="2000" dirty="0">
                <a:solidFill>
                  <a:schemeClr val="tx1"/>
                </a:solidFill>
                <a:latin typeface="Times New Roman" pitchFamily="18" charset="0"/>
                <a:ea typeface="黑体" panose="02010609060101010101" pitchFamily="49" charset="-122"/>
                <a:cs typeface="Times New Roman" pitchFamily="18" charset="0"/>
              </a:rPr>
              <a:t>已制备板级</a:t>
            </a:r>
            <a:r>
              <a:rPr lang="en-US" altLang="zh-CN" sz="2000" dirty="0">
                <a:solidFill>
                  <a:srgbClr val="FF0000"/>
                </a:solidFill>
                <a:latin typeface="Times New Roman" pitchFamily="18" charset="0"/>
                <a:ea typeface="黑体" panose="02010609060101010101" pitchFamily="49" charset="-122"/>
                <a:cs typeface="Times New Roman" pitchFamily="18" charset="0"/>
              </a:rPr>
              <a:t>MEMS</a:t>
            </a:r>
            <a:r>
              <a:rPr lang="zh-CN" altLang="en-US" sz="2000" dirty="0">
                <a:solidFill>
                  <a:srgbClr val="FF0000"/>
                </a:solidFill>
                <a:latin typeface="Times New Roman" pitchFamily="18" charset="0"/>
                <a:ea typeface="黑体" panose="02010609060101010101" pitchFamily="49" charset="-122"/>
                <a:cs typeface="Times New Roman" pitchFamily="18" charset="0"/>
              </a:rPr>
              <a:t>振荡器，</a:t>
            </a:r>
            <a:r>
              <a:rPr lang="en-US" altLang="zh-CN" sz="2000" dirty="0">
                <a:solidFill>
                  <a:schemeClr val="tx1"/>
                </a:solidFill>
                <a:latin typeface="Times New Roman" pitchFamily="18" charset="0"/>
                <a:ea typeface="黑体" panose="02010609060101010101" pitchFamily="49" charset="-122"/>
                <a:cs typeface="Times New Roman" pitchFamily="18" charset="0"/>
              </a:rPr>
              <a:t>MEMS</a:t>
            </a:r>
            <a:r>
              <a:rPr lang="zh-CN" altLang="en-US" sz="2000" dirty="0">
                <a:solidFill>
                  <a:schemeClr val="tx1"/>
                </a:solidFill>
                <a:latin typeface="Times New Roman" pitchFamily="18" charset="0"/>
                <a:ea typeface="黑体" panose="02010609060101010101" pitchFamily="49" charset="-122"/>
                <a:cs typeface="Times New Roman" pitchFamily="18" charset="0"/>
              </a:rPr>
              <a:t>谐振器芯片和板级驱动电路已成熟，正在进行驱动电路的</a:t>
            </a:r>
            <a:r>
              <a:rPr lang="en-US" altLang="zh-CN" sz="2000" dirty="0">
                <a:solidFill>
                  <a:schemeClr val="tx1"/>
                </a:solidFill>
                <a:latin typeface="Times New Roman" pitchFamily="18" charset="0"/>
                <a:ea typeface="黑体" panose="02010609060101010101" pitchFamily="49" charset="-122"/>
                <a:cs typeface="Times New Roman" pitchFamily="18" charset="0"/>
              </a:rPr>
              <a:t>IC</a:t>
            </a:r>
            <a:r>
              <a:rPr lang="zh-CN" altLang="en-US" sz="2000" dirty="0">
                <a:solidFill>
                  <a:schemeClr val="tx1"/>
                </a:solidFill>
                <a:latin typeface="Times New Roman" pitchFamily="18" charset="0"/>
                <a:ea typeface="黑体" panose="02010609060101010101" pitchFamily="49" charset="-122"/>
                <a:cs typeface="Times New Roman" pitchFamily="18" charset="0"/>
              </a:rPr>
              <a:t>芯片流片。</a:t>
            </a:r>
            <a:endParaRPr lang="en-US" altLang="zh-CN" sz="2000" dirty="0">
              <a:solidFill>
                <a:schemeClr val="tx1"/>
              </a:solidFill>
              <a:latin typeface="Times New Roman" pitchFamily="18" charset="0"/>
              <a:ea typeface="黑体" panose="02010609060101010101" pitchFamily="49" charset="-122"/>
              <a:cs typeface="Times New Roman" pitchFamily="18" charset="0"/>
            </a:endParaRPr>
          </a:p>
          <a:p>
            <a:pPr marL="342900" indent="-342900" algn="l">
              <a:lnSpc>
                <a:spcPct val="160000"/>
              </a:lnSpc>
              <a:buClr>
                <a:srgbClr val="FF0000"/>
              </a:buClr>
              <a:buSzPct val="80000"/>
              <a:buFont typeface="Wingdings" pitchFamily="2" charset="2"/>
              <a:buChar char="u"/>
            </a:pPr>
            <a:r>
              <a:rPr lang="zh-CN" altLang="en-US" sz="2000" dirty="0">
                <a:solidFill>
                  <a:schemeClr val="tx1"/>
                </a:solidFill>
                <a:latin typeface="Times New Roman" pitchFamily="18" charset="0"/>
                <a:ea typeface="黑体" panose="02010609060101010101" pitchFamily="49" charset="-122"/>
                <a:cs typeface="Times New Roman" pitchFamily="18" charset="0"/>
              </a:rPr>
              <a:t>针对市场需要，专业</a:t>
            </a:r>
            <a:r>
              <a:rPr lang="en-US" altLang="zh-CN" sz="2000" dirty="0">
                <a:solidFill>
                  <a:schemeClr val="tx1"/>
                </a:solidFill>
                <a:latin typeface="Times New Roman" pitchFamily="18" charset="0"/>
                <a:ea typeface="黑体" panose="02010609060101010101" pitchFamily="49" charset="-122"/>
                <a:cs typeface="Times New Roman" pitchFamily="18" charset="0"/>
              </a:rPr>
              <a:t>IC</a:t>
            </a:r>
            <a:r>
              <a:rPr lang="zh-CN" altLang="en-US" sz="2000" dirty="0">
                <a:solidFill>
                  <a:schemeClr val="tx1"/>
                </a:solidFill>
                <a:latin typeface="Times New Roman" pitchFamily="18" charset="0"/>
                <a:ea typeface="黑体" panose="02010609060101010101" pitchFamily="49" charset="-122"/>
                <a:cs typeface="Times New Roman" pitchFamily="18" charset="0"/>
              </a:rPr>
              <a:t>设计公司将驱动电路芯片化，并在封测公司与</a:t>
            </a:r>
            <a:r>
              <a:rPr lang="en-US" altLang="zh-CN" sz="2000" dirty="0">
                <a:solidFill>
                  <a:schemeClr val="tx1"/>
                </a:solidFill>
                <a:latin typeface="Times New Roman" pitchFamily="18" charset="0"/>
                <a:ea typeface="黑体" panose="02010609060101010101" pitchFamily="49" charset="-122"/>
                <a:cs typeface="Times New Roman" pitchFamily="18" charset="0"/>
              </a:rPr>
              <a:t>MEMS</a:t>
            </a:r>
            <a:r>
              <a:rPr lang="zh-CN" altLang="en-US" sz="2000" dirty="0">
                <a:solidFill>
                  <a:schemeClr val="tx1"/>
                </a:solidFill>
                <a:latin typeface="Times New Roman" pitchFamily="18" charset="0"/>
                <a:ea typeface="黑体" panose="02010609060101010101" pitchFamily="49" charset="-122"/>
                <a:cs typeface="Times New Roman" pitchFamily="18" charset="0"/>
              </a:rPr>
              <a:t>谐振器进行塑封，制备出</a:t>
            </a:r>
            <a:r>
              <a:rPr lang="zh-CN" altLang="en-US" sz="2000" dirty="0">
                <a:solidFill>
                  <a:srgbClr val="FF0000"/>
                </a:solidFill>
                <a:latin typeface="Times New Roman" pitchFamily="18" charset="0"/>
                <a:ea typeface="黑体" panose="02010609060101010101" pitchFamily="49" charset="-122"/>
                <a:cs typeface="Times New Roman" pitchFamily="18" charset="0"/>
              </a:rPr>
              <a:t>集成化振荡器产品。</a:t>
            </a:r>
            <a:endParaRPr lang="en-US" altLang="zh-CN" sz="2000" dirty="0">
              <a:solidFill>
                <a:srgbClr val="FF0000"/>
              </a:solidFill>
              <a:latin typeface="Times New Roman" pitchFamily="18" charset="0"/>
              <a:ea typeface="黑体" panose="02010609060101010101" pitchFamily="49" charset="-122"/>
              <a:cs typeface="Times New Roman" pitchFamily="18" charset="0"/>
            </a:endParaRPr>
          </a:p>
          <a:p>
            <a:pPr marL="342900" indent="-342900" algn="l">
              <a:lnSpc>
                <a:spcPct val="160000"/>
              </a:lnSpc>
              <a:buClr>
                <a:srgbClr val="FF0000"/>
              </a:buClr>
              <a:buSzPct val="80000"/>
              <a:buFont typeface="Wingdings" pitchFamily="2" charset="2"/>
              <a:buChar char="u"/>
            </a:pPr>
            <a:r>
              <a:rPr lang="zh-CN" altLang="en-US" sz="2000" dirty="0">
                <a:solidFill>
                  <a:schemeClr val="tx1"/>
                </a:solidFill>
                <a:latin typeface="Times New Roman" pitchFamily="18" charset="0"/>
                <a:ea typeface="黑体" panose="02010609060101010101" pitchFamily="49" charset="-122"/>
                <a:cs typeface="Times New Roman" pitchFamily="18" charset="0"/>
              </a:rPr>
              <a:t>后期需要突破：</a:t>
            </a:r>
            <a:r>
              <a:rPr lang="zh-CN" altLang="en-US" sz="2000" dirty="0">
                <a:solidFill>
                  <a:srgbClr val="FF0000"/>
                </a:solidFill>
                <a:latin typeface="Times New Roman" pitchFamily="18" charset="0"/>
                <a:ea typeface="黑体" panose="02010609060101010101" pitchFamily="49" charset="-122"/>
                <a:cs typeface="Times New Roman" pitchFamily="18" charset="0"/>
              </a:rPr>
              <a:t>频率编程控制输出</a:t>
            </a:r>
            <a:r>
              <a:rPr lang="en-US" altLang="zh-CN" sz="2000" dirty="0">
                <a:solidFill>
                  <a:srgbClr val="FF0000"/>
                </a:solidFill>
                <a:latin typeface="Times New Roman" pitchFamily="18" charset="0"/>
                <a:ea typeface="黑体" panose="02010609060101010101" pitchFamily="49" charset="-122"/>
                <a:cs typeface="Times New Roman" pitchFamily="18" charset="0"/>
              </a:rPr>
              <a:t>CMOS</a:t>
            </a:r>
            <a:r>
              <a:rPr lang="zh-CN" altLang="en-US" sz="2000" dirty="0">
                <a:solidFill>
                  <a:srgbClr val="FF0000"/>
                </a:solidFill>
                <a:latin typeface="Times New Roman" pitchFamily="18" charset="0"/>
                <a:ea typeface="黑体" panose="02010609060101010101" pitchFamily="49" charset="-122"/>
                <a:cs typeface="Times New Roman" pitchFamily="18" charset="0"/>
              </a:rPr>
              <a:t>芯片设计技术。</a:t>
            </a:r>
            <a:endParaRPr lang="en-US" altLang="zh-CN" sz="2000" dirty="0">
              <a:solidFill>
                <a:srgbClr val="FF0000"/>
              </a:solidFill>
              <a:latin typeface="Times New Roman" pitchFamily="18" charset="0"/>
              <a:ea typeface="黑体" panose="02010609060101010101" pitchFamily="49" charset="-122"/>
              <a:cs typeface="Times New Roman" pitchFamily="18" charset="0"/>
            </a:endParaRPr>
          </a:p>
        </p:txBody>
      </p:sp>
      <p:sp>
        <p:nvSpPr>
          <p:cNvPr id="5" name="五边形 4"/>
          <p:cNvSpPr/>
          <p:nvPr/>
        </p:nvSpPr>
        <p:spPr>
          <a:xfrm>
            <a:off x="82187" y="48896"/>
            <a:ext cx="8810293"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r>
              <a:rPr lang="zh-CN" altLang="en-US" sz="2800" dirty="0">
                <a:latin typeface="黑体" panose="02010609060101010101" pitchFamily="49" charset="-122"/>
                <a:ea typeface="黑体" panose="02010609060101010101" pitchFamily="49" charset="-122"/>
              </a:rPr>
              <a:t>项目取得成绩：</a:t>
            </a:r>
          </a:p>
        </p:txBody>
      </p:sp>
    </p:spTree>
    <p:extLst>
      <p:ext uri="{BB962C8B-B14F-4D97-AF65-F5344CB8AC3E}">
        <p14:creationId xmlns:p14="http://schemas.microsoft.com/office/powerpoint/2010/main" val="21525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980728"/>
            <a:ext cx="8352928" cy="5216813"/>
          </a:xfrm>
          <a:prstGeom prst="rect">
            <a:avLst/>
          </a:prstGeom>
        </p:spPr>
        <p:txBody>
          <a:bodyPr wrap="square">
            <a:spAutoFit/>
          </a:bodyPr>
          <a:lstStyle/>
          <a:p>
            <a:pPr>
              <a:lnSpc>
                <a:spcPct val="150000"/>
              </a:lnSpc>
              <a:spcBef>
                <a:spcPct val="0"/>
              </a:spcBef>
              <a:defRPr/>
            </a:pPr>
            <a:r>
              <a:rPr lang="zh-CN" altLang="zh-CN" sz="2000" kern="100" dirty="0">
                <a:latin typeface="Times New Roman" pitchFamily="18" charset="0"/>
                <a:ea typeface="黑体" panose="02010609060101010101" pitchFamily="49" charset="-122"/>
                <a:cs typeface="Times New Roman" pitchFamily="18" charset="0"/>
              </a:rPr>
              <a:t>中科院半导体研究所在射频</a:t>
            </a:r>
            <a:r>
              <a:rPr lang="en-US" altLang="zh-CN" sz="2000" kern="100" dirty="0">
                <a:latin typeface="Times New Roman" pitchFamily="18" charset="0"/>
                <a:ea typeface="黑体" panose="02010609060101010101" pitchFamily="49" charset="-122"/>
                <a:cs typeface="Times New Roman" pitchFamily="18" charset="0"/>
              </a:rPr>
              <a:t>MEMS</a:t>
            </a:r>
            <a:r>
              <a:rPr lang="zh-CN" altLang="zh-CN" sz="2000" kern="100" dirty="0">
                <a:latin typeface="Times New Roman" pitchFamily="18" charset="0"/>
                <a:ea typeface="黑体" panose="02010609060101010101" pitchFamily="49" charset="-122"/>
                <a:cs typeface="Times New Roman" pitchFamily="18" charset="0"/>
              </a:rPr>
              <a:t>器件的</a:t>
            </a:r>
            <a:r>
              <a:rPr lang="zh-CN" altLang="zh-CN" sz="2000" kern="100" dirty="0">
                <a:solidFill>
                  <a:srgbClr val="FF0000"/>
                </a:solidFill>
                <a:latin typeface="Times New Roman" pitchFamily="18" charset="0"/>
                <a:ea typeface="黑体" panose="02010609060101010101" pitchFamily="49" charset="-122"/>
                <a:cs typeface="Times New Roman" pitchFamily="18" charset="0"/>
              </a:rPr>
              <a:t>结构设计、制作方法、电路系统</a:t>
            </a:r>
            <a:r>
              <a:rPr lang="zh-CN" altLang="zh-CN" sz="2000" kern="100" dirty="0">
                <a:latin typeface="Times New Roman" pitchFamily="18" charset="0"/>
                <a:ea typeface="黑体" panose="02010609060101010101" pitchFamily="49" charset="-122"/>
                <a:cs typeface="Times New Roman" pitchFamily="18" charset="0"/>
              </a:rPr>
              <a:t>等方面拥有自主知识产权</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Bef>
                <a:spcPct val="0"/>
              </a:spcBef>
              <a:defRPr/>
            </a:pP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a:p>
            <a:pPr indent="-387350">
              <a:lnSpc>
                <a:spcPct val="150000"/>
              </a:lnSpc>
              <a:spcBef>
                <a:spcPct val="0"/>
              </a:spcBef>
              <a:buClr>
                <a:srgbClr val="FF0000"/>
              </a:buClr>
              <a:buSzPct val="70000"/>
              <a:buFont typeface="Wingdings" panose="05000000000000000000" pitchFamily="2" charset="2"/>
              <a:buChar char="u"/>
              <a:defRPr/>
            </a:pP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频率可调的</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谐振器</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ZL201310306960.6</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indent="-387350">
              <a:lnSpc>
                <a:spcPct val="150000"/>
              </a:lnSpc>
              <a:spcBef>
                <a:spcPct val="0"/>
              </a:spcBef>
              <a:buClr>
                <a:srgbClr val="FF0000"/>
              </a:buClr>
              <a:buSzPct val="70000"/>
              <a:buFont typeface="Wingdings" panose="05000000000000000000" pitchFamily="2" charset="2"/>
              <a:buChar char="u"/>
              <a:defRPr/>
            </a:pP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一种超高真空多功能综合测试系统</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ZL201010171385.X</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indent="-387350">
              <a:lnSpc>
                <a:spcPct val="150000"/>
              </a:lnSpc>
              <a:spcBef>
                <a:spcPct val="0"/>
              </a:spcBef>
              <a:buClr>
                <a:srgbClr val="FF0000"/>
              </a:buClr>
              <a:buSzPct val="70000"/>
              <a:buFont typeface="Wingdings" panose="05000000000000000000" pitchFamily="2" charset="2"/>
              <a:buChar char="u"/>
              <a:defRPr/>
            </a:pP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基于金锡合金键合的圆片级低温封装方法</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ZL201010601975.1</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                             </a:t>
            </a:r>
          </a:p>
          <a:p>
            <a:pPr indent="-387350">
              <a:lnSpc>
                <a:spcPct val="150000"/>
              </a:lnSpc>
              <a:spcBef>
                <a:spcPct val="0"/>
              </a:spcBef>
              <a:buClr>
                <a:srgbClr val="FF0000"/>
              </a:buClr>
              <a:buSzPct val="70000"/>
              <a:buFont typeface="Wingdings" panose="05000000000000000000" pitchFamily="2" charset="2"/>
              <a:buChar char="u"/>
              <a:defRPr/>
            </a:pP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一种防止</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器件结构层材料被电化学腐蚀的方法</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ZL</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201010235870.9</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indent="-387350">
              <a:lnSpc>
                <a:spcPct val="150000"/>
              </a:lnSpc>
              <a:spcBef>
                <a:spcPct val="0"/>
              </a:spcBef>
              <a:buClr>
                <a:srgbClr val="FF0000"/>
              </a:buClr>
              <a:buSzPct val="70000"/>
              <a:buFont typeface="Wingdings" panose="05000000000000000000" pitchFamily="2" charset="2"/>
              <a:buChar char="u"/>
              <a:defRPr/>
            </a:pP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大规模防止</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器件结构层材料被电化学腐蚀的方</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ZL201010235859.2</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indent="-387350">
              <a:lnSpc>
                <a:spcPct val="150000"/>
              </a:lnSpc>
              <a:spcBef>
                <a:spcPct val="0"/>
              </a:spcBef>
              <a:buClr>
                <a:srgbClr val="FF0000"/>
              </a:buClr>
              <a:buSzPct val="70000"/>
              <a:buFont typeface="Wingdings" panose="05000000000000000000" pitchFamily="2" charset="2"/>
              <a:buChar char="u"/>
              <a:defRPr/>
            </a:pP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振荡器</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ZL201310178827.7</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                                                                         </a:t>
            </a:r>
          </a:p>
          <a:p>
            <a:pPr indent="-387350">
              <a:lnSpc>
                <a:spcPct val="150000"/>
              </a:lnSpc>
              <a:spcBef>
                <a:spcPct val="0"/>
              </a:spcBef>
              <a:buClr>
                <a:srgbClr val="FF0000"/>
              </a:buClr>
              <a:buSzPct val="70000"/>
              <a:buFont typeface="Wingdings" panose="05000000000000000000" pitchFamily="2" charset="2"/>
              <a:buChar char="u"/>
              <a:defRPr/>
            </a:pP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一种微机械谐振器及其制作方法</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ZL201310235167.1</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indent="-387350">
              <a:lnSpc>
                <a:spcPct val="150000"/>
              </a:lnSpc>
              <a:spcBef>
                <a:spcPct val="0"/>
              </a:spcBef>
              <a:buClr>
                <a:srgbClr val="FF0000"/>
              </a:buClr>
              <a:buSzPct val="70000"/>
              <a:buFont typeface="Wingdings" panose="05000000000000000000" pitchFamily="2" charset="2"/>
              <a:buChar char="u"/>
              <a:defRPr/>
            </a:pP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一种快速射频微机械开关</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ZL201210105187.2</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indent="-387350">
              <a:lnSpc>
                <a:spcPct val="150000"/>
              </a:lnSpc>
              <a:spcBef>
                <a:spcPct val="0"/>
              </a:spcBef>
              <a:buClr>
                <a:srgbClr val="FF0000"/>
              </a:buClr>
              <a:buSzPct val="70000"/>
              <a:buFont typeface="Wingdings" panose="05000000000000000000" pitchFamily="2" charset="2"/>
              <a:buChar char="u"/>
              <a:defRPr/>
            </a:pP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频率可调的</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滤波器</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ZL201310541341.5</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5" name="五边形 4"/>
          <p:cNvSpPr/>
          <p:nvPr/>
        </p:nvSpPr>
        <p:spPr>
          <a:xfrm>
            <a:off x="145096" y="116632"/>
            <a:ext cx="5579032"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3200" dirty="0">
                <a:latin typeface="黑体" panose="02010609060101010101" pitchFamily="49" charset="-122"/>
                <a:ea typeface="黑体" panose="02010609060101010101" pitchFamily="49" charset="-122"/>
              </a:rPr>
              <a:t>知 识 产 权 情 况</a:t>
            </a:r>
          </a:p>
        </p:txBody>
      </p:sp>
    </p:spTree>
    <p:extLst>
      <p:ext uri="{BB962C8B-B14F-4D97-AF65-F5344CB8AC3E}">
        <p14:creationId xmlns:p14="http://schemas.microsoft.com/office/powerpoint/2010/main" val="412944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a:extLst>
              <a:ext uri="{FF2B5EF4-FFF2-40B4-BE49-F238E27FC236}">
                <a16:creationId xmlns:a16="http://schemas.microsoft.com/office/drawing/2014/main" id="{C0636C5C-0FFE-4340-B82D-16909BA7107C}"/>
              </a:ext>
            </a:extLst>
          </p:cNvPr>
          <p:cNvSpPr>
            <a:spLocks noChangeArrowheads="1"/>
          </p:cNvSpPr>
          <p:nvPr/>
        </p:nvSpPr>
        <p:spPr bwMode="auto">
          <a:xfrm>
            <a:off x="179388" y="836613"/>
            <a:ext cx="8785225"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hlink"/>
              </a:buClr>
              <a:buFont typeface="Wingdings" panose="05000000000000000000" pitchFamily="2" charset="2"/>
              <a:buChar char="v"/>
              <a:defRPr sz="2800" b="1">
                <a:solidFill>
                  <a:schemeClr val="accent1"/>
                </a:solidFill>
                <a:latin typeface="Arial" panose="020B0604020202020204" pitchFamily="34" charset="0"/>
              </a:defRPr>
            </a:lvl1pPr>
            <a:lvl2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a:spcBef>
                <a:spcPct val="20000"/>
              </a:spcBef>
              <a:buClr>
                <a:schemeClr val="tx1"/>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ClrTx/>
              <a:buFont typeface="Wingdings" panose="05000000000000000000" pitchFamily="2" charset="2"/>
              <a:buNone/>
              <a:defRPr/>
            </a:pP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教育背景：</a:t>
            </a:r>
          </a:p>
          <a:p>
            <a:pPr marL="685800" eaLnBrk="1" hangingPunct="1">
              <a:lnSpc>
                <a:spcPct val="150000"/>
              </a:lnSpc>
              <a:spcBef>
                <a:spcPct val="0"/>
              </a:spcBef>
              <a:buClr>
                <a:srgbClr val="FF0000"/>
              </a:buClr>
              <a:buFont typeface="Wingdings" panose="05000000000000000000" pitchFamily="2" charset="2"/>
              <a:buChar char="u"/>
              <a:defRPr/>
            </a:pPr>
            <a:r>
              <a:rPr lang="zh-CN" altLang="en-US"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学士：</a:t>
            </a:r>
            <a:r>
              <a:rPr lang="zh-CN"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北京理工大学</a:t>
            </a:r>
            <a:r>
              <a:rPr lang="en-US"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金属材料热处理</a:t>
            </a:r>
            <a:endParaRPr lang="en-US"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685800" eaLnBrk="1" hangingPunct="1">
              <a:lnSpc>
                <a:spcPct val="150000"/>
              </a:lnSpc>
              <a:spcBef>
                <a:spcPct val="0"/>
              </a:spcBef>
              <a:buClr>
                <a:srgbClr val="FF0000"/>
              </a:buClr>
              <a:buFont typeface="Wingdings" panose="05000000000000000000" pitchFamily="2" charset="2"/>
              <a:buChar char="u"/>
              <a:defRPr/>
            </a:pPr>
            <a:r>
              <a:rPr lang="zh-CN" altLang="en-US"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硕士：</a:t>
            </a:r>
            <a:r>
              <a:rPr lang="zh-CN"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中国科学院金属研究所</a:t>
            </a:r>
            <a:r>
              <a:rPr lang="en-US"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金属材料专业</a:t>
            </a:r>
            <a:endParaRPr lang="en-US"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685800" eaLnBrk="1" hangingPunct="1">
              <a:lnSpc>
                <a:spcPct val="150000"/>
              </a:lnSpc>
              <a:spcBef>
                <a:spcPct val="0"/>
              </a:spcBef>
              <a:buClr>
                <a:srgbClr val="FF0000"/>
              </a:buClr>
              <a:buFont typeface="Wingdings" panose="05000000000000000000" pitchFamily="2" charset="2"/>
              <a:buChar char="u"/>
              <a:defRPr/>
            </a:pPr>
            <a:r>
              <a:rPr lang="zh-CN" altLang="en-US"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博 士：</a:t>
            </a:r>
            <a:r>
              <a:rPr lang="zh-CN"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中国科学院物理研究所</a:t>
            </a:r>
            <a:r>
              <a:rPr lang="en-US"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凝聚态物理专业</a:t>
            </a:r>
            <a:endParaRPr lang="zh-CN" altLang="en-US"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1DBAF302-5B37-4272-87AD-A59DCE1B652B}"/>
              </a:ext>
            </a:extLst>
          </p:cNvPr>
          <p:cNvGraphicFramePr>
            <a:graphicFrameLocks noGrp="1"/>
          </p:cNvGraphicFramePr>
          <p:nvPr/>
        </p:nvGraphicFramePr>
        <p:xfrm>
          <a:off x="223838" y="3789363"/>
          <a:ext cx="8740776" cy="2765426"/>
        </p:xfrm>
        <a:graphic>
          <a:graphicData uri="http://schemas.openxmlformats.org/drawingml/2006/table">
            <a:tbl>
              <a:tblPr firstRow="1" firstCol="1" bandRow="1">
                <a:tableStyleId>{5C22544A-7EE6-4342-B048-85BDC9FD1C3A}</a:tableStyleId>
              </a:tblPr>
              <a:tblGrid>
                <a:gridCol w="1971866">
                  <a:extLst>
                    <a:ext uri="{9D8B030D-6E8A-4147-A177-3AD203B41FA5}">
                      <a16:colId xmlns:a16="http://schemas.microsoft.com/office/drawing/2014/main" val="20000"/>
                    </a:ext>
                  </a:extLst>
                </a:gridCol>
                <a:gridCol w="2624576">
                  <a:extLst>
                    <a:ext uri="{9D8B030D-6E8A-4147-A177-3AD203B41FA5}">
                      <a16:colId xmlns:a16="http://schemas.microsoft.com/office/drawing/2014/main" val="20001"/>
                    </a:ext>
                  </a:extLst>
                </a:gridCol>
                <a:gridCol w="753516">
                  <a:extLst>
                    <a:ext uri="{9D8B030D-6E8A-4147-A177-3AD203B41FA5}">
                      <a16:colId xmlns:a16="http://schemas.microsoft.com/office/drawing/2014/main" val="20002"/>
                    </a:ext>
                  </a:extLst>
                </a:gridCol>
                <a:gridCol w="3390818">
                  <a:extLst>
                    <a:ext uri="{9D8B030D-6E8A-4147-A177-3AD203B41FA5}">
                      <a16:colId xmlns:a16="http://schemas.microsoft.com/office/drawing/2014/main" val="20003"/>
                    </a:ext>
                  </a:extLst>
                </a:gridCol>
              </a:tblGrid>
              <a:tr h="487680">
                <a:tc>
                  <a:txBody>
                    <a:bodyPr/>
                    <a:lstStyle/>
                    <a:p>
                      <a:pPr algn="ctr">
                        <a:spcAft>
                          <a:spcPts val="0"/>
                        </a:spcAft>
                      </a:pPr>
                      <a:endPar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1993.07</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1994.09</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电子工业部磁记录研究所</a:t>
                      </a: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全职</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93" marR="6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助理研究员</a:t>
                      </a:r>
                    </a:p>
                  </a:txBody>
                  <a:tcPr marL="68593" marR="6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87680">
                <a:tc>
                  <a:txBody>
                    <a:bodyPr/>
                    <a:lstStyle/>
                    <a:p>
                      <a:pPr algn="ctr">
                        <a:spcAft>
                          <a:spcPts val="0"/>
                        </a:spcAft>
                      </a:pPr>
                      <a:endPar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1998</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2000</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.03</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日本东北大学</a:t>
                      </a: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全职</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93" marR="6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文部省</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Center of Excellence</a:t>
                      </a:r>
                    </a:p>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非常勤讲师</a:t>
                      </a:r>
                    </a:p>
                  </a:txBody>
                  <a:tcPr marL="68593" marR="6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7680">
                <a:tc>
                  <a:txBody>
                    <a:bodyPr/>
                    <a:lstStyle/>
                    <a:p>
                      <a:pPr algn="ctr">
                        <a:spcAft>
                          <a:spcPts val="0"/>
                        </a:spcAft>
                      </a:pPr>
                      <a:endPar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2000</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.04</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2002</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.07</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德国</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Freiburg</a:t>
                      </a: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大学</a:t>
                      </a: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全职</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93" marR="6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Research Associate</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47886">
                <a:tc>
                  <a:txBody>
                    <a:bodyPr/>
                    <a:lstStyle/>
                    <a:p>
                      <a:pPr algn="ctr">
                        <a:spcAft>
                          <a:spcPts val="0"/>
                        </a:spcAft>
                      </a:pPr>
                      <a:endPar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2002</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8</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2004</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.06</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瑞士</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IBM Zurich Research Laboratory</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全职</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93" marR="6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Research Associate</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54500">
                <a:tc>
                  <a:txBody>
                    <a:bodyPr/>
                    <a:lstStyle/>
                    <a:p>
                      <a:pPr algn="ctr">
                        <a:spcAft>
                          <a:spcPts val="0"/>
                        </a:spcAft>
                      </a:pPr>
                      <a:endPar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2004</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7</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现在</a:t>
                      </a: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中国科学院半导体研究所</a:t>
                      </a: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全职</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93" marR="6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“百人计划”，</a:t>
                      </a: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研究员</a:t>
                      </a: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博士生导师</a:t>
                      </a: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矩形 2">
            <a:extLst>
              <a:ext uri="{FF2B5EF4-FFF2-40B4-BE49-F238E27FC236}">
                <a16:creationId xmlns:a16="http://schemas.microsoft.com/office/drawing/2014/main" id="{233DC203-E518-46FC-9FB0-FF38C105B6C8}"/>
              </a:ext>
            </a:extLst>
          </p:cNvPr>
          <p:cNvSpPr>
            <a:spLocks noChangeArrowheads="1"/>
          </p:cNvSpPr>
          <p:nvPr/>
        </p:nvSpPr>
        <p:spPr bwMode="auto">
          <a:xfrm>
            <a:off x="223838" y="3213100"/>
            <a:ext cx="1731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zh-CN" altLang="en-US"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工作经历：</a:t>
            </a:r>
          </a:p>
        </p:txBody>
      </p:sp>
      <p:sp>
        <p:nvSpPr>
          <p:cNvPr id="7" name="五边形 4">
            <a:extLst>
              <a:ext uri="{FF2B5EF4-FFF2-40B4-BE49-F238E27FC236}">
                <a16:creationId xmlns:a16="http://schemas.microsoft.com/office/drawing/2014/main" id="{FF7D2EAC-8BF7-4B78-82E9-CEC733DDC767}"/>
              </a:ext>
            </a:extLst>
          </p:cNvPr>
          <p:cNvSpPr/>
          <p:nvPr/>
        </p:nvSpPr>
        <p:spPr>
          <a:xfrm>
            <a:off x="145096" y="116632"/>
            <a:ext cx="5579032"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3200" dirty="0">
                <a:latin typeface="黑体" panose="02010609060101010101" pitchFamily="49" charset="-122"/>
                <a:ea typeface="黑体" panose="02010609060101010101" pitchFamily="49" charset="-122"/>
              </a:rPr>
              <a:t>创 始 人 情 况</a:t>
            </a:r>
          </a:p>
        </p:txBody>
      </p:sp>
    </p:spTree>
    <p:extLst>
      <p:ext uri="{BB962C8B-B14F-4D97-AF65-F5344CB8AC3E}">
        <p14:creationId xmlns:p14="http://schemas.microsoft.com/office/powerpoint/2010/main" val="3662464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4">
            <a:extLst>
              <a:ext uri="{FF2B5EF4-FFF2-40B4-BE49-F238E27FC236}">
                <a16:creationId xmlns:a16="http://schemas.microsoft.com/office/drawing/2014/main" id="{FF7D2EAC-8BF7-4B78-82E9-CEC733DDC767}"/>
              </a:ext>
            </a:extLst>
          </p:cNvPr>
          <p:cNvSpPr/>
          <p:nvPr/>
        </p:nvSpPr>
        <p:spPr>
          <a:xfrm>
            <a:off x="145096" y="116632"/>
            <a:ext cx="5579032"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3200" dirty="0">
                <a:latin typeface="黑体" panose="02010609060101010101" pitchFamily="49" charset="-122"/>
                <a:ea typeface="黑体" panose="02010609060101010101" pitchFamily="49" charset="-122"/>
              </a:rPr>
              <a:t>创 始 人 情 况</a:t>
            </a:r>
          </a:p>
        </p:txBody>
      </p:sp>
      <p:sp>
        <p:nvSpPr>
          <p:cNvPr id="8" name="矩形 6">
            <a:extLst>
              <a:ext uri="{FF2B5EF4-FFF2-40B4-BE49-F238E27FC236}">
                <a16:creationId xmlns:a16="http://schemas.microsoft.com/office/drawing/2014/main" id="{0437B67E-6CEC-45BB-BFA8-DBFA785E554A}"/>
              </a:ext>
            </a:extLst>
          </p:cNvPr>
          <p:cNvSpPr>
            <a:spLocks noChangeArrowheads="1"/>
          </p:cNvSpPr>
          <p:nvPr/>
        </p:nvSpPr>
        <p:spPr bwMode="auto">
          <a:xfrm>
            <a:off x="179388" y="909638"/>
            <a:ext cx="874077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rgbClr val="FF0000"/>
              </a:buClr>
              <a:buFont typeface="Wingdings" panose="05000000000000000000" pitchFamily="2" charset="2"/>
              <a:buChar char="u"/>
            </a:pP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多年</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从事</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MEMS/NEMS</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研究，发表论文</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80</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余篇，</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 SCI</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收录</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70</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余篇</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SCI</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总引</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800</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余次。获得</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PCT</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国际专利</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项，欧洲专利</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项，申请中国发明专利</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34</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项，其中</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16</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项授权。</a:t>
            </a:r>
          </a:p>
          <a:p>
            <a:pPr eaLnBrk="1" hangingPunct="1">
              <a:lnSpc>
                <a:spcPct val="150000"/>
              </a:lnSpc>
              <a:buClr>
                <a:srgbClr val="FF0000"/>
              </a:buClr>
              <a:buFont typeface="Wingdings" panose="05000000000000000000" pitchFamily="2" charset="2"/>
              <a:buChar char="u"/>
            </a:pP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两本丛书撰写了两章节。应邀为纳米技术百科全书《</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Encyclopedia of Nanotechnology</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《Handbook of MEMS》</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撰写了文章。</a:t>
            </a:r>
            <a:endPar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50000"/>
              </a:lnSpc>
              <a:buClr>
                <a:srgbClr val="FF0000"/>
              </a:buClr>
              <a:buFont typeface="Wingdings" panose="05000000000000000000" pitchFamily="2" charset="2"/>
              <a:buChar char="u"/>
            </a:pP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传感技术联合国家重点实验室中国科学院半导体研究所专业点负责人。中国抗癌协会纳米肿瘤学专业委员会常务委员，</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中国微米纳米技术协会委员</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国际核心期刊</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Microsystems &amp; Nanoengineering</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IEEE J. </a:t>
            </a:r>
            <a:r>
              <a:rPr lang="en-US" altLang="zh-CN" sz="2000" dirty="0" err="1">
                <a:solidFill>
                  <a:srgbClr val="234747"/>
                </a:solidFill>
                <a:latin typeface="Times New Roman" panose="02020603050405020304" pitchFamily="18" charset="0"/>
                <a:ea typeface="黑体" panose="02010609060101010101" pitchFamily="49" charset="-122"/>
                <a:cs typeface="Times New Roman" panose="02020603050405020304" pitchFamily="18" charset="0"/>
              </a:rPr>
              <a:t>Microelectromech</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 Syst.</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Nanotechnology</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J. </a:t>
            </a:r>
            <a:r>
              <a:rPr lang="en-US" altLang="zh-CN" sz="2000" dirty="0" err="1">
                <a:solidFill>
                  <a:srgbClr val="234747"/>
                </a:solidFill>
                <a:latin typeface="Times New Roman" panose="02020603050405020304" pitchFamily="18" charset="0"/>
                <a:ea typeface="黑体" panose="02010609060101010101" pitchFamily="49" charset="-122"/>
                <a:cs typeface="Times New Roman" panose="02020603050405020304" pitchFamily="18" charset="0"/>
              </a:rPr>
              <a:t>Micromech</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err="1">
                <a:solidFill>
                  <a:srgbClr val="234747"/>
                </a:solidFill>
                <a:latin typeface="Times New Roman" panose="02020603050405020304" pitchFamily="18" charset="0"/>
                <a:ea typeface="黑体" panose="02010609060101010101" pitchFamily="49" charset="-122"/>
                <a:cs typeface="Times New Roman" panose="02020603050405020304" pitchFamily="18" charset="0"/>
              </a:rPr>
              <a:t>Microeng</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 等</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的审稿人。</a:t>
            </a:r>
            <a:endPar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50000"/>
              </a:lnSpc>
              <a:buClr>
                <a:srgbClr val="FF0000"/>
              </a:buClr>
              <a:buFont typeface="Wingdings" panose="05000000000000000000" pitchFamily="2" charset="2"/>
              <a:buChar char="u"/>
            </a:pP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开展了微纳谐振器件、测试平台建设和可靠性研究</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原子力显微镜、</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微纳</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生化传感</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器</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系统、</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振荡器的</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产业化</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推广。</a:t>
            </a:r>
            <a:endPar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8756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4">
            <a:extLst>
              <a:ext uri="{FF2B5EF4-FFF2-40B4-BE49-F238E27FC236}">
                <a16:creationId xmlns:a16="http://schemas.microsoft.com/office/drawing/2014/main" id="{FF7D2EAC-8BF7-4B78-82E9-CEC733DDC767}"/>
              </a:ext>
            </a:extLst>
          </p:cNvPr>
          <p:cNvSpPr/>
          <p:nvPr/>
        </p:nvSpPr>
        <p:spPr>
          <a:xfrm>
            <a:off x="145096" y="116632"/>
            <a:ext cx="5579032"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3200" dirty="0">
                <a:latin typeface="黑体" panose="02010609060101010101" pitchFamily="49" charset="-122"/>
                <a:ea typeface="黑体" panose="02010609060101010101" pitchFamily="49" charset="-122"/>
              </a:rPr>
              <a:t>创 始 人 情 况</a:t>
            </a:r>
          </a:p>
        </p:txBody>
      </p:sp>
      <p:sp>
        <p:nvSpPr>
          <p:cNvPr id="4" name="矩形 6">
            <a:extLst>
              <a:ext uri="{FF2B5EF4-FFF2-40B4-BE49-F238E27FC236}">
                <a16:creationId xmlns:a16="http://schemas.microsoft.com/office/drawing/2014/main" id="{C93B6DDD-3BCA-48AF-BB78-2A15BF3121C1}"/>
              </a:ext>
            </a:extLst>
          </p:cNvPr>
          <p:cNvSpPr>
            <a:spLocks noChangeArrowheads="1"/>
          </p:cNvSpPr>
          <p:nvPr/>
        </p:nvSpPr>
        <p:spPr bwMode="auto">
          <a:xfrm>
            <a:off x="179388" y="909638"/>
            <a:ext cx="874077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rgbClr val="FF0000"/>
              </a:buClr>
              <a:buFont typeface="Wingdings" panose="05000000000000000000" pitchFamily="2" charset="2"/>
              <a:buChar char="u"/>
            </a:pP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多年</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从事</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MEMS/NEMS</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研究，发表论文</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80</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余篇，</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 SCI</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收录</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70</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余篇</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SCI</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总引</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800</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余次。获得</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PCT</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国际专利</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项，欧洲专利</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项，申请中国发明专利</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34</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项，其中</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16</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项授权。</a:t>
            </a:r>
          </a:p>
          <a:p>
            <a:pPr eaLnBrk="1" hangingPunct="1">
              <a:lnSpc>
                <a:spcPct val="150000"/>
              </a:lnSpc>
              <a:buClr>
                <a:srgbClr val="FF0000"/>
              </a:buClr>
              <a:buFont typeface="Wingdings" panose="05000000000000000000" pitchFamily="2" charset="2"/>
              <a:buChar char="u"/>
            </a:pP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两本丛书撰写了两章节。应邀为纳米技术百科全书《</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Encyclopedia of Nanotechnology</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《Handbook of MEMS》</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撰写了文章。</a:t>
            </a:r>
            <a:endPar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50000"/>
              </a:lnSpc>
              <a:buClr>
                <a:srgbClr val="FF0000"/>
              </a:buClr>
              <a:buFont typeface="Wingdings" panose="05000000000000000000" pitchFamily="2" charset="2"/>
              <a:buChar char="u"/>
            </a:pP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传感技术联合国家重点实验室中国科学院半导体研究所专业点负责人。中国抗癌协会纳米肿瘤学专业委员会常务委员，</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中国微米纳米技术协会委员</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国际核心期刊</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Microsystems &amp; Nanoengineering</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IEEE J. </a:t>
            </a:r>
            <a:r>
              <a:rPr lang="en-US" altLang="zh-CN" sz="2000" dirty="0" err="1">
                <a:solidFill>
                  <a:srgbClr val="234747"/>
                </a:solidFill>
                <a:latin typeface="Times New Roman" panose="02020603050405020304" pitchFamily="18" charset="0"/>
                <a:ea typeface="黑体" panose="02010609060101010101" pitchFamily="49" charset="-122"/>
                <a:cs typeface="Times New Roman" panose="02020603050405020304" pitchFamily="18" charset="0"/>
              </a:rPr>
              <a:t>Microelectromech</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 Syst.</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Nanotechnology</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J. </a:t>
            </a:r>
            <a:r>
              <a:rPr lang="en-US" altLang="zh-CN" sz="2000" dirty="0" err="1">
                <a:solidFill>
                  <a:srgbClr val="234747"/>
                </a:solidFill>
                <a:latin typeface="Times New Roman" panose="02020603050405020304" pitchFamily="18" charset="0"/>
                <a:ea typeface="黑体" panose="02010609060101010101" pitchFamily="49" charset="-122"/>
                <a:cs typeface="Times New Roman" panose="02020603050405020304" pitchFamily="18" charset="0"/>
              </a:rPr>
              <a:t>Micromech</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err="1">
                <a:solidFill>
                  <a:srgbClr val="234747"/>
                </a:solidFill>
                <a:latin typeface="Times New Roman" panose="02020603050405020304" pitchFamily="18" charset="0"/>
                <a:ea typeface="黑体" panose="02010609060101010101" pitchFamily="49" charset="-122"/>
                <a:cs typeface="Times New Roman" panose="02020603050405020304" pitchFamily="18" charset="0"/>
              </a:rPr>
              <a:t>Microeng</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 等</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的审稿人。</a:t>
            </a:r>
            <a:endPar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50000"/>
              </a:lnSpc>
              <a:buClr>
                <a:srgbClr val="FF0000"/>
              </a:buClr>
              <a:buFont typeface="Wingdings" panose="05000000000000000000" pitchFamily="2" charset="2"/>
              <a:buChar char="u"/>
            </a:pP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开展了微纳谐振器件、测试平台建设和可靠性研究</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原子力显微镜、</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微纳</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生化传感</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器</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系统、</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振荡器的</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产业化</a:t>
            </a:r>
            <a:r>
              <a:rPr lang="zh-CN"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推广。</a:t>
            </a:r>
            <a:endPar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53133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4">
            <a:extLst>
              <a:ext uri="{FF2B5EF4-FFF2-40B4-BE49-F238E27FC236}">
                <a16:creationId xmlns:a16="http://schemas.microsoft.com/office/drawing/2014/main" id="{FF7D2EAC-8BF7-4B78-82E9-CEC733DDC767}"/>
              </a:ext>
            </a:extLst>
          </p:cNvPr>
          <p:cNvSpPr/>
          <p:nvPr/>
        </p:nvSpPr>
        <p:spPr>
          <a:xfrm>
            <a:off x="145096" y="116632"/>
            <a:ext cx="5579032"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3200" dirty="0">
                <a:latin typeface="黑体" panose="02010609060101010101" pitchFamily="49" charset="-122"/>
                <a:ea typeface="黑体" panose="02010609060101010101" pitchFamily="49" charset="-122"/>
              </a:rPr>
              <a:t>团 队 成 员 情 况</a:t>
            </a:r>
          </a:p>
        </p:txBody>
      </p:sp>
      <p:graphicFrame>
        <p:nvGraphicFramePr>
          <p:cNvPr id="5" name="Group 47">
            <a:extLst>
              <a:ext uri="{FF2B5EF4-FFF2-40B4-BE49-F238E27FC236}">
                <a16:creationId xmlns:a16="http://schemas.microsoft.com/office/drawing/2014/main" id="{34F114AA-B842-4154-8739-DC45FA4F529C}"/>
              </a:ext>
            </a:extLst>
          </p:cNvPr>
          <p:cNvGraphicFramePr>
            <a:graphicFrameLocks noGrp="1"/>
          </p:cNvGraphicFramePr>
          <p:nvPr/>
        </p:nvGraphicFramePr>
        <p:xfrm>
          <a:off x="395288" y="1628775"/>
          <a:ext cx="8248650" cy="4384674"/>
        </p:xfrm>
        <a:graphic>
          <a:graphicData uri="http://schemas.openxmlformats.org/drawingml/2006/table">
            <a:tbl>
              <a:tblPr/>
              <a:tblGrid>
                <a:gridCol w="1912938">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1202927">
                  <a:extLst>
                    <a:ext uri="{9D8B030D-6E8A-4147-A177-3AD203B41FA5}">
                      <a16:colId xmlns:a16="http://schemas.microsoft.com/office/drawing/2014/main" val="20002"/>
                    </a:ext>
                  </a:extLst>
                </a:gridCol>
                <a:gridCol w="2919810">
                  <a:extLst>
                    <a:ext uri="{9D8B030D-6E8A-4147-A177-3AD203B41FA5}">
                      <a16:colId xmlns:a16="http://schemas.microsoft.com/office/drawing/2014/main" val="20003"/>
                    </a:ext>
                  </a:extLst>
                </a:gridCol>
              </a:tblGrid>
              <a:tr h="360066">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1"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姓名</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1"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职务</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1"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学历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1"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毕业院校</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杨晋玲</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项目总负责人  董事长</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中国科学院物理研究所</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刘媛媛</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总经理</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中国科学院半导体研究所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马建伟</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运营总监</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zh-CN" sz="1600" b="0" kern="10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美国加利福尼亚大学河滨分校</a:t>
                      </a:r>
                      <a:endParaRPr lang="zh-CN" altLang="en-US" sz="1600" b="0" kern="10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张风雷</a:t>
                      </a:r>
                      <a:endPar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市场总监</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学士</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北京理工大学</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赵永梅</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技术总监</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中国科学院半导体研究所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袁泉</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质量总监</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北京大学</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352293"/>
                  </a:ext>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朱银芳</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财务总监</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 博士</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中国科学院半导体研究所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毛旭</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工艺总监</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中国电子科技集团</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236870"/>
                  </a:ext>
                </a:extLst>
              </a:tr>
              <a:tr h="350864">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杨香</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工程师</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中国科学院半导体研究所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790971"/>
                  </a:ext>
                </a:extLst>
              </a:tr>
              <a:tr h="350864">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常春</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销售总监</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硕士</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哈尔滨理工大学</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0942236"/>
                  </a:ext>
                </a:extLst>
              </a:tr>
              <a:tr h="350864">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黄亚军</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工程师</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硕士</a:t>
                      </a: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中国科学院半导体研究所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2751437"/>
                  </a:ext>
                </a:extLst>
              </a:tr>
            </a:tbl>
          </a:graphicData>
        </a:graphic>
      </p:graphicFrame>
      <p:sp>
        <p:nvSpPr>
          <p:cNvPr id="6" name="内容占位符 9">
            <a:extLst>
              <a:ext uri="{FF2B5EF4-FFF2-40B4-BE49-F238E27FC236}">
                <a16:creationId xmlns:a16="http://schemas.microsoft.com/office/drawing/2014/main" id="{5A0F7222-8008-47AA-B379-49FA2D26FABD}"/>
              </a:ext>
            </a:extLst>
          </p:cNvPr>
          <p:cNvSpPr txBox="1">
            <a:spLocks/>
          </p:cNvSpPr>
          <p:nvPr/>
        </p:nvSpPr>
        <p:spPr>
          <a:xfrm>
            <a:off x="395288" y="1022350"/>
            <a:ext cx="2659062" cy="461963"/>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buFont typeface="Wingdings" panose="05000000000000000000" pitchFamily="2" charset="2"/>
              <a:buNone/>
              <a:defRPr/>
            </a:pP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主要团队成员介绍</a:t>
            </a:r>
          </a:p>
        </p:txBody>
      </p:sp>
    </p:spTree>
    <p:extLst>
      <p:ext uri="{BB962C8B-B14F-4D97-AF65-F5344CB8AC3E}">
        <p14:creationId xmlns:p14="http://schemas.microsoft.com/office/powerpoint/2010/main" val="746162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0107" y="1124744"/>
            <a:ext cx="8208912" cy="4247317"/>
          </a:xfrm>
          <a:prstGeom prst="rect">
            <a:avLst/>
          </a:prstGeom>
        </p:spPr>
        <p:txBody>
          <a:bodyPr wrap="square">
            <a:spAutoFit/>
          </a:bodyPr>
          <a:lstStyle/>
          <a:p>
            <a:pPr marL="285750" indent="-285750">
              <a:lnSpc>
                <a:spcPct val="150000"/>
              </a:lnSpc>
              <a:spcBef>
                <a:spcPct val="0"/>
              </a:spcBef>
              <a:spcAft>
                <a:spcPts val="0"/>
              </a:spcAft>
              <a:buClr>
                <a:srgbClr val="FF0000"/>
              </a:buClr>
              <a:buSzPct val="70000"/>
              <a:buFont typeface="Wingdings" pitchFamily="2" charset="2"/>
              <a:buChar char="u"/>
              <a:defRPr/>
            </a:pP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谐振器芯片生产依托代工厂：</a:t>
            </a:r>
            <a:r>
              <a:rPr lang="zh-CN" altLang="en-US"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直接进行中试，然后在大型代工厂，大规模生产</a:t>
            </a:r>
            <a:r>
              <a:rPr lang="en-US" altLang="zh-CN"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en-US"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谐振器产品；</a:t>
            </a:r>
            <a:endParaRPr lang="en-US" altLang="zh-CN"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spcBef>
                <a:spcPct val="0"/>
              </a:spcBef>
              <a:spcAft>
                <a:spcPts val="0"/>
              </a:spcAft>
              <a:buClr>
                <a:srgbClr val="FF0000"/>
              </a:buClr>
              <a:buSzPct val="70000"/>
              <a:buFont typeface="Wingdings" pitchFamily="2" charset="2"/>
              <a:buChar char="u"/>
              <a:defRPr/>
            </a:pPr>
            <a:endParaRPr lang="en-US" altLang="zh-CN" sz="1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spcBef>
                <a:spcPct val="0"/>
              </a:spcBef>
              <a:spcAft>
                <a:spcPts val="0"/>
              </a:spcAft>
              <a:buClr>
                <a:srgbClr val="FF0000"/>
              </a:buClr>
              <a:buSzPct val="70000"/>
              <a:buFont typeface="Wingdings" pitchFamily="2" charset="2"/>
              <a:buChar char="u"/>
              <a:defRPr/>
            </a:pP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振荡器的</a:t>
            </a:r>
            <a:r>
              <a:rPr lang="en-US" altLang="zh-CN"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CMOS</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驱动电路芯片</a:t>
            </a:r>
            <a:r>
              <a:rPr lang="zh-CN" altLang="en-US"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制作依托专业的</a:t>
            </a:r>
            <a:r>
              <a:rPr lang="en-US" altLang="zh-CN"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IC</a:t>
            </a:r>
            <a:r>
              <a:rPr lang="zh-CN" altLang="en-US"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设计公司，在板级电路基础上，制作</a:t>
            </a:r>
            <a:r>
              <a:rPr lang="en-US" altLang="zh-CN"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CMOS</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电路；</a:t>
            </a:r>
            <a:endParaRPr lang="en-US" altLang="zh-CN"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spcBef>
                <a:spcPct val="0"/>
              </a:spcBef>
              <a:spcAft>
                <a:spcPts val="0"/>
              </a:spcAft>
              <a:buClr>
                <a:srgbClr val="FF0000"/>
              </a:buClr>
              <a:buSzPct val="70000"/>
              <a:buFont typeface="Wingdings" pitchFamily="2" charset="2"/>
              <a:buChar char="u"/>
              <a:defRPr/>
            </a:pPr>
            <a:endParaRPr lang="en-US" altLang="zh-CN" sz="1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spcBef>
                <a:spcPct val="0"/>
              </a:spcBef>
              <a:spcAft>
                <a:spcPts val="0"/>
              </a:spcAft>
              <a:buClr>
                <a:srgbClr val="FF0000"/>
              </a:buClr>
              <a:buSzPct val="70000"/>
              <a:buFont typeface="Wingdings" pitchFamily="2" charset="2"/>
              <a:buChar char="u"/>
              <a:defRPr/>
            </a:pP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振荡器的封装</a:t>
            </a:r>
            <a:r>
              <a:rPr lang="zh-CN" altLang="en-US"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依托封测线成熟的技术，完成</a:t>
            </a:r>
            <a:r>
              <a:rPr lang="en-US" altLang="zh-CN"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en-US"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谐振器芯片与</a:t>
            </a:r>
            <a:r>
              <a:rPr lang="en-US" altLang="zh-CN"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CMOS</a:t>
            </a:r>
            <a:r>
              <a:rPr lang="zh-CN" altLang="en-US"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电路芯片的集成封装，振荡器产品。</a:t>
            </a:r>
            <a:endParaRPr lang="en-US" altLang="zh-CN"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spcBef>
                <a:spcPct val="0"/>
              </a:spcBef>
              <a:spcAft>
                <a:spcPts val="0"/>
              </a:spcAft>
              <a:buClr>
                <a:srgbClr val="FF0000"/>
              </a:buClr>
              <a:buSzPct val="70000"/>
              <a:buFont typeface="Wingdings" pitchFamily="2" charset="2"/>
              <a:buChar char="u"/>
              <a:defRPr/>
            </a:pPr>
            <a:endParaRPr lang="en-US" altLang="zh-CN" sz="1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spcBef>
                <a:spcPct val="0"/>
              </a:spcBef>
              <a:spcAft>
                <a:spcPts val="0"/>
              </a:spcAft>
              <a:buClr>
                <a:srgbClr val="FF0000"/>
              </a:buClr>
              <a:buSzPct val="70000"/>
              <a:buFont typeface="Wingdings" pitchFamily="2" charset="2"/>
              <a:buChar char="u"/>
              <a:defRPr/>
            </a:pPr>
            <a:r>
              <a:rPr lang="zh-CN" altLang="en-US"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走向市场前，产品需要经过</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性能测试、可靠性测试、质量检测</a:t>
            </a:r>
            <a:r>
              <a:rPr lang="zh-CN" altLang="en-US"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等过程。</a:t>
            </a:r>
            <a:endParaRPr lang="en-US" altLang="zh-CN" sz="2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spcBef>
                <a:spcPct val="0"/>
              </a:spcBef>
              <a:spcAft>
                <a:spcPts val="0"/>
              </a:spcAft>
              <a:buClr>
                <a:srgbClr val="FF0000"/>
              </a:buClr>
              <a:buSzPct val="70000"/>
              <a:buFont typeface="Wingdings" pitchFamily="2" charset="2"/>
              <a:buChar char="u"/>
              <a:defRPr/>
            </a:pPr>
            <a:endParaRPr lang="en-US" altLang="zh-CN" sz="100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五边形 5"/>
          <p:cNvSpPr/>
          <p:nvPr/>
        </p:nvSpPr>
        <p:spPr>
          <a:xfrm>
            <a:off x="145096" y="116632"/>
            <a:ext cx="6803168"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3200" dirty="0">
                <a:latin typeface="黑体" panose="02010609060101010101" pitchFamily="49" charset="-122"/>
                <a:ea typeface="黑体" panose="02010609060101010101" pitchFamily="49" charset="-122"/>
              </a:rPr>
              <a:t>面向市场销售还需要做哪些工作？</a:t>
            </a:r>
          </a:p>
        </p:txBody>
      </p:sp>
    </p:spTree>
    <p:extLst>
      <p:ext uri="{BB962C8B-B14F-4D97-AF65-F5344CB8AC3E}">
        <p14:creationId xmlns:p14="http://schemas.microsoft.com/office/powerpoint/2010/main" val="90711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53153" y="1450098"/>
            <a:ext cx="6480000" cy="576000"/>
          </a:xfrm>
        </p:spPr>
        <p:txBody>
          <a:bodyPr>
            <a:normAutofit/>
          </a:bodyPr>
          <a:lstStyle/>
          <a:p>
            <a:pPr algn="l"/>
            <a:r>
              <a:rPr lang="zh-CN" altLang="en-US" sz="2400" dirty="0">
                <a:solidFill>
                  <a:srgbClr val="0000FF"/>
                </a:solidFill>
                <a:latin typeface="黑体" panose="02010609060101010101" pitchFamily="49" charset="-122"/>
                <a:ea typeface="黑体" panose="02010609060101010101" pitchFamily="49" charset="-122"/>
              </a:rPr>
              <a:t> 项目成果简介</a:t>
            </a:r>
          </a:p>
        </p:txBody>
      </p:sp>
      <p:sp>
        <p:nvSpPr>
          <p:cNvPr id="5" name="标题 1"/>
          <p:cNvSpPr txBox="1">
            <a:spLocks/>
          </p:cNvSpPr>
          <p:nvPr/>
        </p:nvSpPr>
        <p:spPr>
          <a:xfrm>
            <a:off x="1451125" y="3294923"/>
            <a:ext cx="6480000" cy="57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a:solidFill>
                  <a:srgbClr val="0000FF"/>
                </a:solidFill>
                <a:latin typeface="黑体" panose="02010609060101010101" pitchFamily="49" charset="-122"/>
                <a:ea typeface="黑体" panose="02010609060101010101" pitchFamily="49" charset="-122"/>
              </a:rPr>
              <a:t> 目前取得成绩</a:t>
            </a:r>
          </a:p>
        </p:txBody>
      </p:sp>
      <p:sp>
        <p:nvSpPr>
          <p:cNvPr id="6" name="标题 1"/>
          <p:cNvSpPr txBox="1">
            <a:spLocks/>
          </p:cNvSpPr>
          <p:nvPr/>
        </p:nvSpPr>
        <p:spPr>
          <a:xfrm>
            <a:off x="1453153" y="2070787"/>
            <a:ext cx="6480000" cy="57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a:solidFill>
                  <a:srgbClr val="0000FF"/>
                </a:solidFill>
                <a:latin typeface="黑体" panose="02010609060101010101" pitchFamily="49" charset="-122"/>
                <a:ea typeface="黑体" panose="02010609060101010101" pitchFamily="49" charset="-122"/>
              </a:rPr>
              <a:t> 商业模式介绍</a:t>
            </a:r>
          </a:p>
        </p:txBody>
      </p:sp>
      <p:cxnSp>
        <p:nvCxnSpPr>
          <p:cNvPr id="8" name="直接连接符 7"/>
          <p:cNvCxnSpPr/>
          <p:nvPr/>
        </p:nvCxnSpPr>
        <p:spPr>
          <a:xfrm>
            <a:off x="1259632" y="1233312"/>
            <a:ext cx="0" cy="500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直接连接符 3"/>
          <p:cNvCxnSpPr/>
          <p:nvPr/>
        </p:nvCxnSpPr>
        <p:spPr>
          <a:xfrm>
            <a:off x="467544" y="1052736"/>
            <a:ext cx="4392488" cy="0"/>
          </a:xfrm>
          <a:prstGeom prst="line">
            <a:avLst/>
          </a:prstGeom>
        </p:spPr>
        <p:style>
          <a:lnRef idx="2">
            <a:schemeClr val="accent5"/>
          </a:lnRef>
          <a:fillRef idx="0">
            <a:schemeClr val="accent5"/>
          </a:fillRef>
          <a:effectRef idx="1">
            <a:schemeClr val="accent5"/>
          </a:effectRef>
          <a:fontRef idx="minor">
            <a:schemeClr val="tx1"/>
          </a:fontRef>
        </p:style>
      </p:cxnSp>
      <p:sp>
        <p:nvSpPr>
          <p:cNvPr id="9" name="标题 1"/>
          <p:cNvSpPr txBox="1">
            <a:spLocks/>
          </p:cNvSpPr>
          <p:nvPr/>
        </p:nvSpPr>
        <p:spPr>
          <a:xfrm>
            <a:off x="457548" y="260648"/>
            <a:ext cx="2808312" cy="648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600" b="1" dirty="0">
                <a:solidFill>
                  <a:srgbClr val="FF0000"/>
                </a:solidFill>
                <a:latin typeface="黑体" panose="02010609060101010101" pitchFamily="49" charset="-122"/>
                <a:ea typeface="黑体" panose="02010609060101010101" pitchFamily="49" charset="-122"/>
              </a:rPr>
              <a:t>汇报内容 </a:t>
            </a:r>
          </a:p>
        </p:txBody>
      </p:sp>
      <p:sp>
        <p:nvSpPr>
          <p:cNvPr id="11" name="标题 1"/>
          <p:cNvSpPr txBox="1">
            <a:spLocks/>
          </p:cNvSpPr>
          <p:nvPr/>
        </p:nvSpPr>
        <p:spPr>
          <a:xfrm>
            <a:off x="1454166" y="2686607"/>
            <a:ext cx="7689833" cy="57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a:solidFill>
                  <a:srgbClr val="0000FF"/>
                </a:solidFill>
                <a:latin typeface="黑体" panose="02010609060101010101" pitchFamily="49" charset="-122"/>
                <a:ea typeface="黑体" panose="02010609060101010101" pitchFamily="49" charset="-122"/>
              </a:rPr>
              <a:t> 竞争优势分析</a:t>
            </a:r>
          </a:p>
        </p:txBody>
      </p:sp>
      <p:sp>
        <p:nvSpPr>
          <p:cNvPr id="12" name="标题 1"/>
          <p:cNvSpPr txBox="1">
            <a:spLocks/>
          </p:cNvSpPr>
          <p:nvPr/>
        </p:nvSpPr>
        <p:spPr>
          <a:xfrm>
            <a:off x="1453153" y="4528998"/>
            <a:ext cx="6480000" cy="57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a:solidFill>
                  <a:srgbClr val="0000FF"/>
                </a:solidFill>
                <a:latin typeface="黑体" panose="02010609060101010101" pitchFamily="49" charset="-122"/>
                <a:ea typeface="黑体" panose="02010609060101010101" pitchFamily="49" charset="-122"/>
              </a:rPr>
              <a:t> 融资计划</a:t>
            </a:r>
          </a:p>
        </p:txBody>
      </p:sp>
      <p:sp>
        <p:nvSpPr>
          <p:cNvPr id="13" name="标题 1"/>
          <p:cNvSpPr txBox="1">
            <a:spLocks/>
          </p:cNvSpPr>
          <p:nvPr/>
        </p:nvSpPr>
        <p:spPr>
          <a:xfrm>
            <a:off x="1451125" y="5159691"/>
            <a:ext cx="6480000" cy="57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a:solidFill>
                  <a:srgbClr val="0000FF"/>
                </a:solidFill>
                <a:latin typeface="黑体" panose="02010609060101010101" pitchFamily="49" charset="-122"/>
                <a:ea typeface="黑体" panose="02010609060101010101" pitchFamily="49" charset="-122"/>
              </a:rPr>
              <a:t> 联系方式</a:t>
            </a:r>
          </a:p>
        </p:txBody>
      </p:sp>
      <p:sp>
        <p:nvSpPr>
          <p:cNvPr id="7" name="燕尾形 6"/>
          <p:cNvSpPr/>
          <p:nvPr/>
        </p:nvSpPr>
        <p:spPr>
          <a:xfrm>
            <a:off x="1050720" y="1716946"/>
            <a:ext cx="432000" cy="1080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0000FF"/>
              </a:solidFill>
            </a:endParaRPr>
          </a:p>
        </p:txBody>
      </p:sp>
      <p:sp>
        <p:nvSpPr>
          <p:cNvPr id="14" name="燕尾形 13"/>
          <p:cNvSpPr/>
          <p:nvPr/>
        </p:nvSpPr>
        <p:spPr>
          <a:xfrm>
            <a:off x="1053595" y="2330848"/>
            <a:ext cx="432000" cy="1080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0000FF"/>
              </a:solidFill>
            </a:endParaRPr>
          </a:p>
        </p:txBody>
      </p:sp>
      <p:sp>
        <p:nvSpPr>
          <p:cNvPr id="15" name="燕尾形 14"/>
          <p:cNvSpPr/>
          <p:nvPr/>
        </p:nvSpPr>
        <p:spPr>
          <a:xfrm>
            <a:off x="1053595" y="2964700"/>
            <a:ext cx="432000" cy="1080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0000FF"/>
              </a:solidFill>
            </a:endParaRPr>
          </a:p>
        </p:txBody>
      </p:sp>
      <p:sp>
        <p:nvSpPr>
          <p:cNvPr id="16" name="燕尾形 15"/>
          <p:cNvSpPr/>
          <p:nvPr/>
        </p:nvSpPr>
        <p:spPr>
          <a:xfrm>
            <a:off x="1050720" y="3569228"/>
            <a:ext cx="432000" cy="1080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0000FF"/>
              </a:solidFill>
            </a:endParaRPr>
          </a:p>
        </p:txBody>
      </p:sp>
      <p:sp>
        <p:nvSpPr>
          <p:cNvPr id="17" name="燕尾形 16"/>
          <p:cNvSpPr/>
          <p:nvPr/>
        </p:nvSpPr>
        <p:spPr>
          <a:xfrm>
            <a:off x="1050720" y="4818876"/>
            <a:ext cx="432000" cy="1080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0000FF"/>
              </a:solidFill>
            </a:endParaRPr>
          </a:p>
        </p:txBody>
      </p:sp>
      <p:sp>
        <p:nvSpPr>
          <p:cNvPr id="18" name="燕尾形 17"/>
          <p:cNvSpPr/>
          <p:nvPr/>
        </p:nvSpPr>
        <p:spPr>
          <a:xfrm>
            <a:off x="1050720" y="5424057"/>
            <a:ext cx="432000" cy="1080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0000FF"/>
              </a:solidFill>
            </a:endParaRPr>
          </a:p>
        </p:txBody>
      </p:sp>
      <p:sp>
        <p:nvSpPr>
          <p:cNvPr id="19" name="标题 1"/>
          <p:cNvSpPr txBox="1">
            <a:spLocks/>
          </p:cNvSpPr>
          <p:nvPr/>
        </p:nvSpPr>
        <p:spPr>
          <a:xfrm>
            <a:off x="1455778" y="3913178"/>
            <a:ext cx="6480000" cy="57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a:solidFill>
                  <a:srgbClr val="0000FF"/>
                </a:solidFill>
                <a:latin typeface="黑体" panose="02010609060101010101" pitchFamily="49" charset="-122"/>
                <a:ea typeface="黑体" panose="02010609060101010101" pitchFamily="49" charset="-122"/>
              </a:rPr>
              <a:t> 创始人团队</a:t>
            </a:r>
          </a:p>
        </p:txBody>
      </p:sp>
      <p:sp>
        <p:nvSpPr>
          <p:cNvPr id="20" name="燕尾形 19"/>
          <p:cNvSpPr/>
          <p:nvPr/>
        </p:nvSpPr>
        <p:spPr>
          <a:xfrm>
            <a:off x="1053595" y="4178873"/>
            <a:ext cx="432000" cy="1080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0000FF"/>
              </a:solidFill>
            </a:endParaRPr>
          </a:p>
        </p:txBody>
      </p:sp>
    </p:spTree>
    <p:extLst>
      <p:ext uri="{BB962C8B-B14F-4D97-AF65-F5344CB8AC3E}">
        <p14:creationId xmlns:p14="http://schemas.microsoft.com/office/powerpoint/2010/main" val="294972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755576" y="1054268"/>
            <a:ext cx="7416000" cy="946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2400" dirty="0">
              <a:latin typeface="黑体" panose="02010609060101010101" pitchFamily="49" charset="-122"/>
              <a:ea typeface="黑体" panose="02010609060101010101" pitchFamily="49" charset="-122"/>
            </a:endParaRPr>
          </a:p>
        </p:txBody>
      </p:sp>
      <p:sp>
        <p:nvSpPr>
          <p:cNvPr id="5" name="五边形 4"/>
          <p:cNvSpPr/>
          <p:nvPr/>
        </p:nvSpPr>
        <p:spPr>
          <a:xfrm>
            <a:off x="123392" y="44624"/>
            <a:ext cx="6803168"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3200" dirty="0">
                <a:latin typeface="黑体" panose="02010609060101010101" pitchFamily="49" charset="-122"/>
                <a:ea typeface="黑体" panose="02010609060101010101" pitchFamily="49" charset="-122"/>
              </a:rPr>
              <a:t>产 业 化 需 求 分 析</a:t>
            </a:r>
          </a:p>
        </p:txBody>
      </p:sp>
      <p:sp>
        <p:nvSpPr>
          <p:cNvPr id="7" name="矩形 6">
            <a:extLst>
              <a:ext uri="{FF2B5EF4-FFF2-40B4-BE49-F238E27FC236}">
                <a16:creationId xmlns:a16="http://schemas.microsoft.com/office/drawing/2014/main" id="{65EE3B04-99A2-48AA-B161-73FBA0768FB1}"/>
              </a:ext>
            </a:extLst>
          </p:cNvPr>
          <p:cNvSpPr/>
          <p:nvPr/>
        </p:nvSpPr>
        <p:spPr>
          <a:xfrm>
            <a:off x="128216" y="764704"/>
            <a:ext cx="8280920" cy="2831544"/>
          </a:xfrm>
          <a:prstGeom prst="rect">
            <a:avLst/>
          </a:prstGeom>
        </p:spPr>
        <p:txBody>
          <a:bodyPr wrap="square">
            <a:spAutoFit/>
          </a:bodyPr>
          <a:lstStyle/>
          <a:p>
            <a:pPr>
              <a:lnSpc>
                <a:spcPct val="125000"/>
              </a:lnSpc>
              <a:spcAft>
                <a:spcPts val="1200"/>
              </a:spcAft>
            </a:pP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初步发展期：将技术转移至规模化代工生产</a:t>
            </a:r>
          </a:p>
          <a:p>
            <a:pPr marL="742950" lvl="1" indent="-285750">
              <a:lnSpc>
                <a:spcPct val="150000"/>
              </a:lnSpc>
              <a:spcAft>
                <a:spcPts val="1200"/>
              </a:spcAft>
              <a:buClr>
                <a:srgbClr val="FF0000"/>
              </a:buClr>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人：以高水平研发团队为主，半导体所研发团队及公司组建的研发团队</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742950" lvl="1" indent="-285750">
              <a:lnSpc>
                <a:spcPct val="150000"/>
              </a:lnSpc>
              <a:spcAft>
                <a:spcPts val="1200"/>
              </a:spcAft>
              <a:buClr>
                <a:srgbClr val="FF0000"/>
              </a:buClr>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财：科研投入、代工费投入、封测设备购买、公司建立运营费用</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742950" lvl="1" indent="-285750">
              <a:lnSpc>
                <a:spcPct val="150000"/>
              </a:lnSpc>
              <a:spcAft>
                <a:spcPts val="1200"/>
              </a:spcAft>
              <a:buClr>
                <a:srgbClr val="FF0000"/>
              </a:buClr>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场地：数千平米净化厂房，进行后端封测</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742950" lvl="1" indent="-285750">
              <a:lnSpc>
                <a:spcPct val="150000"/>
              </a:lnSpc>
              <a:spcAft>
                <a:spcPts val="1200"/>
              </a:spcAft>
              <a:buClr>
                <a:srgbClr val="FF0000"/>
              </a:buClr>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服务：市场调研团队、政策分析团队、建立销售网络、技术服务中心等。</a:t>
            </a:r>
          </a:p>
        </p:txBody>
      </p:sp>
      <p:sp>
        <p:nvSpPr>
          <p:cNvPr id="9" name="矩形 8">
            <a:extLst>
              <a:ext uri="{FF2B5EF4-FFF2-40B4-BE49-F238E27FC236}">
                <a16:creationId xmlns:a16="http://schemas.microsoft.com/office/drawing/2014/main" id="{E7C5105A-3D27-4F7E-9041-130C040B2CB9}"/>
              </a:ext>
            </a:extLst>
          </p:cNvPr>
          <p:cNvSpPr>
            <a:spLocks noChangeArrowheads="1"/>
          </p:cNvSpPr>
          <p:nvPr/>
        </p:nvSpPr>
        <p:spPr bwMode="auto">
          <a:xfrm>
            <a:off x="128216" y="3861048"/>
            <a:ext cx="8548688"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spcAft>
                <a:spcPts val="1200"/>
              </a:spcAft>
            </a:pP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批量生产期：大规模代工生产和技术升级</a:t>
            </a:r>
          </a:p>
          <a:p>
            <a:pPr marL="742950" lvl="1" indent="-285750" eaLnBrk="1" hangingPunct="1">
              <a:lnSpc>
                <a:spcPct val="150000"/>
              </a:lnSpc>
              <a:spcAft>
                <a:spcPts val="1200"/>
              </a:spcAft>
              <a:buClr>
                <a:srgbClr val="FF0000"/>
              </a:buClr>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人：保持一支稳定的高水平研发团队、配备一定数量生产线工人</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742950" lvl="1" indent="-285750" eaLnBrk="1" hangingPunct="1">
              <a:lnSpc>
                <a:spcPct val="150000"/>
              </a:lnSpc>
              <a:spcAft>
                <a:spcPts val="1200"/>
              </a:spcAft>
              <a:buClr>
                <a:srgbClr val="FF0000"/>
              </a:buClr>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财：以加工生产投入为主，同时保持稳定的技术升级研发投入</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742950" lvl="1" indent="-285750" eaLnBrk="1" hangingPunct="1">
              <a:lnSpc>
                <a:spcPct val="150000"/>
              </a:lnSpc>
              <a:spcAft>
                <a:spcPts val="1200"/>
              </a:spcAft>
              <a:buClr>
                <a:srgbClr val="FF0000"/>
              </a:buClr>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场地：数千平米净化厂房，进行后端封测</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742950" lvl="1" indent="-285750" eaLnBrk="1" hangingPunct="1">
              <a:lnSpc>
                <a:spcPct val="150000"/>
              </a:lnSpc>
              <a:spcAft>
                <a:spcPts val="1200"/>
              </a:spcAft>
              <a:buClr>
                <a:srgbClr val="FF0000"/>
              </a:buClr>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服务：市场销售团队扩展海外市场，申请高科技企业资质获取政策优惠。</a:t>
            </a:r>
          </a:p>
        </p:txBody>
      </p:sp>
    </p:spTree>
    <p:extLst>
      <p:ext uri="{BB962C8B-B14F-4D97-AF65-F5344CB8AC3E}">
        <p14:creationId xmlns:p14="http://schemas.microsoft.com/office/powerpoint/2010/main" val="2640888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1">
            <a:extLst>
              <a:ext uri="{FF2B5EF4-FFF2-40B4-BE49-F238E27FC236}">
                <a16:creationId xmlns:a16="http://schemas.microsoft.com/office/drawing/2014/main" id="{6060BEB6-3A15-483D-854E-BC986A96426D}"/>
              </a:ext>
            </a:extLst>
          </p:cNvPr>
          <p:cNvGrpSpPr>
            <a:grpSpLocks/>
          </p:cNvGrpSpPr>
          <p:nvPr/>
        </p:nvGrpSpPr>
        <p:grpSpPr bwMode="auto">
          <a:xfrm>
            <a:off x="149225" y="2136775"/>
            <a:ext cx="8670925" cy="4387850"/>
            <a:chOff x="641" y="1280"/>
            <a:chExt cx="4473" cy="2464"/>
          </a:xfrm>
        </p:grpSpPr>
        <p:sp>
          <p:nvSpPr>
            <p:cNvPr id="5" name="AutoShape 2">
              <a:extLst>
                <a:ext uri="{FF2B5EF4-FFF2-40B4-BE49-F238E27FC236}">
                  <a16:creationId xmlns:a16="http://schemas.microsoft.com/office/drawing/2014/main" id="{A39557BF-19CB-4246-A75C-59EF0E41ADEC}"/>
                </a:ext>
              </a:extLst>
            </p:cNvPr>
            <p:cNvSpPr>
              <a:spLocks noChangeArrowheads="1"/>
            </p:cNvSpPr>
            <p:nvPr/>
          </p:nvSpPr>
          <p:spPr bwMode="auto">
            <a:xfrm>
              <a:off x="2165" y="2304"/>
              <a:ext cx="1426" cy="1440"/>
            </a:xfrm>
            <a:prstGeom prst="roundRect">
              <a:avLst>
                <a:gd name="adj" fmla="val 863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2019</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年投入</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600</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万</a:t>
              </a:r>
              <a:endPar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150000"/>
                </a:lnSpc>
              </a:pPr>
              <a:r>
                <a:rPr lang="zh-CN" altLang="en-US" sz="2000" b="1" dirty="0">
                  <a:latin typeface="Times New Roman" panose="02020603050405020304" pitchFamily="18" charset="0"/>
                  <a:ea typeface="黑体" panose="02010609060101010101" pitchFamily="49" charset="-122"/>
                  <a:cs typeface="Times New Roman" panose="02020603050405020304" pitchFamily="18" charset="0"/>
                </a:rPr>
                <a:t>用于市场销售网络的建设，中小批量代工生产，产品的售后跟踪系统建设。</a:t>
              </a:r>
            </a:p>
          </p:txBody>
        </p:sp>
        <p:sp>
          <p:nvSpPr>
            <p:cNvPr id="6" name="AutoShape 3">
              <a:extLst>
                <a:ext uri="{FF2B5EF4-FFF2-40B4-BE49-F238E27FC236}">
                  <a16:creationId xmlns:a16="http://schemas.microsoft.com/office/drawing/2014/main" id="{847A679D-F138-4A25-8E5E-3E785E42FD73}"/>
                </a:ext>
              </a:extLst>
            </p:cNvPr>
            <p:cNvSpPr>
              <a:spLocks noChangeArrowheads="1"/>
            </p:cNvSpPr>
            <p:nvPr/>
          </p:nvSpPr>
          <p:spPr bwMode="auto">
            <a:xfrm>
              <a:off x="641" y="2304"/>
              <a:ext cx="1316" cy="1440"/>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2018</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年投入</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300</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万</a:t>
              </a:r>
              <a:endPar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sz="2000" b="1" dirty="0">
                  <a:latin typeface="Times New Roman" panose="02020603050405020304" pitchFamily="18" charset="0"/>
                  <a:ea typeface="黑体" panose="02010609060101010101" pitchFamily="49" charset="-122"/>
                  <a:cs typeface="Times New Roman" panose="02020603050405020304" pitchFamily="18" charset="0"/>
                </a:rPr>
                <a:t>用于建设试验平台，实验仪器设备，以及进行研发和试销。</a:t>
              </a:r>
              <a:endParaRPr lang="en-US" altLang="zh-CN" sz="2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AutoShape 4">
              <a:extLst>
                <a:ext uri="{FF2B5EF4-FFF2-40B4-BE49-F238E27FC236}">
                  <a16:creationId xmlns:a16="http://schemas.microsoft.com/office/drawing/2014/main" id="{3F78B48C-162B-4CCC-86DB-8D1000021CA8}"/>
                </a:ext>
              </a:extLst>
            </p:cNvPr>
            <p:cNvSpPr>
              <a:spLocks noChangeArrowheads="1"/>
            </p:cNvSpPr>
            <p:nvPr/>
          </p:nvSpPr>
          <p:spPr bwMode="auto">
            <a:xfrm>
              <a:off x="3703" y="2290"/>
              <a:ext cx="1411" cy="1440"/>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2020</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年投入</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900</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万</a:t>
              </a:r>
              <a:endPar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2021</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年投入</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1200</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万</a:t>
              </a:r>
              <a:endPar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150000"/>
                </a:lnSpc>
              </a:pPr>
              <a:r>
                <a:rPr lang="zh-CN" altLang="en-US" sz="2000" b="1" dirty="0">
                  <a:latin typeface="Times New Roman" panose="02020603050405020304" pitchFamily="18" charset="0"/>
                  <a:ea typeface="黑体" panose="02010609060101010101" pitchFamily="49" charset="-122"/>
                  <a:cs typeface="Times New Roman" panose="02020603050405020304" pitchFamily="18" charset="0"/>
                </a:rPr>
                <a:t>用于大批量代工生产以及销售推广，并建设生产线，管理工资费用，以及运行维护</a:t>
              </a:r>
            </a:p>
          </p:txBody>
        </p:sp>
        <p:sp>
          <p:nvSpPr>
            <p:cNvPr id="8" name="AutoShape 6">
              <a:extLst>
                <a:ext uri="{FF2B5EF4-FFF2-40B4-BE49-F238E27FC236}">
                  <a16:creationId xmlns:a16="http://schemas.microsoft.com/office/drawing/2014/main" id="{383CECE0-22DF-4400-ACFB-D3AEF57A53A6}"/>
                </a:ext>
              </a:extLst>
            </p:cNvPr>
            <p:cNvSpPr>
              <a:spLocks noChangeArrowheads="1"/>
            </p:cNvSpPr>
            <p:nvPr/>
          </p:nvSpPr>
          <p:spPr bwMode="gray">
            <a:xfrm>
              <a:off x="1985" y="1545"/>
              <a:ext cx="252" cy="283"/>
            </a:xfrm>
            <a:prstGeom prst="chevron">
              <a:avLst>
                <a:gd name="adj" fmla="val 52514"/>
              </a:avLst>
            </a:prstGeom>
            <a:solidFill>
              <a:schemeClr val="accent1"/>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AutoShape 7">
              <a:extLst>
                <a:ext uri="{FF2B5EF4-FFF2-40B4-BE49-F238E27FC236}">
                  <a16:creationId xmlns:a16="http://schemas.microsoft.com/office/drawing/2014/main" id="{09ED04D7-3E97-4CC3-9E2C-9EF5C1F0D2C9}"/>
                </a:ext>
              </a:extLst>
            </p:cNvPr>
            <p:cNvSpPr>
              <a:spLocks noChangeArrowheads="1"/>
            </p:cNvSpPr>
            <p:nvPr/>
          </p:nvSpPr>
          <p:spPr bwMode="gray">
            <a:xfrm>
              <a:off x="3536" y="1545"/>
              <a:ext cx="251" cy="283"/>
            </a:xfrm>
            <a:prstGeom prst="chevron">
              <a:avLst>
                <a:gd name="adj" fmla="val 52514"/>
              </a:avLst>
            </a:prstGeom>
            <a:solidFill>
              <a:schemeClr val="hlink"/>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Oval 8">
              <a:extLst>
                <a:ext uri="{FF2B5EF4-FFF2-40B4-BE49-F238E27FC236}">
                  <a16:creationId xmlns:a16="http://schemas.microsoft.com/office/drawing/2014/main" id="{4D19FA51-2E96-483F-8423-E17C9C2653BC}"/>
                </a:ext>
              </a:extLst>
            </p:cNvPr>
            <p:cNvSpPr>
              <a:spLocks noChangeArrowheads="1"/>
            </p:cNvSpPr>
            <p:nvPr/>
          </p:nvSpPr>
          <p:spPr bwMode="gray">
            <a:xfrm>
              <a:off x="3919" y="1504"/>
              <a:ext cx="165" cy="3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Oval 9">
              <a:extLst>
                <a:ext uri="{FF2B5EF4-FFF2-40B4-BE49-F238E27FC236}">
                  <a16:creationId xmlns:a16="http://schemas.microsoft.com/office/drawing/2014/main" id="{18327007-EB06-4260-95A1-CABC928D2518}"/>
                </a:ext>
              </a:extLst>
            </p:cNvPr>
            <p:cNvSpPr>
              <a:spLocks noChangeArrowheads="1"/>
            </p:cNvSpPr>
            <p:nvPr/>
          </p:nvSpPr>
          <p:spPr bwMode="gray">
            <a:xfrm>
              <a:off x="3919" y="1504"/>
              <a:ext cx="1073" cy="365"/>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p>
              <a:pPr eaLnBrk="1" hangingPunct="1">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Oval 10">
              <a:extLst>
                <a:ext uri="{FF2B5EF4-FFF2-40B4-BE49-F238E27FC236}">
                  <a16:creationId xmlns:a16="http://schemas.microsoft.com/office/drawing/2014/main" id="{B73A31A0-F499-47B7-85DB-14E1DEDDF8A9}"/>
                </a:ext>
              </a:extLst>
            </p:cNvPr>
            <p:cNvSpPr>
              <a:spLocks noChangeArrowheads="1"/>
            </p:cNvSpPr>
            <p:nvPr/>
          </p:nvSpPr>
          <p:spPr bwMode="gray">
            <a:xfrm>
              <a:off x="3989" y="1505"/>
              <a:ext cx="927" cy="36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Oval 11">
              <a:extLst>
                <a:ext uri="{FF2B5EF4-FFF2-40B4-BE49-F238E27FC236}">
                  <a16:creationId xmlns:a16="http://schemas.microsoft.com/office/drawing/2014/main" id="{6F39881A-2CE7-49A6-8A5B-9222912294D9}"/>
                </a:ext>
              </a:extLst>
            </p:cNvPr>
            <p:cNvSpPr>
              <a:spLocks noChangeArrowheads="1"/>
            </p:cNvSpPr>
            <p:nvPr/>
          </p:nvSpPr>
          <p:spPr bwMode="gray">
            <a:xfrm>
              <a:off x="4005" y="1510"/>
              <a:ext cx="927" cy="36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eaLnBrk="1" hangingPunct="1">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Oval 12">
              <a:extLst>
                <a:ext uri="{FF2B5EF4-FFF2-40B4-BE49-F238E27FC236}">
                  <a16:creationId xmlns:a16="http://schemas.microsoft.com/office/drawing/2014/main" id="{E376E86B-E5C3-429A-9461-5D9E92816CB4}"/>
                </a:ext>
              </a:extLst>
            </p:cNvPr>
            <p:cNvSpPr>
              <a:spLocks noChangeArrowheads="1"/>
            </p:cNvSpPr>
            <p:nvPr/>
          </p:nvSpPr>
          <p:spPr bwMode="gray">
            <a:xfrm>
              <a:off x="4039" y="1504"/>
              <a:ext cx="841" cy="36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Oval 13">
              <a:extLst>
                <a:ext uri="{FF2B5EF4-FFF2-40B4-BE49-F238E27FC236}">
                  <a16:creationId xmlns:a16="http://schemas.microsoft.com/office/drawing/2014/main" id="{BD32E113-FDFB-4664-AA59-906667CC79DC}"/>
                </a:ext>
              </a:extLst>
            </p:cNvPr>
            <p:cNvSpPr>
              <a:spLocks noChangeArrowheads="1"/>
            </p:cNvSpPr>
            <p:nvPr/>
          </p:nvSpPr>
          <p:spPr bwMode="gray">
            <a:xfrm>
              <a:off x="816" y="1501"/>
              <a:ext cx="165" cy="364"/>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Oval 14">
              <a:extLst>
                <a:ext uri="{FF2B5EF4-FFF2-40B4-BE49-F238E27FC236}">
                  <a16:creationId xmlns:a16="http://schemas.microsoft.com/office/drawing/2014/main" id="{4DE12D5A-5886-4CB6-A81F-85133F70A4BE}"/>
                </a:ext>
              </a:extLst>
            </p:cNvPr>
            <p:cNvSpPr>
              <a:spLocks noChangeArrowheads="1"/>
            </p:cNvSpPr>
            <p:nvPr/>
          </p:nvSpPr>
          <p:spPr bwMode="gray">
            <a:xfrm>
              <a:off x="816" y="1501"/>
              <a:ext cx="165" cy="364"/>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eaLnBrk="1" hangingPunct="1">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7" name="Oval 15">
              <a:extLst>
                <a:ext uri="{FF2B5EF4-FFF2-40B4-BE49-F238E27FC236}">
                  <a16:creationId xmlns:a16="http://schemas.microsoft.com/office/drawing/2014/main" id="{E608A8D4-434F-48B4-B7DB-9E996F812ACC}"/>
                </a:ext>
              </a:extLst>
            </p:cNvPr>
            <p:cNvSpPr>
              <a:spLocks noChangeArrowheads="1"/>
            </p:cNvSpPr>
            <p:nvPr/>
          </p:nvSpPr>
          <p:spPr bwMode="gray">
            <a:xfrm>
              <a:off x="886" y="1502"/>
              <a:ext cx="927" cy="364"/>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8" name="Oval 16">
              <a:extLst>
                <a:ext uri="{FF2B5EF4-FFF2-40B4-BE49-F238E27FC236}">
                  <a16:creationId xmlns:a16="http://schemas.microsoft.com/office/drawing/2014/main" id="{CE1F0236-7135-402B-A3EC-FBE5ECEB3909}"/>
                </a:ext>
              </a:extLst>
            </p:cNvPr>
            <p:cNvSpPr>
              <a:spLocks noChangeArrowheads="1"/>
            </p:cNvSpPr>
            <p:nvPr/>
          </p:nvSpPr>
          <p:spPr bwMode="gray">
            <a:xfrm>
              <a:off x="887" y="1503"/>
              <a:ext cx="927" cy="364"/>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eaLnBrk="1" hangingPunct="1">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 name="Oval 17">
              <a:extLst>
                <a:ext uri="{FF2B5EF4-FFF2-40B4-BE49-F238E27FC236}">
                  <a16:creationId xmlns:a16="http://schemas.microsoft.com/office/drawing/2014/main" id="{56871284-6E87-4EB5-849F-E2DC30B20E44}"/>
                </a:ext>
              </a:extLst>
            </p:cNvPr>
            <p:cNvSpPr>
              <a:spLocks noChangeArrowheads="1"/>
            </p:cNvSpPr>
            <p:nvPr/>
          </p:nvSpPr>
          <p:spPr bwMode="gray">
            <a:xfrm>
              <a:off x="933" y="1502"/>
              <a:ext cx="840" cy="36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0" name="Group 18">
              <a:extLst>
                <a:ext uri="{FF2B5EF4-FFF2-40B4-BE49-F238E27FC236}">
                  <a16:creationId xmlns:a16="http://schemas.microsoft.com/office/drawing/2014/main" id="{497ED768-3221-4031-8D95-EE9C5D1C3CAC}"/>
                </a:ext>
              </a:extLst>
            </p:cNvPr>
            <p:cNvGrpSpPr>
              <a:grpSpLocks/>
            </p:cNvGrpSpPr>
            <p:nvPr/>
          </p:nvGrpSpPr>
          <p:grpSpPr bwMode="auto">
            <a:xfrm>
              <a:off x="946" y="1280"/>
              <a:ext cx="813" cy="805"/>
              <a:chOff x="4166" y="1706"/>
              <a:chExt cx="1252" cy="1252"/>
            </a:xfrm>
          </p:grpSpPr>
          <p:sp>
            <p:nvSpPr>
              <p:cNvPr id="39" name="Oval 19">
                <a:extLst>
                  <a:ext uri="{FF2B5EF4-FFF2-40B4-BE49-F238E27FC236}">
                    <a16:creationId xmlns:a16="http://schemas.microsoft.com/office/drawing/2014/main" id="{AF8605CE-2313-481A-8280-3BAED082F5C7}"/>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0" name="Oval 20">
                <a:extLst>
                  <a:ext uri="{FF2B5EF4-FFF2-40B4-BE49-F238E27FC236}">
                    <a16:creationId xmlns:a16="http://schemas.microsoft.com/office/drawing/2014/main" id="{D179EE45-425A-4B0A-A94F-DFA111E780ED}"/>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1" name="Oval 21">
                <a:extLst>
                  <a:ext uri="{FF2B5EF4-FFF2-40B4-BE49-F238E27FC236}">
                    <a16:creationId xmlns:a16="http://schemas.microsoft.com/office/drawing/2014/main" id="{003E9CC4-0C04-4A91-AEEE-39B39BB91951}"/>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2" name="Oval 22">
                <a:extLst>
                  <a:ext uri="{FF2B5EF4-FFF2-40B4-BE49-F238E27FC236}">
                    <a16:creationId xmlns:a16="http://schemas.microsoft.com/office/drawing/2014/main" id="{61C5D7E9-FFA8-4797-8825-6F7DB2555E7D}"/>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21" name="Oval 23">
              <a:extLst>
                <a:ext uri="{FF2B5EF4-FFF2-40B4-BE49-F238E27FC236}">
                  <a16:creationId xmlns:a16="http://schemas.microsoft.com/office/drawing/2014/main" id="{37A4BC97-795B-421A-B4FA-4A872FE21BCC}"/>
                </a:ext>
              </a:extLst>
            </p:cNvPr>
            <p:cNvSpPr>
              <a:spLocks noChangeArrowheads="1"/>
            </p:cNvSpPr>
            <p:nvPr/>
          </p:nvSpPr>
          <p:spPr bwMode="gray">
            <a:xfrm>
              <a:off x="2368" y="1504"/>
              <a:ext cx="165" cy="365"/>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 name="Oval 24">
              <a:extLst>
                <a:ext uri="{FF2B5EF4-FFF2-40B4-BE49-F238E27FC236}">
                  <a16:creationId xmlns:a16="http://schemas.microsoft.com/office/drawing/2014/main" id="{0807C9F8-B968-4EA7-83F1-0D9EE4240040}"/>
                </a:ext>
              </a:extLst>
            </p:cNvPr>
            <p:cNvSpPr>
              <a:spLocks noChangeArrowheads="1"/>
            </p:cNvSpPr>
            <p:nvPr/>
          </p:nvSpPr>
          <p:spPr bwMode="gray">
            <a:xfrm>
              <a:off x="2368" y="1504"/>
              <a:ext cx="165" cy="365"/>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 name="Oval 25">
              <a:extLst>
                <a:ext uri="{FF2B5EF4-FFF2-40B4-BE49-F238E27FC236}">
                  <a16:creationId xmlns:a16="http://schemas.microsoft.com/office/drawing/2014/main" id="{DA98E666-A5AF-4363-8A68-5A6E15D1019F}"/>
                </a:ext>
              </a:extLst>
            </p:cNvPr>
            <p:cNvSpPr>
              <a:spLocks noChangeArrowheads="1"/>
            </p:cNvSpPr>
            <p:nvPr/>
          </p:nvSpPr>
          <p:spPr bwMode="gray">
            <a:xfrm>
              <a:off x="2438" y="1505"/>
              <a:ext cx="934" cy="365"/>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 name="Oval 26">
              <a:extLst>
                <a:ext uri="{FF2B5EF4-FFF2-40B4-BE49-F238E27FC236}">
                  <a16:creationId xmlns:a16="http://schemas.microsoft.com/office/drawing/2014/main" id="{537621F5-6788-4CE8-9A68-68E8EB6E958E}"/>
                </a:ext>
              </a:extLst>
            </p:cNvPr>
            <p:cNvSpPr>
              <a:spLocks noChangeArrowheads="1"/>
            </p:cNvSpPr>
            <p:nvPr/>
          </p:nvSpPr>
          <p:spPr bwMode="gray">
            <a:xfrm>
              <a:off x="2439" y="1506"/>
              <a:ext cx="933" cy="364"/>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eaLnBrk="1" hangingPunct="1">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5" name="Oval 27">
              <a:extLst>
                <a:ext uri="{FF2B5EF4-FFF2-40B4-BE49-F238E27FC236}">
                  <a16:creationId xmlns:a16="http://schemas.microsoft.com/office/drawing/2014/main" id="{FE44720B-992D-452D-9824-35D045C68915}"/>
                </a:ext>
              </a:extLst>
            </p:cNvPr>
            <p:cNvSpPr>
              <a:spLocks noChangeArrowheads="1"/>
            </p:cNvSpPr>
            <p:nvPr/>
          </p:nvSpPr>
          <p:spPr bwMode="gray">
            <a:xfrm>
              <a:off x="2484" y="1504"/>
              <a:ext cx="840" cy="36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6" name="Group 28">
              <a:extLst>
                <a:ext uri="{FF2B5EF4-FFF2-40B4-BE49-F238E27FC236}">
                  <a16:creationId xmlns:a16="http://schemas.microsoft.com/office/drawing/2014/main" id="{9AC9B601-9A1B-4D7F-80F7-7F3C64B26F91}"/>
                </a:ext>
              </a:extLst>
            </p:cNvPr>
            <p:cNvGrpSpPr>
              <a:grpSpLocks/>
            </p:cNvGrpSpPr>
            <p:nvPr/>
          </p:nvGrpSpPr>
          <p:grpSpPr bwMode="auto">
            <a:xfrm>
              <a:off x="2498" y="1280"/>
              <a:ext cx="813" cy="805"/>
              <a:chOff x="4166" y="1706"/>
              <a:chExt cx="1252" cy="1252"/>
            </a:xfrm>
          </p:grpSpPr>
          <p:sp>
            <p:nvSpPr>
              <p:cNvPr id="35" name="Oval 29">
                <a:extLst>
                  <a:ext uri="{FF2B5EF4-FFF2-40B4-BE49-F238E27FC236}">
                    <a16:creationId xmlns:a16="http://schemas.microsoft.com/office/drawing/2014/main" id="{ED069AAC-C9DA-45BE-8B7A-D2F2FCA6A841}"/>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6" name="Oval 30">
                <a:extLst>
                  <a:ext uri="{FF2B5EF4-FFF2-40B4-BE49-F238E27FC236}">
                    <a16:creationId xmlns:a16="http://schemas.microsoft.com/office/drawing/2014/main" id="{AB1E4268-BFBA-466C-876E-AFA8B5C5BD3E}"/>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7" name="Oval 31">
                <a:extLst>
                  <a:ext uri="{FF2B5EF4-FFF2-40B4-BE49-F238E27FC236}">
                    <a16:creationId xmlns:a16="http://schemas.microsoft.com/office/drawing/2014/main" id="{B2C23159-28AB-4B11-A1B4-E1FCAD820C12}"/>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8" name="Oval 32">
                <a:extLst>
                  <a:ext uri="{FF2B5EF4-FFF2-40B4-BE49-F238E27FC236}">
                    <a16:creationId xmlns:a16="http://schemas.microsoft.com/office/drawing/2014/main" id="{2E60FD26-12BB-4D7D-8628-B2BEB90DEA5A}"/>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27" name="Group 33">
              <a:extLst>
                <a:ext uri="{FF2B5EF4-FFF2-40B4-BE49-F238E27FC236}">
                  <a16:creationId xmlns:a16="http://schemas.microsoft.com/office/drawing/2014/main" id="{52C751A6-077F-4105-BD6D-2FB3502877F6}"/>
                </a:ext>
              </a:extLst>
            </p:cNvPr>
            <p:cNvGrpSpPr>
              <a:grpSpLocks/>
            </p:cNvGrpSpPr>
            <p:nvPr/>
          </p:nvGrpSpPr>
          <p:grpSpPr bwMode="auto">
            <a:xfrm>
              <a:off x="4054" y="1280"/>
              <a:ext cx="814" cy="805"/>
              <a:chOff x="4166" y="1706"/>
              <a:chExt cx="1252" cy="1252"/>
            </a:xfrm>
          </p:grpSpPr>
          <p:sp>
            <p:nvSpPr>
              <p:cNvPr id="31" name="Oval 34">
                <a:extLst>
                  <a:ext uri="{FF2B5EF4-FFF2-40B4-BE49-F238E27FC236}">
                    <a16:creationId xmlns:a16="http://schemas.microsoft.com/office/drawing/2014/main" id="{F7DEDCE5-C36D-4EEF-A84F-6705CE2ABCF5}"/>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2" name="Oval 35">
                <a:extLst>
                  <a:ext uri="{FF2B5EF4-FFF2-40B4-BE49-F238E27FC236}">
                    <a16:creationId xmlns:a16="http://schemas.microsoft.com/office/drawing/2014/main" id="{C5D12C07-63D3-42DC-B7F7-D5B4BA61C080}"/>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3" name="Oval 36">
                <a:extLst>
                  <a:ext uri="{FF2B5EF4-FFF2-40B4-BE49-F238E27FC236}">
                    <a16:creationId xmlns:a16="http://schemas.microsoft.com/office/drawing/2014/main" id="{DE56D9AC-7C7B-4EE6-A25F-0E334C926957}"/>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 name="Oval 37">
                <a:extLst>
                  <a:ext uri="{FF2B5EF4-FFF2-40B4-BE49-F238E27FC236}">
                    <a16:creationId xmlns:a16="http://schemas.microsoft.com/office/drawing/2014/main" id="{9DA46BCF-CA6A-4C86-BAE9-0BC0FDBA3AEB}"/>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28" name="Text Box 38">
              <a:extLst>
                <a:ext uri="{FF2B5EF4-FFF2-40B4-BE49-F238E27FC236}">
                  <a16:creationId xmlns:a16="http://schemas.microsoft.com/office/drawing/2014/main" id="{66673729-1048-4637-8AF7-1F3810853D4E}"/>
                </a:ext>
              </a:extLst>
            </p:cNvPr>
            <p:cNvSpPr txBox="1">
              <a:spLocks noChangeArrowheads="1"/>
            </p:cNvSpPr>
            <p:nvPr/>
          </p:nvSpPr>
          <p:spPr bwMode="gray">
            <a:xfrm>
              <a:off x="1074" y="1508"/>
              <a:ext cx="492"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2018</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年</a:t>
              </a:r>
              <a:endPar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9" name="Text Box 38">
              <a:extLst>
                <a:ext uri="{FF2B5EF4-FFF2-40B4-BE49-F238E27FC236}">
                  <a16:creationId xmlns:a16="http://schemas.microsoft.com/office/drawing/2014/main" id="{35B535DB-45E7-4D9A-95EF-313C661EFCA1}"/>
                </a:ext>
              </a:extLst>
            </p:cNvPr>
            <p:cNvSpPr txBox="1">
              <a:spLocks noChangeArrowheads="1"/>
            </p:cNvSpPr>
            <p:nvPr/>
          </p:nvSpPr>
          <p:spPr bwMode="gray">
            <a:xfrm>
              <a:off x="2685" y="1553"/>
              <a:ext cx="492"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2019</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年</a:t>
              </a:r>
              <a:endPar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0" name="Text Box 38">
              <a:extLst>
                <a:ext uri="{FF2B5EF4-FFF2-40B4-BE49-F238E27FC236}">
                  <a16:creationId xmlns:a16="http://schemas.microsoft.com/office/drawing/2014/main" id="{5C219B2F-E40F-4B95-AB0A-CB19EAD7AD6E}"/>
                </a:ext>
              </a:extLst>
            </p:cNvPr>
            <p:cNvSpPr txBox="1">
              <a:spLocks noChangeArrowheads="1"/>
            </p:cNvSpPr>
            <p:nvPr/>
          </p:nvSpPr>
          <p:spPr bwMode="gray">
            <a:xfrm>
              <a:off x="4058" y="1533"/>
              <a:ext cx="80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2020-2021</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年</a:t>
              </a:r>
              <a:endPar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43" name="TextBox 43">
            <a:extLst>
              <a:ext uri="{FF2B5EF4-FFF2-40B4-BE49-F238E27FC236}">
                <a16:creationId xmlns:a16="http://schemas.microsoft.com/office/drawing/2014/main" id="{D4665101-598F-487E-9CB3-7D0AC943AE51}"/>
              </a:ext>
            </a:extLst>
          </p:cNvPr>
          <p:cNvSpPr txBox="1">
            <a:spLocks noChangeArrowheads="1"/>
          </p:cNvSpPr>
          <p:nvPr/>
        </p:nvSpPr>
        <p:spPr bwMode="auto">
          <a:xfrm>
            <a:off x="250825" y="908050"/>
            <a:ext cx="85693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57163">
              <a:defRPr>
                <a:solidFill>
                  <a:schemeClr val="tx1"/>
                </a:solidFill>
                <a:latin typeface="Arial" panose="020B0604020202020204" pitchFamily="34" charset="0"/>
                <a:ea typeface="宋体" panose="02010600030101010101" pitchFamily="2" charset="-122"/>
              </a:defRPr>
            </a:lvl1pPr>
            <a:lvl2pPr marL="742950" indent="-285750" defTabSz="157163">
              <a:defRPr>
                <a:solidFill>
                  <a:schemeClr val="tx1"/>
                </a:solidFill>
                <a:latin typeface="Arial" panose="020B0604020202020204" pitchFamily="34" charset="0"/>
                <a:ea typeface="宋体" panose="02010600030101010101" pitchFamily="2" charset="-122"/>
              </a:defRPr>
            </a:lvl2pPr>
            <a:lvl3pPr marL="342900" indent="-342900" defTabSz="157163">
              <a:defRPr>
                <a:solidFill>
                  <a:schemeClr val="tx1"/>
                </a:solidFill>
                <a:latin typeface="Arial" panose="020B0604020202020204" pitchFamily="34" charset="0"/>
                <a:ea typeface="宋体" panose="02010600030101010101" pitchFamily="2" charset="-122"/>
              </a:defRPr>
            </a:lvl3pPr>
            <a:lvl4pPr marL="1600200" indent="-228600" defTabSz="157163">
              <a:defRPr>
                <a:solidFill>
                  <a:schemeClr val="tx1"/>
                </a:solidFill>
                <a:latin typeface="Arial" panose="020B0604020202020204" pitchFamily="34" charset="0"/>
                <a:ea typeface="宋体" panose="02010600030101010101" pitchFamily="2" charset="-122"/>
              </a:defRPr>
            </a:lvl4pPr>
            <a:lvl5pPr marL="2057400" indent="-228600" defTabSz="157163">
              <a:defRPr>
                <a:solidFill>
                  <a:schemeClr val="tx1"/>
                </a:solidFill>
                <a:latin typeface="Arial" panose="020B0604020202020204" pitchFamily="34" charset="0"/>
                <a:ea typeface="宋体" panose="02010600030101010101" pitchFamily="2" charset="-122"/>
              </a:defRPr>
            </a:lvl5pPr>
            <a:lvl6pPr marL="25146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2" eaLnBrk="1" hangingPunct="1">
              <a:lnSpc>
                <a:spcPct val="150000"/>
              </a:lnSpc>
              <a:spcBef>
                <a:spcPct val="20000"/>
              </a:spcBef>
              <a:buClr>
                <a:srgbClr val="FF0000"/>
              </a:buClr>
              <a:buFont typeface="Wingdings" panose="05000000000000000000" pitchFamily="2" charset="2"/>
              <a:buChar char="u"/>
            </a:pP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项目总体融资额度</a:t>
            </a:r>
            <a:r>
              <a:rPr lang="en-US" altLang="zh-CN"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3000</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万元。其中包括自筹资金，贷款，政府扶持，风险投资等部分。</a:t>
            </a:r>
          </a:p>
        </p:txBody>
      </p:sp>
    </p:spTree>
    <p:extLst>
      <p:ext uri="{BB962C8B-B14F-4D97-AF65-F5344CB8AC3E}">
        <p14:creationId xmlns:p14="http://schemas.microsoft.com/office/powerpoint/2010/main" val="217073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755576" y="1054268"/>
            <a:ext cx="7416000" cy="946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2400" dirty="0">
              <a:latin typeface="黑体" panose="02010609060101010101" pitchFamily="49" charset="-122"/>
              <a:ea typeface="黑体" panose="02010609060101010101" pitchFamily="49" charset="-122"/>
            </a:endParaRPr>
          </a:p>
        </p:txBody>
      </p:sp>
      <p:sp>
        <p:nvSpPr>
          <p:cNvPr id="2" name="矩形 1"/>
          <p:cNvSpPr/>
          <p:nvPr/>
        </p:nvSpPr>
        <p:spPr>
          <a:xfrm>
            <a:off x="251520" y="980728"/>
            <a:ext cx="8641372" cy="4847481"/>
          </a:xfrm>
          <a:prstGeom prst="rect">
            <a:avLst/>
          </a:prstGeom>
        </p:spPr>
        <p:txBody>
          <a:bodyPr wrap="square">
            <a:spAutoFit/>
          </a:bodyPr>
          <a:lstStyle/>
          <a:p>
            <a:pPr>
              <a:lnSpc>
                <a:spcPct val="150000"/>
              </a:lnSpc>
              <a:spcBef>
                <a:spcPct val="0"/>
              </a:spcBef>
              <a:buClr>
                <a:srgbClr val="FF0000"/>
              </a:buClr>
              <a:buSzPct val="70000"/>
              <a:defRPr/>
            </a:pPr>
            <a:r>
              <a:rPr lang="zh-CN" altLang="en-US" sz="2000" dirty="0">
                <a:solidFill>
                  <a:srgbClr val="0000FF"/>
                </a:solidFill>
                <a:latin typeface="黑体" panose="02010609060101010101" pitchFamily="49" charset="-122"/>
                <a:ea typeface="黑体" panose="02010609060101010101" pitchFamily="49" charset="-122"/>
              </a:rPr>
              <a:t>盈亏平衡分析</a:t>
            </a:r>
            <a:endParaRPr lang="en-US"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spcBef>
                <a:spcPct val="0"/>
              </a:spcBef>
              <a:buClr>
                <a:srgbClr val="FF0000"/>
              </a:buClr>
              <a:buSzPct val="70000"/>
              <a:buFont typeface="Wingdings" pitchFamily="2" charset="2"/>
              <a:buChar char="u"/>
              <a:defRPr/>
            </a:pP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产品开发周期短、资金投入少、经济风险小、技术含量高、利润丰厚；</a:t>
            </a:r>
            <a:endPar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spcBef>
                <a:spcPct val="0"/>
              </a:spcBef>
              <a:buClr>
                <a:srgbClr val="FF0000"/>
              </a:buClr>
              <a:buSzPct val="70000"/>
              <a:buFont typeface="Wingdings" pitchFamily="2" charset="2"/>
              <a:buChar char="u"/>
              <a:defRPr/>
            </a:pP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前两年，</a:t>
            </a:r>
            <a:r>
              <a:rPr lang="zh-CN" altLang="en-US"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开拓市场阶段，</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依靠投资和销售获得收入，维持产品的持续研发；</a:t>
            </a:r>
            <a:endPar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spcBef>
                <a:spcPct val="0"/>
              </a:spcBef>
              <a:buClr>
                <a:srgbClr val="FF0000"/>
              </a:buClr>
              <a:buSzPct val="70000"/>
              <a:buFont typeface="Wingdings" pitchFamily="2" charset="2"/>
              <a:buChar char="u"/>
              <a:defRPr/>
            </a:pP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第三年起，</a:t>
            </a:r>
            <a:r>
              <a:rPr lang="zh-CN" altLang="en-US"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产品规模化销售，</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预计年出货量</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500</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万套；</a:t>
            </a:r>
            <a:endPar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spcBef>
                <a:spcPct val="0"/>
              </a:spcBef>
              <a:buClr>
                <a:srgbClr val="FF0000"/>
              </a:buClr>
              <a:buSzPct val="70000"/>
              <a:buFont typeface="Wingdings" pitchFamily="2" charset="2"/>
              <a:buChar char="u"/>
              <a:defRPr/>
            </a:pP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五年后，预计年出货量</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2000</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万套，营业收入达</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亿元。</a:t>
            </a:r>
            <a:endPar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Bef>
                <a:spcPct val="0"/>
              </a:spcBef>
              <a:spcAft>
                <a:spcPts val="1200"/>
              </a:spcAft>
              <a:buClr>
                <a:srgbClr val="FF0000"/>
              </a:buClr>
              <a:buSzPct val="70000"/>
              <a:defRPr/>
            </a:pPr>
            <a:endParaRPr lang="en-US" altLang="zh-CN" sz="2000" dirty="0">
              <a:solidFill>
                <a:srgbClr val="0000FF"/>
              </a:solidFill>
              <a:latin typeface="黑体" panose="02010609060101010101" pitchFamily="49" charset="-122"/>
              <a:ea typeface="黑体" panose="02010609060101010101" pitchFamily="49" charset="-122"/>
            </a:endParaRPr>
          </a:p>
          <a:p>
            <a:pPr>
              <a:lnSpc>
                <a:spcPct val="150000"/>
              </a:lnSpc>
              <a:spcBef>
                <a:spcPct val="0"/>
              </a:spcBef>
              <a:spcAft>
                <a:spcPts val="1200"/>
              </a:spcAft>
              <a:buClr>
                <a:srgbClr val="FF0000"/>
              </a:buClr>
              <a:buSzPct val="70000"/>
              <a:defRPr/>
            </a:pPr>
            <a:r>
              <a:rPr lang="zh-CN" altLang="en-US" sz="2000" dirty="0">
                <a:solidFill>
                  <a:srgbClr val="0000FF"/>
                </a:solidFill>
                <a:latin typeface="黑体" panose="02010609060101010101" pitchFamily="49" charset="-122"/>
                <a:ea typeface="黑体" panose="02010609060101010101" pitchFamily="49" charset="-122"/>
              </a:rPr>
              <a:t>一定规模下的投资回收期</a:t>
            </a:r>
          </a:p>
          <a:p>
            <a:pPr marL="285750" indent="-285750">
              <a:lnSpc>
                <a:spcPct val="150000"/>
              </a:lnSpc>
              <a:spcBef>
                <a:spcPct val="0"/>
              </a:spcBef>
              <a:spcAft>
                <a:spcPts val="1200"/>
              </a:spcAft>
              <a:buClr>
                <a:srgbClr val="FF0000"/>
              </a:buClr>
              <a:buSzPct val="70000"/>
              <a:buFont typeface="Wingdings" pitchFamily="2" charset="2"/>
              <a:buChar char="u"/>
              <a:defRPr/>
            </a:pP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前</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年：投资约</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900</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万，用于代工生产产品、人力成本、销售渠道建立等；</a:t>
            </a:r>
            <a:endPar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spcBef>
                <a:spcPct val="0"/>
              </a:spcBef>
              <a:spcAft>
                <a:spcPts val="1200"/>
              </a:spcAft>
              <a:buClr>
                <a:srgbClr val="FF0000"/>
              </a:buClr>
              <a:buSzPct val="70000"/>
              <a:buFont typeface="Wingdings" pitchFamily="2" charset="2"/>
              <a:buChar char="u"/>
              <a:defRPr/>
            </a:pP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第三年投资</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900</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万，第四年</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1200</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万，第五年可由利润滚动投入，</a:t>
            </a: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年均投资利润率为</a:t>
            </a:r>
            <a:r>
              <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63%</a:t>
            </a: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，静态投资回收期</a:t>
            </a:r>
            <a:r>
              <a:rPr lang="zh-CN" altLang="en-US"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较短</a:t>
            </a:r>
            <a:r>
              <a:rPr lang="zh-CN"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五边形 4"/>
          <p:cNvSpPr/>
          <p:nvPr/>
        </p:nvSpPr>
        <p:spPr>
          <a:xfrm>
            <a:off x="123392" y="44624"/>
            <a:ext cx="6803168"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3200" dirty="0">
                <a:latin typeface="黑体" panose="02010609060101010101" pitchFamily="49" charset="-122"/>
                <a:ea typeface="黑体" panose="02010609060101010101" pitchFamily="49" charset="-122"/>
              </a:rPr>
              <a:t>经 济 效 益 分 析</a:t>
            </a:r>
          </a:p>
        </p:txBody>
      </p:sp>
    </p:spTree>
    <p:extLst>
      <p:ext uri="{BB962C8B-B14F-4D97-AF65-F5344CB8AC3E}">
        <p14:creationId xmlns:p14="http://schemas.microsoft.com/office/powerpoint/2010/main" val="2863279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4826000" y="41830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31" name="Line 3"/>
          <p:cNvSpPr>
            <a:spLocks noChangeShapeType="1"/>
          </p:cNvSpPr>
          <p:nvPr/>
        </p:nvSpPr>
        <p:spPr bwMode="auto">
          <a:xfrm>
            <a:off x="4810125" y="337185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32" name="Line 4"/>
          <p:cNvSpPr>
            <a:spLocks noChangeShapeType="1"/>
          </p:cNvSpPr>
          <p:nvPr/>
        </p:nvSpPr>
        <p:spPr bwMode="auto">
          <a:xfrm>
            <a:off x="4810125" y="312737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33" name="Line 5"/>
          <p:cNvSpPr>
            <a:spLocks noChangeShapeType="1"/>
          </p:cNvSpPr>
          <p:nvPr/>
        </p:nvSpPr>
        <p:spPr bwMode="auto">
          <a:xfrm>
            <a:off x="4810125" y="337185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34" name="Line 6"/>
          <p:cNvSpPr>
            <a:spLocks noChangeShapeType="1"/>
          </p:cNvSpPr>
          <p:nvPr/>
        </p:nvSpPr>
        <p:spPr bwMode="auto">
          <a:xfrm>
            <a:off x="4810125" y="28829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35" name="Line 7"/>
          <p:cNvSpPr>
            <a:spLocks noChangeShapeType="1"/>
          </p:cNvSpPr>
          <p:nvPr/>
        </p:nvSpPr>
        <p:spPr bwMode="auto">
          <a:xfrm>
            <a:off x="4810125" y="312737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36" name="Line 8"/>
          <p:cNvSpPr>
            <a:spLocks noChangeShapeType="1"/>
          </p:cNvSpPr>
          <p:nvPr/>
        </p:nvSpPr>
        <p:spPr bwMode="auto">
          <a:xfrm>
            <a:off x="4826000" y="38608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37" name="Text Box 9"/>
          <p:cNvSpPr txBox="1">
            <a:spLocks noChangeArrowheads="1"/>
          </p:cNvSpPr>
          <p:nvPr/>
        </p:nvSpPr>
        <p:spPr bwMode="auto">
          <a:xfrm>
            <a:off x="2699792" y="2204864"/>
            <a:ext cx="41044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buClr>
                <a:schemeClr val="hlink"/>
              </a:buClr>
            </a:pPr>
            <a:r>
              <a:rPr lang="zh-CN" altLang="en-US" sz="6000" dirty="0">
                <a:solidFill>
                  <a:srgbClr val="FF0000"/>
                </a:solidFill>
                <a:latin typeface="隶书" pitchFamily="49" charset="-122"/>
                <a:ea typeface="隶书" pitchFamily="49" charset="-122"/>
              </a:rPr>
              <a:t>谢  谢 </a:t>
            </a:r>
            <a:r>
              <a:rPr lang="en-US" altLang="zh-CN" sz="6000" dirty="0">
                <a:solidFill>
                  <a:srgbClr val="FF0000"/>
                </a:solidFill>
                <a:latin typeface="隶书" pitchFamily="49" charset="-122"/>
                <a:ea typeface="隶书" pitchFamily="49" charset="-122"/>
              </a:rPr>
              <a:t>!</a:t>
            </a:r>
            <a:endParaRPr lang="zh-CN" altLang="en-US" sz="6000" dirty="0">
              <a:solidFill>
                <a:srgbClr val="FF0000"/>
              </a:solidFill>
              <a:latin typeface="隶书" pitchFamily="49" charset="-122"/>
              <a:ea typeface="隶书" pitchFamily="49" charset="-122"/>
            </a:endParaRPr>
          </a:p>
        </p:txBody>
      </p:sp>
      <p:sp>
        <p:nvSpPr>
          <p:cNvPr id="2" name="矩形 1">
            <a:extLst>
              <a:ext uri="{FF2B5EF4-FFF2-40B4-BE49-F238E27FC236}">
                <a16:creationId xmlns:a16="http://schemas.microsoft.com/office/drawing/2014/main" id="{5CD1AE84-86D9-4019-A145-A5E5A0660C00}"/>
              </a:ext>
            </a:extLst>
          </p:cNvPr>
          <p:cNvSpPr/>
          <p:nvPr/>
        </p:nvSpPr>
        <p:spPr>
          <a:xfrm>
            <a:off x="755576" y="4365104"/>
            <a:ext cx="3005951" cy="1938992"/>
          </a:xfrm>
          <a:prstGeom prst="rect">
            <a:avLst/>
          </a:prstGeom>
        </p:spPr>
        <p:txBody>
          <a:bodyPr wrap="none">
            <a:spAutoFit/>
          </a:bodyPr>
          <a:lstStyle/>
          <a:p>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联系方式：</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杨晋玲 研究员</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中国科学院半导体研究所</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2000" dirty="0">
                <a:latin typeface="Times New Roman" panose="02020603050405020304" pitchFamily="18" charset="0"/>
                <a:ea typeface="黑体" panose="02010609060101010101" pitchFamily="49" charset="-122"/>
                <a:cs typeface="Times New Roman" panose="02020603050405020304" pitchFamily="18" charset="0"/>
                <a:hlinkClick r:id="rId2"/>
              </a:rPr>
              <a:t>jlyang@semi.ac.cn</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13522829000</a:t>
            </a:r>
          </a:p>
          <a:p>
            <a:r>
              <a:rPr lang="en-US" altLang="zh-CN" sz="2000" dirty="0"/>
              <a:t>010-82304700</a:t>
            </a:r>
            <a:endParaRPr lang="zh-CN" altLang="en-US" sz="2000" dirty="0"/>
          </a:p>
        </p:txBody>
      </p:sp>
    </p:spTree>
    <p:extLst>
      <p:ext uri="{BB962C8B-B14F-4D97-AF65-F5344CB8AC3E}">
        <p14:creationId xmlns:p14="http://schemas.microsoft.com/office/powerpoint/2010/main" val="114170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12700" y="188640"/>
            <a:ext cx="7655644"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3600" dirty="0">
                <a:latin typeface="黑体" pitchFamily="49" charset="-122"/>
                <a:ea typeface="黑体" pitchFamily="49" charset="-122"/>
              </a:rPr>
              <a:t>项 目 成 果 简 介</a:t>
            </a:r>
          </a:p>
        </p:txBody>
      </p:sp>
      <p:sp>
        <p:nvSpPr>
          <p:cNvPr id="8" name="矩形 1"/>
          <p:cNvSpPr>
            <a:spLocks noChangeArrowheads="1"/>
          </p:cNvSpPr>
          <p:nvPr/>
        </p:nvSpPr>
        <p:spPr bwMode="auto">
          <a:xfrm>
            <a:off x="298789" y="1052736"/>
            <a:ext cx="856895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gn="just">
              <a:lnSpc>
                <a:spcPct val="150000"/>
              </a:lnSpc>
              <a:buClr>
                <a:srgbClr val="FF0000"/>
              </a:buClr>
              <a:buSzPct val="80000"/>
              <a:defRPr/>
            </a:pPr>
            <a:r>
              <a:rPr kumimoji="1" lang="zh-CN" altLang="en-US" sz="2400" dirty="0">
                <a:solidFill>
                  <a:srgbClr val="FF0000"/>
                </a:solidFill>
                <a:latin typeface="Times New Roman" pitchFamily="18" charset="0"/>
                <a:ea typeface="黑体" pitchFamily="49" charset="-122"/>
                <a:cs typeface="Times New Roman" pitchFamily="18" charset="0"/>
              </a:rPr>
              <a:t>新型硅基射频</a:t>
            </a:r>
            <a:r>
              <a:rPr kumimoji="1" lang="en-US" altLang="zh-CN" sz="2400" dirty="0">
                <a:solidFill>
                  <a:srgbClr val="FF0000"/>
                </a:solidFill>
                <a:latin typeface="Times New Roman" pitchFamily="18" charset="0"/>
                <a:ea typeface="黑体" pitchFamily="49" charset="-122"/>
                <a:cs typeface="Times New Roman" pitchFamily="18" charset="0"/>
              </a:rPr>
              <a:t>MEMS</a:t>
            </a:r>
            <a:r>
              <a:rPr kumimoji="1" lang="zh-CN" altLang="en-US" sz="2400" dirty="0">
                <a:solidFill>
                  <a:srgbClr val="FF0000"/>
                </a:solidFill>
                <a:latin typeface="Times New Roman" pitchFamily="18" charset="0"/>
                <a:ea typeface="黑体" pitchFamily="49" charset="-122"/>
                <a:cs typeface="Times New Roman" pitchFamily="18" charset="0"/>
              </a:rPr>
              <a:t>谐振器件：谐振器、振荡器和滤波器，等</a:t>
            </a:r>
            <a:endParaRPr kumimoji="1" lang="en-US" altLang="zh-CN" sz="2400" dirty="0">
              <a:solidFill>
                <a:srgbClr val="FF0000"/>
              </a:solidFill>
              <a:latin typeface="Times New Roman" pitchFamily="18" charset="0"/>
              <a:ea typeface="黑体" pitchFamily="49" charset="-122"/>
              <a:cs typeface="Times New Roman" pitchFamily="18" charset="0"/>
            </a:endParaRPr>
          </a:p>
          <a:p>
            <a:pPr lvl="0">
              <a:lnSpc>
                <a:spcPct val="150000"/>
              </a:lnSpc>
              <a:buClr>
                <a:srgbClr val="FF0000"/>
              </a:buClr>
              <a:buFont typeface="Wingdings" pitchFamily="2" charset="2"/>
              <a:buChar char="u"/>
            </a:pPr>
            <a:r>
              <a:rPr lang="zh-CN" altLang="zh-CN" sz="2000" dirty="0">
                <a:solidFill>
                  <a:srgbClr val="0000FF"/>
                </a:solidFill>
                <a:latin typeface="Times New Roman" pitchFamily="18" charset="0"/>
                <a:ea typeface="黑体" pitchFamily="49" charset="-122"/>
                <a:cs typeface="Times New Roman" pitchFamily="18" charset="0"/>
              </a:rPr>
              <a:t>高频率、高</a:t>
            </a:r>
            <a:r>
              <a:rPr lang="en-US" altLang="zh-CN" sz="2000" i="1" dirty="0">
                <a:solidFill>
                  <a:srgbClr val="0000FF"/>
                </a:solidFill>
                <a:latin typeface="Times New Roman" pitchFamily="18" charset="0"/>
                <a:ea typeface="黑体" pitchFamily="49" charset="-122"/>
                <a:cs typeface="Times New Roman" pitchFamily="18" charset="0"/>
              </a:rPr>
              <a:t>Q</a:t>
            </a:r>
            <a:r>
              <a:rPr lang="zh-CN" altLang="zh-CN" sz="2000" dirty="0">
                <a:solidFill>
                  <a:srgbClr val="0000FF"/>
                </a:solidFill>
                <a:latin typeface="Times New Roman" pitchFamily="18" charset="0"/>
                <a:ea typeface="黑体" pitchFamily="49" charset="-122"/>
                <a:cs typeface="Times New Roman" pitchFamily="18" charset="0"/>
              </a:rPr>
              <a:t>值的圆盘</a:t>
            </a:r>
            <a:r>
              <a:rPr lang="en-US" altLang="zh-CN" sz="2000" dirty="0">
                <a:solidFill>
                  <a:srgbClr val="0000FF"/>
                </a:solidFill>
                <a:latin typeface="Times New Roman" pitchFamily="18" charset="0"/>
                <a:ea typeface="黑体" pitchFamily="49" charset="-122"/>
                <a:cs typeface="Times New Roman" pitchFamily="18" charset="0"/>
              </a:rPr>
              <a:t>MEMS</a:t>
            </a:r>
            <a:r>
              <a:rPr lang="zh-CN" altLang="zh-CN" sz="2000" dirty="0">
                <a:solidFill>
                  <a:srgbClr val="0000FF"/>
                </a:solidFill>
                <a:latin typeface="Times New Roman" pitchFamily="18" charset="0"/>
                <a:ea typeface="黑体" pitchFamily="49" charset="-122"/>
                <a:cs typeface="Times New Roman" pitchFamily="18" charset="0"/>
              </a:rPr>
              <a:t>谐振器</a:t>
            </a:r>
            <a:endParaRPr lang="en-US" altLang="zh-CN" sz="2000" dirty="0">
              <a:solidFill>
                <a:srgbClr val="0000FF"/>
              </a:solidFill>
              <a:latin typeface="Times New Roman" pitchFamily="18" charset="0"/>
              <a:ea typeface="黑体" pitchFamily="49" charset="-122"/>
              <a:cs typeface="Times New Roman" pitchFamily="18" charset="0"/>
            </a:endParaRPr>
          </a:p>
          <a:p>
            <a:pPr marL="400050" lvl="1" indent="0">
              <a:lnSpc>
                <a:spcPct val="150000"/>
              </a:lnSpc>
              <a:buClr>
                <a:srgbClr val="FF0000"/>
              </a:buClr>
            </a:pPr>
            <a:r>
              <a:rPr lang="zh-CN" altLang="zh-CN" sz="2000" dirty="0">
                <a:solidFill>
                  <a:srgbClr val="FF0000"/>
                </a:solidFill>
                <a:latin typeface="Times New Roman" pitchFamily="18" charset="0"/>
                <a:ea typeface="黑体" pitchFamily="49" charset="-122"/>
                <a:cs typeface="Times New Roman" pitchFamily="18" charset="0"/>
              </a:rPr>
              <a:t>基频达</a:t>
            </a:r>
            <a:r>
              <a:rPr lang="en-US" altLang="zh-CN" sz="2000" dirty="0">
                <a:solidFill>
                  <a:srgbClr val="FF0000"/>
                </a:solidFill>
                <a:latin typeface="Times New Roman" pitchFamily="18" charset="0"/>
                <a:ea typeface="黑体" pitchFamily="49" charset="-122"/>
                <a:cs typeface="Times New Roman" pitchFamily="18" charset="0"/>
              </a:rPr>
              <a:t>150 MHz</a:t>
            </a:r>
            <a:r>
              <a:rPr lang="zh-CN" altLang="zh-CN" sz="2000" dirty="0">
                <a:solidFill>
                  <a:srgbClr val="FF0000"/>
                </a:solidFill>
                <a:latin typeface="Times New Roman" pitchFamily="18" charset="0"/>
                <a:ea typeface="黑体" pitchFamily="49" charset="-122"/>
                <a:cs typeface="Times New Roman" pitchFamily="18" charset="0"/>
              </a:rPr>
              <a:t>，</a:t>
            </a:r>
            <a:r>
              <a:rPr lang="en-US" altLang="zh-CN" sz="2000" i="1" dirty="0">
                <a:solidFill>
                  <a:srgbClr val="FF0000"/>
                </a:solidFill>
                <a:latin typeface="Times New Roman" pitchFamily="18" charset="0"/>
                <a:ea typeface="黑体" pitchFamily="49" charset="-122"/>
                <a:cs typeface="Times New Roman" pitchFamily="18" charset="0"/>
              </a:rPr>
              <a:t>Q</a:t>
            </a:r>
            <a:r>
              <a:rPr lang="zh-CN" altLang="zh-CN" sz="2000" dirty="0">
                <a:solidFill>
                  <a:srgbClr val="FF0000"/>
                </a:solidFill>
                <a:latin typeface="Times New Roman" pitchFamily="18" charset="0"/>
                <a:ea typeface="黑体" pitchFamily="49" charset="-122"/>
                <a:cs typeface="Times New Roman" pitchFamily="18" charset="0"/>
              </a:rPr>
              <a:t>值达</a:t>
            </a:r>
            <a:r>
              <a:rPr lang="en-US" altLang="zh-CN" sz="2000" dirty="0">
                <a:solidFill>
                  <a:srgbClr val="FF0000"/>
                </a:solidFill>
                <a:latin typeface="Times New Roman" pitchFamily="18" charset="0"/>
                <a:ea typeface="黑体" pitchFamily="49" charset="-122"/>
                <a:cs typeface="Times New Roman" pitchFamily="18" charset="0"/>
              </a:rPr>
              <a:t>10</a:t>
            </a:r>
            <a:r>
              <a:rPr lang="en-US" altLang="zh-CN" sz="2000" baseline="30000" dirty="0">
                <a:solidFill>
                  <a:srgbClr val="FF0000"/>
                </a:solidFill>
                <a:latin typeface="Times New Roman" pitchFamily="18" charset="0"/>
                <a:ea typeface="黑体" pitchFamily="49" charset="-122"/>
                <a:cs typeface="Times New Roman" pitchFamily="18" charset="0"/>
              </a:rPr>
              <a:t>4</a:t>
            </a:r>
            <a:r>
              <a:rPr lang="zh-CN" altLang="zh-CN" sz="2000" dirty="0">
                <a:latin typeface="Times New Roman" pitchFamily="18" charset="0"/>
                <a:ea typeface="黑体" pitchFamily="49" charset="-122"/>
                <a:cs typeface="Times New Roman" pitchFamily="18" charset="0"/>
              </a:rPr>
              <a:t>，高阶频率达</a:t>
            </a:r>
            <a:r>
              <a:rPr lang="en-US" altLang="zh-CN" sz="2000" dirty="0">
                <a:latin typeface="Times New Roman" pitchFamily="18" charset="0"/>
                <a:ea typeface="黑体" pitchFamily="49" charset="-122"/>
                <a:cs typeface="Times New Roman" pitchFamily="18" charset="0"/>
              </a:rPr>
              <a:t>638 MHz</a:t>
            </a:r>
            <a:r>
              <a:rPr lang="zh-CN" altLang="zh-CN" sz="2000" dirty="0">
                <a:latin typeface="Times New Roman" pitchFamily="18" charset="0"/>
                <a:ea typeface="黑体" pitchFamily="49" charset="-122"/>
                <a:cs typeface="Times New Roman" pitchFamily="18" charset="0"/>
              </a:rPr>
              <a:t>，</a:t>
            </a:r>
            <a:endParaRPr lang="en-US" altLang="zh-CN" sz="2000" dirty="0">
              <a:latin typeface="Times New Roman" pitchFamily="18" charset="0"/>
              <a:ea typeface="黑体" pitchFamily="49" charset="-122"/>
              <a:cs typeface="Times New Roman" pitchFamily="18" charset="0"/>
            </a:endParaRPr>
          </a:p>
          <a:p>
            <a:pPr marL="400050" lvl="1" indent="0">
              <a:lnSpc>
                <a:spcPct val="150000"/>
              </a:lnSpc>
              <a:buClr>
                <a:srgbClr val="FF0000"/>
              </a:buClr>
            </a:pPr>
            <a:r>
              <a:rPr lang="zh-CN" altLang="zh-CN" sz="2000" dirty="0">
                <a:solidFill>
                  <a:srgbClr val="FF0000"/>
                </a:solidFill>
                <a:latin typeface="Times New Roman" pitchFamily="18" charset="0"/>
                <a:ea typeface="黑体" pitchFamily="49" charset="-122"/>
                <a:cs typeface="Times New Roman" pitchFamily="18" charset="0"/>
              </a:rPr>
              <a:t>器件制作成品率大于</a:t>
            </a:r>
            <a:r>
              <a:rPr lang="en-US" altLang="zh-CN" sz="2000" dirty="0">
                <a:solidFill>
                  <a:srgbClr val="FF0000"/>
                </a:solidFill>
                <a:latin typeface="Times New Roman" pitchFamily="18" charset="0"/>
                <a:ea typeface="黑体" pitchFamily="49" charset="-122"/>
                <a:cs typeface="Times New Roman" pitchFamily="18" charset="0"/>
              </a:rPr>
              <a:t>90%</a:t>
            </a:r>
            <a:r>
              <a:rPr lang="zh-CN" altLang="zh-CN" sz="2000" dirty="0">
                <a:solidFill>
                  <a:srgbClr val="FF0000"/>
                </a:solidFill>
                <a:latin typeface="Times New Roman" pitchFamily="18" charset="0"/>
                <a:ea typeface="黑体" pitchFamily="49" charset="-122"/>
                <a:cs typeface="Times New Roman" pitchFamily="18" charset="0"/>
              </a:rPr>
              <a:t>，</a:t>
            </a:r>
            <a:r>
              <a:rPr lang="zh-CN" altLang="en-US" sz="2000" dirty="0">
                <a:latin typeface="Times New Roman" pitchFamily="18" charset="0"/>
                <a:ea typeface="黑体" pitchFamily="49" charset="-122"/>
                <a:cs typeface="Times New Roman" pitchFamily="18" charset="0"/>
              </a:rPr>
              <a:t>成熟的规模化制作和封装技术，</a:t>
            </a:r>
            <a:r>
              <a:rPr lang="zh-CN" altLang="zh-CN" sz="2000" dirty="0">
                <a:latin typeface="Times New Roman" pitchFamily="18" charset="0"/>
                <a:ea typeface="黑体" pitchFamily="49" charset="-122"/>
                <a:cs typeface="Times New Roman" pitchFamily="18" charset="0"/>
              </a:rPr>
              <a:t>可直接转移代工厂批量生产。</a:t>
            </a:r>
            <a:endParaRPr lang="en-US" altLang="zh-CN" sz="2000" dirty="0">
              <a:latin typeface="Times New Roman" pitchFamily="18" charset="0"/>
              <a:ea typeface="黑体" pitchFamily="49" charset="-122"/>
              <a:cs typeface="Times New Roman" pitchFamily="18" charset="0"/>
            </a:endParaRPr>
          </a:p>
          <a:p>
            <a:pPr lvl="0">
              <a:lnSpc>
                <a:spcPct val="150000"/>
              </a:lnSpc>
              <a:buClr>
                <a:srgbClr val="FF0000"/>
              </a:buClr>
              <a:buFont typeface="Wingdings" pitchFamily="2" charset="2"/>
              <a:buChar char="u"/>
            </a:pPr>
            <a:r>
              <a:rPr lang="zh-CN" altLang="zh-CN" sz="2000" dirty="0">
                <a:solidFill>
                  <a:srgbClr val="0000FF"/>
                </a:solidFill>
                <a:latin typeface="Times New Roman" pitchFamily="18" charset="0"/>
                <a:ea typeface="黑体" pitchFamily="49" charset="-122"/>
                <a:cs typeface="Times New Roman" pitchFamily="18" charset="0"/>
              </a:rPr>
              <a:t>集成</a:t>
            </a:r>
            <a:r>
              <a:rPr lang="zh-CN" altLang="en-US" sz="2000" dirty="0">
                <a:solidFill>
                  <a:srgbClr val="0000FF"/>
                </a:solidFill>
                <a:latin typeface="Times New Roman" pitchFamily="18" charset="0"/>
                <a:ea typeface="黑体" pitchFamily="49" charset="-122"/>
                <a:cs typeface="Times New Roman" pitchFamily="18" charset="0"/>
              </a:rPr>
              <a:t>高性能</a:t>
            </a:r>
            <a:r>
              <a:rPr lang="zh-CN" altLang="zh-CN" sz="2000" dirty="0">
                <a:solidFill>
                  <a:srgbClr val="0000FF"/>
                </a:solidFill>
                <a:latin typeface="Times New Roman" pitchFamily="18" charset="0"/>
                <a:ea typeface="黑体" pitchFamily="49" charset="-122"/>
                <a:cs typeface="Times New Roman" pitchFamily="18" charset="0"/>
              </a:rPr>
              <a:t>驱动电路</a:t>
            </a:r>
            <a:r>
              <a:rPr lang="zh-CN" altLang="en-US" sz="2000" dirty="0">
                <a:solidFill>
                  <a:srgbClr val="0000FF"/>
                </a:solidFill>
                <a:latin typeface="Times New Roman" pitchFamily="18" charset="0"/>
                <a:ea typeface="黑体" pitchFamily="49" charset="-122"/>
                <a:cs typeface="Times New Roman" pitchFamily="18" charset="0"/>
              </a:rPr>
              <a:t>的</a:t>
            </a:r>
            <a:r>
              <a:rPr lang="zh-CN" altLang="zh-CN" sz="2000" dirty="0">
                <a:solidFill>
                  <a:srgbClr val="0000FF"/>
                </a:solidFill>
                <a:latin typeface="Times New Roman" pitchFamily="18" charset="0"/>
                <a:ea typeface="黑体" pitchFamily="49" charset="-122"/>
                <a:cs typeface="Times New Roman" pitchFamily="18" charset="0"/>
              </a:rPr>
              <a:t>板级</a:t>
            </a:r>
            <a:r>
              <a:rPr lang="en-US" altLang="zh-CN" sz="2000" dirty="0">
                <a:solidFill>
                  <a:srgbClr val="0000FF"/>
                </a:solidFill>
                <a:latin typeface="Times New Roman" pitchFamily="18" charset="0"/>
                <a:ea typeface="黑体" pitchFamily="49" charset="-122"/>
                <a:cs typeface="Times New Roman" pitchFamily="18" charset="0"/>
              </a:rPr>
              <a:t>MEMS</a:t>
            </a:r>
            <a:r>
              <a:rPr lang="zh-CN" altLang="zh-CN" sz="2000" dirty="0">
                <a:solidFill>
                  <a:srgbClr val="0000FF"/>
                </a:solidFill>
                <a:latin typeface="Times New Roman" pitchFamily="18" charset="0"/>
                <a:ea typeface="黑体" pitchFamily="49" charset="-122"/>
                <a:cs typeface="Times New Roman" pitchFamily="18" charset="0"/>
              </a:rPr>
              <a:t>振荡器</a:t>
            </a:r>
            <a:endParaRPr lang="en-US" altLang="zh-CN" sz="2000" dirty="0">
              <a:solidFill>
                <a:srgbClr val="0000FF"/>
              </a:solidFill>
              <a:latin typeface="Times New Roman" pitchFamily="18" charset="0"/>
              <a:ea typeface="黑体" pitchFamily="49" charset="-122"/>
              <a:cs typeface="Times New Roman" pitchFamily="18" charset="0"/>
            </a:endParaRPr>
          </a:p>
          <a:p>
            <a:pPr marL="400050" lvl="1" indent="0">
              <a:lnSpc>
                <a:spcPct val="150000"/>
              </a:lnSpc>
              <a:buClr>
                <a:srgbClr val="FF0000"/>
              </a:buClr>
            </a:pPr>
            <a:r>
              <a:rPr lang="zh-CN" altLang="zh-CN" sz="2000" dirty="0">
                <a:latin typeface="Times New Roman" pitchFamily="18" charset="0"/>
                <a:ea typeface="黑体" pitchFamily="49" charset="-122"/>
                <a:cs typeface="Times New Roman" pitchFamily="18" charset="0"/>
              </a:rPr>
              <a:t>具有高稳定性、低噪声等优势，</a:t>
            </a:r>
            <a:r>
              <a:rPr lang="zh-CN" altLang="zh-CN" sz="2000" dirty="0">
                <a:solidFill>
                  <a:srgbClr val="FF0000"/>
                </a:solidFill>
                <a:latin typeface="Times New Roman" pitchFamily="18" charset="0"/>
                <a:ea typeface="黑体" pitchFamily="49" charset="-122"/>
                <a:cs typeface="Times New Roman" pitchFamily="18" charset="0"/>
              </a:rPr>
              <a:t>短期和中期频率稳定性分别达 </a:t>
            </a:r>
            <a:r>
              <a:rPr lang="en-US" altLang="zh-CN" sz="2000" dirty="0">
                <a:solidFill>
                  <a:srgbClr val="FF0000"/>
                </a:solidFill>
                <a:latin typeface="Times New Roman" pitchFamily="18" charset="0"/>
                <a:ea typeface="黑体" pitchFamily="49" charset="-122"/>
                <a:cs typeface="Times New Roman" pitchFamily="18" charset="0"/>
              </a:rPr>
              <a:t>± 0.5 ppm</a:t>
            </a:r>
            <a:r>
              <a:rPr lang="zh-CN" altLang="zh-CN" sz="2000" dirty="0">
                <a:solidFill>
                  <a:srgbClr val="FF0000"/>
                </a:solidFill>
                <a:latin typeface="Times New Roman" pitchFamily="18" charset="0"/>
                <a:ea typeface="黑体" pitchFamily="49" charset="-122"/>
                <a:cs typeface="Times New Roman" pitchFamily="18" charset="0"/>
              </a:rPr>
              <a:t>和 </a:t>
            </a:r>
            <a:r>
              <a:rPr lang="en-US" altLang="zh-CN" sz="2000" dirty="0">
                <a:solidFill>
                  <a:srgbClr val="FF0000"/>
                </a:solidFill>
                <a:latin typeface="Times New Roman" pitchFamily="18" charset="0"/>
                <a:ea typeface="黑体" pitchFamily="49" charset="-122"/>
                <a:cs typeface="Times New Roman" pitchFamily="18" charset="0"/>
              </a:rPr>
              <a:t>± 4 ppm</a:t>
            </a:r>
            <a:r>
              <a:rPr lang="zh-CN" altLang="zh-CN" sz="2000" dirty="0">
                <a:latin typeface="Times New Roman" pitchFamily="18" charset="0"/>
                <a:ea typeface="黑体" pitchFamily="49" charset="-122"/>
                <a:cs typeface="Times New Roman" pitchFamily="18" charset="0"/>
              </a:rPr>
              <a:t>，</a:t>
            </a:r>
            <a:endParaRPr lang="en-US" altLang="zh-CN" sz="2000" dirty="0">
              <a:latin typeface="Times New Roman" pitchFamily="18" charset="0"/>
              <a:ea typeface="黑体" pitchFamily="49" charset="-122"/>
              <a:cs typeface="Times New Roman" pitchFamily="18" charset="0"/>
            </a:endParaRPr>
          </a:p>
          <a:p>
            <a:pPr marL="400050" lvl="1" indent="0">
              <a:lnSpc>
                <a:spcPct val="150000"/>
              </a:lnSpc>
              <a:buClr>
                <a:srgbClr val="FF0000"/>
              </a:buClr>
            </a:pPr>
            <a:r>
              <a:rPr lang="zh-CN" altLang="zh-CN" sz="2000" dirty="0">
                <a:latin typeface="Times New Roman" pitchFamily="18" charset="0"/>
                <a:ea typeface="黑体" pitchFamily="49" charset="-122"/>
                <a:cs typeface="Times New Roman" pitchFamily="18" charset="0"/>
              </a:rPr>
              <a:t>相位噪声在</a:t>
            </a:r>
            <a:r>
              <a:rPr lang="en-US" altLang="zh-CN" sz="2000" dirty="0">
                <a:latin typeface="Times New Roman" pitchFamily="18" charset="0"/>
                <a:ea typeface="黑体" pitchFamily="49" charset="-122"/>
                <a:cs typeface="Times New Roman" pitchFamily="18" charset="0"/>
              </a:rPr>
              <a:t>1 kHz</a:t>
            </a:r>
            <a:r>
              <a:rPr lang="zh-CN" altLang="zh-CN" sz="2000" dirty="0">
                <a:latin typeface="Times New Roman" pitchFamily="18" charset="0"/>
                <a:ea typeface="黑体" pitchFamily="49" charset="-122"/>
                <a:cs typeface="Times New Roman" pitchFamily="18" charset="0"/>
              </a:rPr>
              <a:t>频偏处为</a:t>
            </a:r>
            <a:r>
              <a:rPr lang="en-US" altLang="zh-CN" sz="2000" dirty="0">
                <a:solidFill>
                  <a:srgbClr val="FF0000"/>
                </a:solidFill>
                <a:latin typeface="Times New Roman" pitchFamily="18" charset="0"/>
                <a:ea typeface="黑体" pitchFamily="49" charset="-122"/>
                <a:cs typeface="Times New Roman" pitchFamily="18" charset="0"/>
              </a:rPr>
              <a:t>- 110 </a:t>
            </a:r>
            <a:r>
              <a:rPr lang="en-US" altLang="zh-CN" sz="2000" dirty="0" err="1">
                <a:solidFill>
                  <a:srgbClr val="FF0000"/>
                </a:solidFill>
                <a:latin typeface="Times New Roman" pitchFamily="18" charset="0"/>
                <a:ea typeface="黑体" pitchFamily="49" charset="-122"/>
                <a:cs typeface="Times New Roman" pitchFamily="18" charset="0"/>
              </a:rPr>
              <a:t>dBc</a:t>
            </a:r>
            <a:r>
              <a:rPr lang="en-US" altLang="zh-CN" sz="2000" dirty="0">
                <a:solidFill>
                  <a:srgbClr val="FF0000"/>
                </a:solidFill>
                <a:latin typeface="Times New Roman" pitchFamily="18" charset="0"/>
                <a:ea typeface="黑体" pitchFamily="49" charset="-122"/>
                <a:cs typeface="Times New Roman" pitchFamily="18" charset="0"/>
              </a:rPr>
              <a:t>/Hz</a:t>
            </a:r>
            <a:r>
              <a:rPr lang="zh-CN" altLang="zh-CN" sz="2000" dirty="0">
                <a:solidFill>
                  <a:srgbClr val="FF0000"/>
                </a:solidFill>
                <a:latin typeface="Times New Roman" pitchFamily="18" charset="0"/>
                <a:ea typeface="黑体" pitchFamily="49" charset="-122"/>
                <a:cs typeface="Times New Roman" pitchFamily="18" charset="0"/>
              </a:rPr>
              <a:t>，</a:t>
            </a:r>
            <a:r>
              <a:rPr lang="zh-CN" altLang="zh-CN" sz="2000" dirty="0">
                <a:latin typeface="Times New Roman" pitchFamily="18" charset="0"/>
                <a:ea typeface="黑体" pitchFamily="49" charset="-122"/>
                <a:cs typeface="Times New Roman" pitchFamily="18" charset="0"/>
              </a:rPr>
              <a:t>远载波相位噪声</a:t>
            </a:r>
            <a:r>
              <a:rPr lang="en-US" altLang="zh-CN" sz="2000" dirty="0">
                <a:solidFill>
                  <a:srgbClr val="FF0000"/>
                </a:solidFill>
                <a:latin typeface="Times New Roman" pitchFamily="18" charset="0"/>
                <a:ea typeface="黑体" pitchFamily="49" charset="-122"/>
                <a:cs typeface="Times New Roman" pitchFamily="18" charset="0"/>
              </a:rPr>
              <a:t>-128 </a:t>
            </a:r>
            <a:r>
              <a:rPr lang="en-US" altLang="zh-CN" sz="2000" dirty="0" err="1">
                <a:solidFill>
                  <a:srgbClr val="FF0000"/>
                </a:solidFill>
                <a:latin typeface="Times New Roman" pitchFamily="18" charset="0"/>
                <a:ea typeface="黑体" pitchFamily="49" charset="-122"/>
                <a:cs typeface="Times New Roman" pitchFamily="18" charset="0"/>
              </a:rPr>
              <a:t>dBc</a:t>
            </a:r>
            <a:r>
              <a:rPr lang="en-US" altLang="zh-CN" sz="2000" dirty="0">
                <a:solidFill>
                  <a:srgbClr val="FF0000"/>
                </a:solidFill>
                <a:latin typeface="Times New Roman" pitchFamily="18" charset="0"/>
                <a:ea typeface="黑体" pitchFamily="49" charset="-122"/>
                <a:cs typeface="Times New Roman" pitchFamily="18" charset="0"/>
              </a:rPr>
              <a:t>/Hz</a:t>
            </a:r>
            <a:r>
              <a:rPr lang="zh-CN" altLang="zh-CN" sz="2000" dirty="0">
                <a:solidFill>
                  <a:srgbClr val="FF0000"/>
                </a:solidFill>
                <a:latin typeface="Times New Roman" pitchFamily="18" charset="0"/>
                <a:ea typeface="黑体" pitchFamily="49" charset="-122"/>
                <a:cs typeface="Times New Roman" pitchFamily="18" charset="0"/>
              </a:rPr>
              <a:t>，</a:t>
            </a:r>
            <a:r>
              <a:rPr lang="zh-CN" altLang="zh-CN" sz="2000" dirty="0">
                <a:latin typeface="Times New Roman" pitchFamily="18" charset="0"/>
                <a:ea typeface="黑体" pitchFamily="49" charset="-122"/>
                <a:cs typeface="Times New Roman" pitchFamily="18" charset="0"/>
              </a:rPr>
              <a:t>噪底满足</a:t>
            </a:r>
            <a:r>
              <a:rPr lang="en-US" altLang="zh-CN" sz="2000" dirty="0">
                <a:latin typeface="Times New Roman" pitchFamily="18" charset="0"/>
                <a:ea typeface="黑体" pitchFamily="49" charset="-122"/>
                <a:cs typeface="Times New Roman" pitchFamily="18" charset="0"/>
              </a:rPr>
              <a:t>GSM</a:t>
            </a:r>
            <a:r>
              <a:rPr lang="zh-CN" altLang="zh-CN" sz="2000" dirty="0">
                <a:latin typeface="Times New Roman" pitchFamily="18" charset="0"/>
                <a:ea typeface="黑体" pitchFamily="49" charset="-122"/>
                <a:cs typeface="Times New Roman" pitchFamily="18" charset="0"/>
              </a:rPr>
              <a:t>通信要求。</a:t>
            </a:r>
          </a:p>
        </p:txBody>
      </p:sp>
    </p:spTree>
    <p:extLst>
      <p:ext uri="{BB962C8B-B14F-4D97-AF65-F5344CB8AC3E}">
        <p14:creationId xmlns:p14="http://schemas.microsoft.com/office/powerpoint/2010/main" val="313693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12700" y="188640"/>
            <a:ext cx="6143476"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3600" dirty="0">
                <a:latin typeface="黑体" pitchFamily="49" charset="-122"/>
                <a:ea typeface="黑体" pitchFamily="49" charset="-122"/>
              </a:rPr>
              <a:t>科研成果简介：成果用途</a:t>
            </a:r>
          </a:p>
        </p:txBody>
      </p:sp>
      <p:sp>
        <p:nvSpPr>
          <p:cNvPr id="9" name="矩形 1"/>
          <p:cNvSpPr>
            <a:spLocks noChangeArrowheads="1"/>
          </p:cNvSpPr>
          <p:nvPr/>
        </p:nvSpPr>
        <p:spPr bwMode="auto">
          <a:xfrm>
            <a:off x="179512" y="1268760"/>
            <a:ext cx="8763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rgbClr val="FF0000"/>
              </a:buClr>
              <a:buFont typeface="Wingdings" panose="05000000000000000000" pitchFamily="2" charset="2"/>
              <a:buChar char="u"/>
            </a:pP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射频</a:t>
            </a:r>
            <a:r>
              <a:rPr lang="en-US" altLang="zh-CN"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谐振器件在电子系统中作为</a:t>
            </a:r>
            <a:r>
              <a:rPr lang="zh-CN" altLang="zh-CN"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频率参考源</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，即时钟器件，</a:t>
            </a:r>
            <a:r>
              <a:rPr lang="zh-CN" altLang="zh-CN" sz="2000" dirty="0">
                <a:latin typeface="Times New Roman" panose="02020603050405020304" pitchFamily="18" charset="0"/>
                <a:ea typeface="黑体" panose="02010609060101010101" pitchFamily="49" charset="-122"/>
                <a:cs typeface="Times New Roman" panose="02020603050405020304" pitchFamily="18" charset="0"/>
              </a:rPr>
              <a:t>产生固定周期振荡信号。</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buClr>
                <a:srgbClr val="FF0000"/>
              </a:buClr>
              <a:buFont typeface="Wingdings" panose="05000000000000000000" pitchFamily="2" charset="2"/>
              <a:buChar char="u"/>
            </a:pPr>
            <a:r>
              <a:rPr lang="zh-CN" altLang="zh-CN" sz="2000" dirty="0">
                <a:latin typeface="Times New Roman" panose="02020603050405020304" pitchFamily="18" charset="0"/>
                <a:ea typeface="黑体" panose="02010609060101010101" pitchFamily="49" charset="-122"/>
                <a:cs typeface="Times New Roman" panose="02020603050405020304" pitchFamily="18" charset="0"/>
              </a:rPr>
              <a:t>每个现代电子产品中都不止一个频率参考源。</a:t>
            </a:r>
            <a:r>
              <a:rPr lang="zh-CN" altLang="zh-CN"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每年生产的频率参考源器件数以百亿计。</a:t>
            </a:r>
            <a:endParaRPr lang="en-US" altLang="zh-CN"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50000"/>
              </a:lnSpc>
              <a:buClr>
                <a:srgbClr val="FF0000"/>
              </a:buClr>
              <a:buFont typeface="Wingdings" panose="05000000000000000000" pitchFamily="2" charset="2"/>
              <a:buChar char="u"/>
            </a:pPr>
            <a:r>
              <a:rPr lang="zh-CN" altLang="zh-CN" sz="2000" dirty="0">
                <a:latin typeface="Times New Roman" panose="02020603050405020304" pitchFamily="18" charset="0"/>
                <a:ea typeface="黑体" panose="02010609060101010101" pitchFamily="49" charset="-122"/>
                <a:cs typeface="Times New Roman" panose="02020603050405020304" pitchFamily="18" charset="0"/>
              </a:rPr>
              <a:t>频率参考源是</a:t>
            </a:r>
            <a:r>
              <a:rPr lang="zh-CN"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基于振荡器</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dirty="0">
                <a:latin typeface="Times New Roman" panose="02020603050405020304" pitchFamily="18" charset="0"/>
                <a:ea typeface="黑体" panose="02010609060101010101" pitchFamily="49" charset="-122"/>
                <a:cs typeface="Times New Roman" panose="02020603050405020304" pitchFamily="18" charset="0"/>
              </a:rPr>
              <a:t>选频单元和维持电路</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构成），</a:t>
            </a:r>
            <a:r>
              <a:rPr lang="zh-CN" altLang="zh-CN"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谐振器</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作为</a:t>
            </a:r>
            <a:r>
              <a:rPr lang="zh-CN" altLang="zh-CN"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选频单元</a:t>
            </a:r>
            <a:r>
              <a:rPr lang="zh-CN" altLang="zh-CN" sz="200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buClr>
                <a:srgbClr val="FF0000"/>
              </a:buClr>
              <a:buFont typeface="Wingdings" panose="05000000000000000000" pitchFamily="2" charset="2"/>
              <a:buChar char="u"/>
            </a:pP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MEMS</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谐振器具有</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高频高</a:t>
            </a:r>
            <a:r>
              <a:rPr lang="en-US" altLang="zh-CN" sz="2000"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Q</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的特点，</a:t>
            </a:r>
            <a:r>
              <a:rPr lang="zh-CN" altLang="zh-CN" sz="2000" dirty="0">
                <a:latin typeface="Times New Roman" panose="02020603050405020304" pitchFamily="18" charset="0"/>
                <a:ea typeface="黑体" panose="02010609060101010101" pitchFamily="49" charset="-122"/>
                <a:cs typeface="Times New Roman" panose="02020603050405020304" pitchFamily="18" charset="0"/>
              </a:rPr>
              <a:t>输出信号具有</a:t>
            </a:r>
            <a:r>
              <a:rPr lang="zh-CN" altLang="zh-CN"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很好的稳定性</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满足未来频率参考源的发展需求。</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50000"/>
              </a:lnSpc>
              <a:buClr>
                <a:srgbClr val="FF0000"/>
              </a:buClr>
              <a:buFont typeface="Wingdings" panose="05000000000000000000" pitchFamily="2" charset="2"/>
              <a:buChar char="u"/>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将取代目前电子系统中传统石英晶体谐振器和振荡器，是石英器件的升级换代，市场前景广阔。</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5579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12700" y="188640"/>
            <a:ext cx="6550843"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800" dirty="0">
                <a:latin typeface="黑体" panose="02010609060101010101" pitchFamily="49" charset="-122"/>
                <a:ea typeface="黑体" panose="02010609060101010101" pitchFamily="49" charset="-122"/>
              </a:rPr>
              <a:t>科研成果简介：技术创新点</a:t>
            </a:r>
            <a:endParaRPr lang="zh-CN" altLang="en-US" sz="2500" dirty="0">
              <a:latin typeface="隶书" panose="02010509060101010101" pitchFamily="49" charset="-122"/>
              <a:ea typeface="隶书" panose="02010509060101010101" pitchFamily="49" charset="-122"/>
            </a:endParaRPr>
          </a:p>
        </p:txBody>
      </p:sp>
      <p:sp>
        <p:nvSpPr>
          <p:cNvPr id="8" name="矩形 1"/>
          <p:cNvSpPr>
            <a:spLocks noChangeArrowheads="1"/>
          </p:cNvSpPr>
          <p:nvPr/>
        </p:nvSpPr>
        <p:spPr bwMode="auto">
          <a:xfrm>
            <a:off x="169391" y="4680207"/>
            <a:ext cx="880903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gn="just" eaLnBrk="1" hangingPunct="1">
              <a:lnSpc>
                <a:spcPct val="150000"/>
              </a:lnSpc>
              <a:buClr>
                <a:srgbClr val="FF0000"/>
              </a:buClr>
              <a:buSzPct val="80000"/>
              <a:defRPr/>
            </a:pPr>
            <a:r>
              <a:rPr kumimoji="1" lang="en-US" altLang="zh-CN" sz="2400" dirty="0">
                <a:solidFill>
                  <a:srgbClr val="FF0000"/>
                </a:solidFill>
                <a:latin typeface="Times New Roman" pitchFamily="18" charset="0"/>
                <a:ea typeface="黑体" pitchFamily="49" charset="-122"/>
                <a:cs typeface="Times New Roman" pitchFamily="18" charset="0"/>
              </a:rPr>
              <a:t>MEMS</a:t>
            </a:r>
            <a:r>
              <a:rPr kumimoji="1" lang="zh-CN" altLang="zh-CN" sz="2400" dirty="0">
                <a:solidFill>
                  <a:srgbClr val="FF0000"/>
                </a:solidFill>
                <a:latin typeface="Times New Roman" pitchFamily="18" charset="0"/>
                <a:ea typeface="黑体" pitchFamily="49" charset="-122"/>
                <a:cs typeface="Times New Roman" pitchFamily="18" charset="0"/>
              </a:rPr>
              <a:t>谐振</a:t>
            </a:r>
            <a:r>
              <a:rPr kumimoji="1" lang="zh-CN" altLang="en-US" sz="2400" dirty="0">
                <a:solidFill>
                  <a:srgbClr val="FF0000"/>
                </a:solidFill>
                <a:latin typeface="Times New Roman" pitchFamily="18" charset="0"/>
                <a:ea typeface="黑体" pitchFamily="49" charset="-122"/>
                <a:cs typeface="Times New Roman" pitchFamily="18" charset="0"/>
              </a:rPr>
              <a:t>器</a:t>
            </a:r>
            <a:endParaRPr kumimoji="1" lang="en-US" altLang="zh-CN" sz="2400" dirty="0">
              <a:solidFill>
                <a:srgbClr val="FF0000"/>
              </a:solidFill>
              <a:latin typeface="Times New Roman" pitchFamily="18" charset="0"/>
              <a:ea typeface="黑体" pitchFamily="49" charset="-122"/>
              <a:cs typeface="Times New Roman" pitchFamily="18" charset="0"/>
            </a:endParaRPr>
          </a:p>
          <a:p>
            <a:pPr>
              <a:lnSpc>
                <a:spcPct val="150000"/>
              </a:lnSpc>
              <a:buClr>
                <a:srgbClr val="CC0000"/>
              </a:buClr>
              <a:buSzPct val="80000"/>
              <a:buFont typeface="Wingdings" panose="05000000000000000000" pitchFamily="2" charset="2"/>
              <a:buChar char="Ø"/>
              <a:defRPr/>
            </a:pP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圆盘结构：高频（百</a:t>
            </a:r>
            <a:r>
              <a:rPr lang="en-US" altLang="zh-CN"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MHz-GHz</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）、高</a:t>
            </a:r>
            <a:r>
              <a:rPr lang="en-US" altLang="zh-CN" sz="2000"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Q</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10</a:t>
            </a:r>
            <a:r>
              <a:rPr lang="en-US" altLang="zh-CN" sz="2000"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体积小、可多频集成、稳定性好、抗冲击、可</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IC</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集成、低成本。</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50000"/>
              </a:lnSpc>
              <a:buClr>
                <a:srgbClr val="CC0000"/>
              </a:buClr>
              <a:buSzPct val="80000"/>
              <a:buFont typeface="Wingdings" panose="05000000000000000000" pitchFamily="2" charset="2"/>
              <a:buChar char="Ø"/>
              <a:defRPr/>
            </a:pP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中心频率和带宽可调，</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满足各种电子系统应用需求。</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Freeform 5"/>
          <p:cNvSpPr>
            <a:spLocks/>
          </p:cNvSpPr>
          <p:nvPr/>
        </p:nvSpPr>
        <p:spPr bwMode="auto">
          <a:xfrm flipH="1">
            <a:off x="1229898" y="1280134"/>
            <a:ext cx="1601787" cy="1830387"/>
          </a:xfrm>
          <a:custGeom>
            <a:avLst/>
            <a:gdLst>
              <a:gd name="T0" fmla="*/ 2147483646 w 1009"/>
              <a:gd name="T1" fmla="*/ 2147483646 h 1153"/>
              <a:gd name="T2" fmla="*/ 2147483646 w 1009"/>
              <a:gd name="T3" fmla="*/ 2147483646 h 1153"/>
              <a:gd name="T4" fmla="*/ 2147483646 w 1009"/>
              <a:gd name="T5" fmla="*/ 2147483646 h 1153"/>
              <a:gd name="T6" fmla="*/ 2147483646 w 1009"/>
              <a:gd name="T7" fmla="*/ 2147483646 h 1153"/>
              <a:gd name="T8" fmla="*/ 2147483646 w 1009"/>
              <a:gd name="T9" fmla="*/ 0 h 1153"/>
              <a:gd name="T10" fmla="*/ 2147483646 w 1009"/>
              <a:gd name="T11" fmla="*/ 2147483646 h 1153"/>
              <a:gd name="T12" fmla="*/ 0 w 1009"/>
              <a:gd name="T13" fmla="*/ 2147483646 h 1153"/>
              <a:gd name="T14" fmla="*/ 0 w 1009"/>
              <a:gd name="T15" fmla="*/ 2147483646 h 1153"/>
              <a:gd name="T16" fmla="*/ 0 w 1009"/>
              <a:gd name="T17" fmla="*/ 2147483646 h 1153"/>
              <a:gd name="T18" fmla="*/ 2147483646 w 1009"/>
              <a:gd name="T19" fmla="*/ 2147483646 h 1153"/>
              <a:gd name="T20" fmla="*/ 2147483646 w 1009"/>
              <a:gd name="T21" fmla="*/ 2147483646 h 1153"/>
              <a:gd name="T22" fmla="*/ 2147483646 w 1009"/>
              <a:gd name="T23" fmla="*/ 2147483646 h 1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9"/>
              <a:gd name="T37" fmla="*/ 0 h 1153"/>
              <a:gd name="T38" fmla="*/ 1009 w 1009"/>
              <a:gd name="T39" fmla="*/ 1153 h 1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9" h="1153">
                <a:moveTo>
                  <a:pt x="807" y="1153"/>
                </a:moveTo>
                <a:lnTo>
                  <a:pt x="922" y="1153"/>
                </a:lnTo>
                <a:lnTo>
                  <a:pt x="1000" y="1152"/>
                </a:lnTo>
                <a:lnTo>
                  <a:pt x="1000" y="554"/>
                </a:lnTo>
                <a:lnTo>
                  <a:pt x="1009" y="0"/>
                </a:lnTo>
                <a:lnTo>
                  <a:pt x="517" y="1"/>
                </a:lnTo>
                <a:lnTo>
                  <a:pt x="0" y="1"/>
                </a:lnTo>
                <a:lnTo>
                  <a:pt x="0" y="116"/>
                </a:lnTo>
                <a:cubicBezTo>
                  <a:pt x="0" y="116"/>
                  <a:pt x="0" y="173"/>
                  <a:pt x="0" y="231"/>
                </a:cubicBezTo>
                <a:cubicBezTo>
                  <a:pt x="62" y="251"/>
                  <a:pt x="235" y="273"/>
                  <a:pt x="355" y="363"/>
                </a:cubicBezTo>
                <a:cubicBezTo>
                  <a:pt x="492" y="446"/>
                  <a:pt x="637" y="573"/>
                  <a:pt x="720" y="766"/>
                </a:cubicBezTo>
                <a:cubicBezTo>
                  <a:pt x="802" y="958"/>
                  <a:pt x="795" y="1081"/>
                  <a:pt x="807" y="1153"/>
                </a:cubicBezTo>
                <a:close/>
              </a:path>
            </a:pathLst>
          </a:custGeom>
          <a:solidFill>
            <a:srgbClr val="FFFF00"/>
          </a:solidFill>
          <a:ln w="9525">
            <a:round/>
            <a:headEnd/>
            <a:tailEnd/>
          </a:ln>
          <a:scene3d>
            <a:camera prst="legacyPerspectiveBottom">
              <a:rot lat="18300000" lon="0" rev="0"/>
            </a:camera>
            <a:lightRig rig="legacyFlat2" dir="t"/>
          </a:scene3d>
          <a:sp3d extrusionH="430200" prstMaterial="legacyMatte">
            <a:bevelT w="13500" h="13500" prst="angle"/>
            <a:bevelB w="13500" h="13500" prst="angle"/>
            <a:extrusionClr>
              <a:srgbClr val="FFFF00"/>
            </a:extrusionClr>
            <a:contourClr>
              <a:srgbClr val="FFFF00"/>
            </a:contourClr>
          </a:sp3d>
        </p:spPr>
        <p:txBody>
          <a:bodyPr wrap="none" lIns="0" tIns="0" rIns="0" bIns="0" anchor="ctr">
            <a:spAutoFit/>
            <a:flatTx/>
          </a:bodyPr>
          <a:lstStyle/>
          <a:p>
            <a:endParaRPr lang="zh-CN" altLang="en-US"/>
          </a:p>
        </p:txBody>
      </p:sp>
      <p:sp>
        <p:nvSpPr>
          <p:cNvPr id="13" name="Freeform 6"/>
          <p:cNvSpPr>
            <a:spLocks/>
          </p:cNvSpPr>
          <p:nvPr/>
        </p:nvSpPr>
        <p:spPr bwMode="auto">
          <a:xfrm>
            <a:off x="3347623" y="1278546"/>
            <a:ext cx="1601787" cy="1830388"/>
          </a:xfrm>
          <a:custGeom>
            <a:avLst/>
            <a:gdLst>
              <a:gd name="T0" fmla="*/ 2147483646 w 1009"/>
              <a:gd name="T1" fmla="*/ 2147483646 h 1153"/>
              <a:gd name="T2" fmla="*/ 2147483646 w 1009"/>
              <a:gd name="T3" fmla="*/ 2147483646 h 1153"/>
              <a:gd name="T4" fmla="*/ 2147483646 w 1009"/>
              <a:gd name="T5" fmla="*/ 2147483646 h 1153"/>
              <a:gd name="T6" fmla="*/ 2147483646 w 1009"/>
              <a:gd name="T7" fmla="*/ 2147483646 h 1153"/>
              <a:gd name="T8" fmla="*/ 2147483646 w 1009"/>
              <a:gd name="T9" fmla="*/ 0 h 1153"/>
              <a:gd name="T10" fmla="*/ 2147483646 w 1009"/>
              <a:gd name="T11" fmla="*/ 2147483646 h 1153"/>
              <a:gd name="T12" fmla="*/ 0 w 1009"/>
              <a:gd name="T13" fmla="*/ 2147483646 h 1153"/>
              <a:gd name="T14" fmla="*/ 0 w 1009"/>
              <a:gd name="T15" fmla="*/ 2147483646 h 1153"/>
              <a:gd name="T16" fmla="*/ 0 w 1009"/>
              <a:gd name="T17" fmla="*/ 2147483646 h 1153"/>
              <a:gd name="T18" fmla="*/ 2147483646 w 1009"/>
              <a:gd name="T19" fmla="*/ 2147483646 h 1153"/>
              <a:gd name="T20" fmla="*/ 2147483646 w 1009"/>
              <a:gd name="T21" fmla="*/ 2147483646 h 1153"/>
              <a:gd name="T22" fmla="*/ 2147483646 w 1009"/>
              <a:gd name="T23" fmla="*/ 2147483646 h 1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9"/>
              <a:gd name="T37" fmla="*/ 0 h 1153"/>
              <a:gd name="T38" fmla="*/ 1009 w 1009"/>
              <a:gd name="T39" fmla="*/ 1153 h 1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9" h="1153">
                <a:moveTo>
                  <a:pt x="807" y="1153"/>
                </a:moveTo>
                <a:lnTo>
                  <a:pt x="922" y="1153"/>
                </a:lnTo>
                <a:lnTo>
                  <a:pt x="1000" y="1152"/>
                </a:lnTo>
                <a:lnTo>
                  <a:pt x="1000" y="554"/>
                </a:lnTo>
                <a:lnTo>
                  <a:pt x="1009" y="0"/>
                </a:lnTo>
                <a:lnTo>
                  <a:pt x="517" y="1"/>
                </a:lnTo>
                <a:lnTo>
                  <a:pt x="0" y="1"/>
                </a:lnTo>
                <a:lnTo>
                  <a:pt x="0" y="116"/>
                </a:lnTo>
                <a:cubicBezTo>
                  <a:pt x="0" y="116"/>
                  <a:pt x="0" y="173"/>
                  <a:pt x="0" y="231"/>
                </a:cubicBezTo>
                <a:cubicBezTo>
                  <a:pt x="62" y="251"/>
                  <a:pt x="235" y="273"/>
                  <a:pt x="355" y="363"/>
                </a:cubicBezTo>
                <a:cubicBezTo>
                  <a:pt x="492" y="446"/>
                  <a:pt x="637" y="573"/>
                  <a:pt x="720" y="766"/>
                </a:cubicBezTo>
                <a:cubicBezTo>
                  <a:pt x="802" y="958"/>
                  <a:pt x="795" y="1081"/>
                  <a:pt x="807" y="1153"/>
                </a:cubicBezTo>
                <a:close/>
              </a:path>
            </a:pathLst>
          </a:custGeom>
          <a:solidFill>
            <a:srgbClr val="FFFF00"/>
          </a:solidFill>
          <a:ln w="9525">
            <a:round/>
            <a:headEnd/>
            <a:tailEnd/>
          </a:ln>
          <a:scene3d>
            <a:camera prst="legacyPerspectiveBottom">
              <a:rot lat="18300000" lon="0" rev="0"/>
            </a:camera>
            <a:lightRig rig="legacyFlat2" dir="t"/>
          </a:scene3d>
          <a:sp3d extrusionH="430200" prstMaterial="legacyMatte">
            <a:bevelT w="13500" h="13500" prst="angle"/>
            <a:bevelB w="13500" h="13500" prst="angle"/>
            <a:extrusionClr>
              <a:srgbClr val="FFFF00"/>
            </a:extrusionClr>
            <a:contourClr>
              <a:srgbClr val="FFFF00"/>
            </a:contourClr>
          </a:sp3d>
        </p:spPr>
        <p:txBody>
          <a:bodyPr wrap="none" lIns="0" tIns="0" rIns="0" bIns="0" anchor="ctr">
            <a:spAutoFit/>
            <a:flatTx/>
          </a:bodyPr>
          <a:lstStyle/>
          <a:p>
            <a:endParaRPr lang="zh-CN" altLang="en-US"/>
          </a:p>
        </p:txBody>
      </p:sp>
      <p:sp>
        <p:nvSpPr>
          <p:cNvPr id="14" name="Oval 7"/>
          <p:cNvSpPr>
            <a:spLocks noChangeArrowheads="1"/>
          </p:cNvSpPr>
          <p:nvPr/>
        </p:nvSpPr>
        <p:spPr bwMode="auto">
          <a:xfrm>
            <a:off x="1809335" y="1245209"/>
            <a:ext cx="2562225" cy="2559050"/>
          </a:xfrm>
          <a:prstGeom prst="ellipse">
            <a:avLst/>
          </a:prstGeom>
          <a:gradFill rotWithShape="1">
            <a:gsLst>
              <a:gs pos="0">
                <a:srgbClr val="237016"/>
              </a:gs>
              <a:gs pos="100000">
                <a:srgbClr val="4CF230"/>
              </a:gs>
            </a:gsLst>
            <a:lin ang="2700000" scaled="1"/>
          </a:gradFill>
          <a:ln w="9525">
            <a:round/>
            <a:headEnd/>
            <a:tailEnd/>
          </a:ln>
          <a:scene3d>
            <a:camera prst="legacyPerspectiveBottom">
              <a:rot lat="18300000" lon="0" rev="0"/>
            </a:camera>
            <a:lightRig rig="legacyFlat2" dir="t"/>
          </a:scene3d>
          <a:sp3d extrusionH="430200" prstMaterial="legacyMatte">
            <a:bevelT w="13500" h="13500" prst="angle"/>
            <a:bevelB w="13500" h="13500" prst="angle"/>
            <a:extrusionClr>
              <a:srgbClr val="4CF230"/>
            </a:extrusionClr>
            <a:contourClr>
              <a:srgbClr val="237016"/>
            </a:contourClr>
          </a:sp3d>
        </p:spPr>
        <p:txBody>
          <a:bodyPr lIns="0" tIns="0" rIns="0" bIns="0" anchor="ctr">
            <a:spAutoFit/>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cs typeface="Times New Roman" panose="02020603050405020304" pitchFamily="18" charset="0"/>
            </a:endParaRPr>
          </a:p>
        </p:txBody>
      </p:sp>
      <p:sp>
        <p:nvSpPr>
          <p:cNvPr id="15" name="Freeform 8"/>
          <p:cNvSpPr>
            <a:spLocks/>
          </p:cNvSpPr>
          <p:nvPr/>
        </p:nvSpPr>
        <p:spPr bwMode="auto">
          <a:xfrm flipH="1" flipV="1">
            <a:off x="3419060" y="1975459"/>
            <a:ext cx="1646238" cy="1828800"/>
          </a:xfrm>
          <a:custGeom>
            <a:avLst/>
            <a:gdLst>
              <a:gd name="T0" fmla="*/ 2147483646 w 415"/>
              <a:gd name="T1" fmla="*/ 2147483646 h 461"/>
              <a:gd name="T2" fmla="*/ 2147483646 w 415"/>
              <a:gd name="T3" fmla="*/ 2147483646 h 461"/>
              <a:gd name="T4" fmla="*/ 0 w 415"/>
              <a:gd name="T5" fmla="*/ 2147483646 h 461"/>
              <a:gd name="T6" fmla="*/ 0 w 415"/>
              <a:gd name="T7" fmla="*/ 2147483646 h 461"/>
              <a:gd name="T8" fmla="*/ 0 w 415"/>
              <a:gd name="T9" fmla="*/ 0 h 461"/>
              <a:gd name="T10" fmla="*/ 2147483646 w 415"/>
              <a:gd name="T11" fmla="*/ 0 h 461"/>
              <a:gd name="T12" fmla="*/ 2147483646 w 415"/>
              <a:gd name="T13" fmla="*/ 0 h 461"/>
              <a:gd name="T14" fmla="*/ 2147483646 w 415"/>
              <a:gd name="T15" fmla="*/ 2147483646 h 461"/>
              <a:gd name="T16" fmla="*/ 2147483646 w 415"/>
              <a:gd name="T17" fmla="*/ 2147483646 h 461"/>
              <a:gd name="T18" fmla="*/ 2147483646 w 415"/>
              <a:gd name="T19" fmla="*/ 2147483646 h 461"/>
              <a:gd name="T20" fmla="*/ 2147483646 w 415"/>
              <a:gd name="T21" fmla="*/ 2147483646 h 461"/>
              <a:gd name="T22" fmla="*/ 2147483646 w 415"/>
              <a:gd name="T23" fmla="*/ 2147483646 h 4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5"/>
              <a:gd name="T37" fmla="*/ 0 h 461"/>
              <a:gd name="T38" fmla="*/ 415 w 415"/>
              <a:gd name="T39" fmla="*/ 461 h 4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5" h="461">
                <a:moveTo>
                  <a:pt x="92" y="461"/>
                </a:moveTo>
                <a:lnTo>
                  <a:pt x="46" y="461"/>
                </a:lnTo>
                <a:lnTo>
                  <a:pt x="0" y="461"/>
                </a:lnTo>
                <a:lnTo>
                  <a:pt x="0" y="230"/>
                </a:lnTo>
                <a:lnTo>
                  <a:pt x="0" y="0"/>
                </a:lnTo>
                <a:lnTo>
                  <a:pt x="208" y="0"/>
                </a:lnTo>
                <a:lnTo>
                  <a:pt x="415" y="0"/>
                </a:lnTo>
                <a:lnTo>
                  <a:pt x="415" y="46"/>
                </a:lnTo>
                <a:cubicBezTo>
                  <a:pt x="415" y="46"/>
                  <a:pt x="415" y="69"/>
                  <a:pt x="415" y="92"/>
                </a:cubicBezTo>
                <a:cubicBezTo>
                  <a:pt x="390" y="100"/>
                  <a:pt x="321" y="109"/>
                  <a:pt x="273" y="145"/>
                </a:cubicBezTo>
                <a:cubicBezTo>
                  <a:pt x="218" y="178"/>
                  <a:pt x="160" y="229"/>
                  <a:pt x="127" y="306"/>
                </a:cubicBezTo>
                <a:cubicBezTo>
                  <a:pt x="94" y="383"/>
                  <a:pt x="97" y="432"/>
                  <a:pt x="92" y="461"/>
                </a:cubicBezTo>
                <a:close/>
              </a:path>
            </a:pathLst>
          </a:custGeom>
          <a:solidFill>
            <a:srgbClr val="FFFF00"/>
          </a:solidFill>
          <a:ln w="9525">
            <a:round/>
            <a:headEnd/>
            <a:tailEnd/>
          </a:ln>
          <a:scene3d>
            <a:camera prst="legacyPerspectiveBottom">
              <a:rot lat="18300000" lon="0" rev="0"/>
            </a:camera>
            <a:lightRig rig="legacyFlat2" dir="t"/>
          </a:scene3d>
          <a:sp3d extrusionH="430200" prstMaterial="legacyMatte">
            <a:bevelT w="13500" h="13500" prst="angle"/>
            <a:bevelB w="13500" h="13500" prst="angle"/>
            <a:extrusionClr>
              <a:srgbClr val="FFFF00"/>
            </a:extrusionClr>
            <a:contourClr>
              <a:srgbClr val="FFFF00"/>
            </a:contourClr>
          </a:sp3d>
        </p:spPr>
        <p:txBody>
          <a:bodyPr wrap="none" lIns="0" tIns="0" rIns="0" bIns="0" anchor="ctr">
            <a:spAutoFit/>
            <a:flatTx/>
          </a:bodyPr>
          <a:lstStyle/>
          <a:p>
            <a:endParaRPr lang="zh-CN" altLang="en-US"/>
          </a:p>
        </p:txBody>
      </p:sp>
      <p:sp>
        <p:nvSpPr>
          <p:cNvPr id="16" name="Freeform 9"/>
          <p:cNvSpPr>
            <a:spLocks/>
          </p:cNvSpPr>
          <p:nvPr/>
        </p:nvSpPr>
        <p:spPr bwMode="auto">
          <a:xfrm>
            <a:off x="4646198" y="2342171"/>
            <a:ext cx="376237" cy="369888"/>
          </a:xfrm>
          <a:custGeom>
            <a:avLst/>
            <a:gdLst>
              <a:gd name="T0" fmla="*/ 0 w 237"/>
              <a:gd name="T1" fmla="*/ 2147483646 h 233"/>
              <a:gd name="T2" fmla="*/ 2147483646 w 237"/>
              <a:gd name="T3" fmla="*/ 2147483646 h 233"/>
              <a:gd name="T4" fmla="*/ 2147483646 w 237"/>
              <a:gd name="T5" fmla="*/ 2147483646 h 233"/>
              <a:gd name="T6" fmla="*/ 2147483646 w 237"/>
              <a:gd name="T7" fmla="*/ 0 h 233"/>
              <a:gd name="T8" fmla="*/ 0 w 237"/>
              <a:gd name="T9" fmla="*/ 2147483646 h 233"/>
              <a:gd name="T10" fmla="*/ 0 60000 65536"/>
              <a:gd name="T11" fmla="*/ 0 60000 65536"/>
              <a:gd name="T12" fmla="*/ 0 60000 65536"/>
              <a:gd name="T13" fmla="*/ 0 60000 65536"/>
              <a:gd name="T14" fmla="*/ 0 60000 65536"/>
              <a:gd name="T15" fmla="*/ 0 w 237"/>
              <a:gd name="T16" fmla="*/ 0 h 233"/>
              <a:gd name="T17" fmla="*/ 237 w 237"/>
              <a:gd name="T18" fmla="*/ 233 h 233"/>
            </a:gdLst>
            <a:ahLst/>
            <a:cxnLst>
              <a:cxn ang="T10">
                <a:pos x="T0" y="T1"/>
              </a:cxn>
              <a:cxn ang="T11">
                <a:pos x="T2" y="T3"/>
              </a:cxn>
              <a:cxn ang="T12">
                <a:pos x="T4" y="T5"/>
              </a:cxn>
              <a:cxn ang="T13">
                <a:pos x="T6" y="T7"/>
              </a:cxn>
              <a:cxn ang="T14">
                <a:pos x="T8" y="T9"/>
              </a:cxn>
            </a:cxnLst>
            <a:rect l="T15" t="T16" r="T17" b="T18"/>
            <a:pathLst>
              <a:path w="237" h="233">
                <a:moveTo>
                  <a:pt x="0" y="5"/>
                </a:moveTo>
                <a:lnTo>
                  <a:pt x="10" y="230"/>
                </a:lnTo>
                <a:lnTo>
                  <a:pt x="237" y="233"/>
                </a:lnTo>
                <a:lnTo>
                  <a:pt x="195" y="0"/>
                </a:lnTo>
                <a:lnTo>
                  <a:pt x="0" y="5"/>
                </a:lnTo>
                <a:close/>
              </a:path>
            </a:pathLst>
          </a:custGeom>
          <a:solidFill>
            <a:srgbClr val="FFFF00"/>
          </a:solidFill>
          <a:ln>
            <a:noFill/>
          </a:ln>
          <a:extLst>
            <a:ext uri="{91240B29-F687-4F45-9708-019B960494DF}">
              <a14:hiddenLine xmlns:a14="http://schemas.microsoft.com/office/drawing/2010/main" w="19050">
                <a:solidFill>
                  <a:srgbClr val="000000"/>
                </a:solidFill>
                <a:round/>
                <a:headEnd/>
                <a:tailEnd type="none" w="lg" len="lg"/>
              </a14:hiddenLine>
            </a:ext>
          </a:extLst>
        </p:spPr>
        <p:txBody>
          <a:bodyPr wrap="none" lIns="0" tIns="0" rIns="0" bIns="0" anchor="ctr">
            <a:spAutoFit/>
          </a:bodyPr>
          <a:lstStyle/>
          <a:p>
            <a:endParaRPr lang="zh-CN" altLang="en-US"/>
          </a:p>
        </p:txBody>
      </p:sp>
      <p:sp>
        <p:nvSpPr>
          <p:cNvPr id="17" name="Oval 10"/>
          <p:cNvSpPr>
            <a:spLocks noChangeArrowheads="1"/>
          </p:cNvSpPr>
          <p:nvPr/>
        </p:nvSpPr>
        <p:spPr bwMode="auto">
          <a:xfrm>
            <a:off x="2942810" y="2489809"/>
            <a:ext cx="292100" cy="146050"/>
          </a:xfrm>
          <a:prstGeom prst="ellipse">
            <a:avLst/>
          </a:prstGeom>
          <a:gradFill rotWithShape="1">
            <a:gsLst>
              <a:gs pos="0">
                <a:srgbClr val="309A1F"/>
              </a:gs>
              <a:gs pos="100000">
                <a:srgbClr val="4CF230"/>
              </a:gs>
            </a:gsLst>
            <a:lin ang="2700000" scaled="1"/>
          </a:gradFill>
          <a:ln>
            <a:noFill/>
          </a:ln>
          <a:extLst>
            <a:ext uri="{91240B29-F687-4F45-9708-019B960494DF}">
              <a14:hiddenLine xmlns:a14="http://schemas.microsoft.com/office/drawing/2010/main" w="19050" algn="ctr">
                <a:solidFill>
                  <a:srgbClr val="000000"/>
                </a:solidFill>
                <a:round/>
                <a:headEnd/>
                <a:tailEnd type="none" w="lg" len="lg"/>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cs typeface="Times New Roman" panose="02020603050405020304" pitchFamily="18" charset="0"/>
            </a:endParaRPr>
          </a:p>
        </p:txBody>
      </p:sp>
      <p:sp>
        <p:nvSpPr>
          <p:cNvPr id="18" name="Freeform 11"/>
          <p:cNvSpPr>
            <a:spLocks/>
          </p:cNvSpPr>
          <p:nvPr/>
        </p:nvSpPr>
        <p:spPr bwMode="auto">
          <a:xfrm flipV="1">
            <a:off x="1114010" y="1977046"/>
            <a:ext cx="1646238" cy="1828800"/>
          </a:xfrm>
          <a:custGeom>
            <a:avLst/>
            <a:gdLst>
              <a:gd name="T0" fmla="*/ 2147483646 w 415"/>
              <a:gd name="T1" fmla="*/ 2147483646 h 461"/>
              <a:gd name="T2" fmla="*/ 2147483646 w 415"/>
              <a:gd name="T3" fmla="*/ 2147483646 h 461"/>
              <a:gd name="T4" fmla="*/ 0 w 415"/>
              <a:gd name="T5" fmla="*/ 2147483646 h 461"/>
              <a:gd name="T6" fmla="*/ 0 w 415"/>
              <a:gd name="T7" fmla="*/ 2147483646 h 461"/>
              <a:gd name="T8" fmla="*/ 0 w 415"/>
              <a:gd name="T9" fmla="*/ 0 h 461"/>
              <a:gd name="T10" fmla="*/ 2147483646 w 415"/>
              <a:gd name="T11" fmla="*/ 0 h 461"/>
              <a:gd name="T12" fmla="*/ 2147483646 w 415"/>
              <a:gd name="T13" fmla="*/ 0 h 461"/>
              <a:gd name="T14" fmla="*/ 2147483646 w 415"/>
              <a:gd name="T15" fmla="*/ 2147483646 h 461"/>
              <a:gd name="T16" fmla="*/ 2147483646 w 415"/>
              <a:gd name="T17" fmla="*/ 2147483646 h 461"/>
              <a:gd name="T18" fmla="*/ 2147483646 w 415"/>
              <a:gd name="T19" fmla="*/ 2147483646 h 461"/>
              <a:gd name="T20" fmla="*/ 2147483646 w 415"/>
              <a:gd name="T21" fmla="*/ 2147483646 h 461"/>
              <a:gd name="T22" fmla="*/ 2147483646 w 415"/>
              <a:gd name="T23" fmla="*/ 2147483646 h 4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5"/>
              <a:gd name="T37" fmla="*/ 0 h 461"/>
              <a:gd name="T38" fmla="*/ 415 w 415"/>
              <a:gd name="T39" fmla="*/ 461 h 4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5" h="461">
                <a:moveTo>
                  <a:pt x="92" y="461"/>
                </a:moveTo>
                <a:lnTo>
                  <a:pt x="46" y="461"/>
                </a:lnTo>
                <a:lnTo>
                  <a:pt x="0" y="461"/>
                </a:lnTo>
                <a:lnTo>
                  <a:pt x="0" y="230"/>
                </a:lnTo>
                <a:lnTo>
                  <a:pt x="0" y="0"/>
                </a:lnTo>
                <a:lnTo>
                  <a:pt x="208" y="0"/>
                </a:lnTo>
                <a:lnTo>
                  <a:pt x="415" y="0"/>
                </a:lnTo>
                <a:lnTo>
                  <a:pt x="415" y="46"/>
                </a:lnTo>
                <a:cubicBezTo>
                  <a:pt x="415" y="46"/>
                  <a:pt x="415" y="69"/>
                  <a:pt x="415" y="92"/>
                </a:cubicBezTo>
                <a:cubicBezTo>
                  <a:pt x="390" y="100"/>
                  <a:pt x="321" y="109"/>
                  <a:pt x="273" y="145"/>
                </a:cubicBezTo>
                <a:cubicBezTo>
                  <a:pt x="218" y="178"/>
                  <a:pt x="160" y="229"/>
                  <a:pt x="127" y="306"/>
                </a:cubicBezTo>
                <a:cubicBezTo>
                  <a:pt x="94" y="383"/>
                  <a:pt x="97" y="432"/>
                  <a:pt x="92" y="461"/>
                </a:cubicBezTo>
                <a:close/>
              </a:path>
            </a:pathLst>
          </a:custGeom>
          <a:solidFill>
            <a:srgbClr val="FFFF00"/>
          </a:solidFill>
          <a:ln w="9525">
            <a:round/>
            <a:headEnd/>
            <a:tailEnd/>
          </a:ln>
          <a:scene3d>
            <a:camera prst="legacyPerspectiveBottom">
              <a:rot lat="18300000" lon="0" rev="0"/>
            </a:camera>
            <a:lightRig rig="legacyFlat2" dir="t"/>
          </a:scene3d>
          <a:sp3d extrusionH="430200" prstMaterial="legacyMatte">
            <a:bevelT w="13500" h="13500" prst="angle"/>
            <a:bevelB w="13500" h="13500" prst="angle"/>
            <a:extrusionClr>
              <a:srgbClr val="FFFF00"/>
            </a:extrusionClr>
            <a:contourClr>
              <a:srgbClr val="FFFF00"/>
            </a:contourClr>
          </a:sp3d>
        </p:spPr>
        <p:txBody>
          <a:bodyPr wrap="none" lIns="0" tIns="0" rIns="0" bIns="0" anchor="ctr">
            <a:spAutoFit/>
            <a:flatTx/>
          </a:bodyPr>
          <a:lstStyle/>
          <a:p>
            <a:endParaRPr lang="zh-CN" altLang="en-US"/>
          </a:p>
        </p:txBody>
      </p:sp>
      <p:sp>
        <p:nvSpPr>
          <p:cNvPr id="19" name="Freeform 12"/>
          <p:cNvSpPr>
            <a:spLocks/>
          </p:cNvSpPr>
          <p:nvPr/>
        </p:nvSpPr>
        <p:spPr bwMode="auto">
          <a:xfrm flipH="1">
            <a:off x="1156873" y="2343759"/>
            <a:ext cx="376237" cy="369887"/>
          </a:xfrm>
          <a:custGeom>
            <a:avLst/>
            <a:gdLst>
              <a:gd name="T0" fmla="*/ 0 w 237"/>
              <a:gd name="T1" fmla="*/ 2147483646 h 233"/>
              <a:gd name="T2" fmla="*/ 2147483646 w 237"/>
              <a:gd name="T3" fmla="*/ 2147483646 h 233"/>
              <a:gd name="T4" fmla="*/ 2147483646 w 237"/>
              <a:gd name="T5" fmla="*/ 2147483646 h 233"/>
              <a:gd name="T6" fmla="*/ 2147483646 w 237"/>
              <a:gd name="T7" fmla="*/ 0 h 233"/>
              <a:gd name="T8" fmla="*/ 0 w 237"/>
              <a:gd name="T9" fmla="*/ 2147483646 h 233"/>
              <a:gd name="T10" fmla="*/ 0 60000 65536"/>
              <a:gd name="T11" fmla="*/ 0 60000 65536"/>
              <a:gd name="T12" fmla="*/ 0 60000 65536"/>
              <a:gd name="T13" fmla="*/ 0 60000 65536"/>
              <a:gd name="T14" fmla="*/ 0 60000 65536"/>
              <a:gd name="T15" fmla="*/ 0 w 237"/>
              <a:gd name="T16" fmla="*/ 0 h 233"/>
              <a:gd name="T17" fmla="*/ 237 w 237"/>
              <a:gd name="T18" fmla="*/ 233 h 233"/>
            </a:gdLst>
            <a:ahLst/>
            <a:cxnLst>
              <a:cxn ang="T10">
                <a:pos x="T0" y="T1"/>
              </a:cxn>
              <a:cxn ang="T11">
                <a:pos x="T2" y="T3"/>
              </a:cxn>
              <a:cxn ang="T12">
                <a:pos x="T4" y="T5"/>
              </a:cxn>
              <a:cxn ang="T13">
                <a:pos x="T6" y="T7"/>
              </a:cxn>
              <a:cxn ang="T14">
                <a:pos x="T8" y="T9"/>
              </a:cxn>
            </a:cxnLst>
            <a:rect l="T15" t="T16" r="T17" b="T18"/>
            <a:pathLst>
              <a:path w="237" h="233">
                <a:moveTo>
                  <a:pt x="0" y="5"/>
                </a:moveTo>
                <a:lnTo>
                  <a:pt x="10" y="230"/>
                </a:lnTo>
                <a:lnTo>
                  <a:pt x="237" y="233"/>
                </a:lnTo>
                <a:lnTo>
                  <a:pt x="195" y="0"/>
                </a:lnTo>
                <a:lnTo>
                  <a:pt x="0" y="5"/>
                </a:lnTo>
                <a:close/>
              </a:path>
            </a:pathLst>
          </a:custGeom>
          <a:solidFill>
            <a:srgbClr val="FFFF00"/>
          </a:solidFill>
          <a:ln>
            <a:noFill/>
          </a:ln>
          <a:extLst>
            <a:ext uri="{91240B29-F687-4F45-9708-019B960494DF}">
              <a14:hiddenLine xmlns:a14="http://schemas.microsoft.com/office/drawing/2010/main" w="19050">
                <a:solidFill>
                  <a:srgbClr val="000000"/>
                </a:solidFill>
                <a:round/>
                <a:headEnd/>
                <a:tailEnd type="none" w="lg" len="lg"/>
              </a14:hiddenLine>
            </a:ext>
          </a:extLst>
        </p:spPr>
        <p:txBody>
          <a:bodyPr wrap="none" lIns="0" tIns="0" rIns="0" bIns="0" anchor="ctr">
            <a:spAutoFit/>
          </a:bodyPr>
          <a:lstStyle/>
          <a:p>
            <a:endParaRPr lang="zh-CN" altLang="en-US"/>
          </a:p>
        </p:txBody>
      </p:sp>
      <p:sp>
        <p:nvSpPr>
          <p:cNvPr id="20" name="Line 13"/>
          <p:cNvSpPr>
            <a:spLocks noChangeShapeType="1"/>
          </p:cNvSpPr>
          <p:nvPr/>
        </p:nvSpPr>
        <p:spPr bwMode="auto">
          <a:xfrm>
            <a:off x="3088860" y="3512159"/>
            <a:ext cx="0" cy="379412"/>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zh-CN" altLang="en-US"/>
          </a:p>
        </p:txBody>
      </p:sp>
      <p:grpSp>
        <p:nvGrpSpPr>
          <p:cNvPr id="21" name="Group 14"/>
          <p:cNvGrpSpPr>
            <a:grpSpLocks/>
          </p:cNvGrpSpPr>
          <p:nvPr/>
        </p:nvGrpSpPr>
        <p:grpSpPr bwMode="auto">
          <a:xfrm>
            <a:off x="2785648" y="3891571"/>
            <a:ext cx="606425" cy="379413"/>
            <a:chOff x="2880" y="1730"/>
            <a:chExt cx="382" cy="239"/>
          </a:xfrm>
        </p:grpSpPr>
        <p:sp>
          <p:nvSpPr>
            <p:cNvPr id="22" name="Line 15"/>
            <p:cNvSpPr>
              <a:spLocks noChangeShapeType="1"/>
            </p:cNvSpPr>
            <p:nvPr/>
          </p:nvSpPr>
          <p:spPr bwMode="auto">
            <a:xfrm>
              <a:off x="2880" y="1730"/>
              <a:ext cx="382"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3" name="Line 16"/>
            <p:cNvSpPr>
              <a:spLocks noChangeShapeType="1"/>
            </p:cNvSpPr>
            <p:nvPr/>
          </p:nvSpPr>
          <p:spPr bwMode="auto">
            <a:xfrm>
              <a:off x="2880" y="1873"/>
              <a:ext cx="382"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4" name="Line 17"/>
            <p:cNvSpPr>
              <a:spLocks noChangeShapeType="1"/>
            </p:cNvSpPr>
            <p:nvPr/>
          </p:nvSpPr>
          <p:spPr bwMode="auto">
            <a:xfrm>
              <a:off x="2977" y="1797"/>
              <a:ext cx="191"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5" name="Line 18"/>
            <p:cNvSpPr>
              <a:spLocks noChangeShapeType="1"/>
            </p:cNvSpPr>
            <p:nvPr/>
          </p:nvSpPr>
          <p:spPr bwMode="auto">
            <a:xfrm>
              <a:off x="2977" y="1942"/>
              <a:ext cx="191"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6" name="Line 19"/>
            <p:cNvSpPr>
              <a:spLocks noChangeShapeType="1"/>
            </p:cNvSpPr>
            <p:nvPr/>
          </p:nvSpPr>
          <p:spPr bwMode="auto">
            <a:xfrm flipH="1">
              <a:off x="3071" y="1942"/>
              <a:ext cx="3" cy="27"/>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27" name="Line 20"/>
          <p:cNvSpPr>
            <a:spLocks noChangeShapeType="1"/>
          </p:cNvSpPr>
          <p:nvPr/>
        </p:nvSpPr>
        <p:spPr bwMode="auto">
          <a:xfrm>
            <a:off x="3088860" y="4270984"/>
            <a:ext cx="0" cy="227012"/>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8" name="Line 21"/>
          <p:cNvSpPr>
            <a:spLocks noChangeShapeType="1"/>
          </p:cNvSpPr>
          <p:nvPr/>
        </p:nvSpPr>
        <p:spPr bwMode="auto">
          <a:xfrm>
            <a:off x="2949160" y="4494821"/>
            <a:ext cx="303213"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9" name="Line 22"/>
          <p:cNvSpPr>
            <a:spLocks noChangeShapeType="1"/>
          </p:cNvSpPr>
          <p:nvPr/>
        </p:nvSpPr>
        <p:spPr bwMode="auto">
          <a:xfrm>
            <a:off x="3025360" y="4569434"/>
            <a:ext cx="150813"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0" name="Text Box 23"/>
          <p:cNvSpPr txBox="1">
            <a:spLocks noChangeArrowheads="1"/>
          </p:cNvSpPr>
          <p:nvPr/>
        </p:nvSpPr>
        <p:spPr bwMode="auto">
          <a:xfrm>
            <a:off x="3692110" y="3894746"/>
            <a:ext cx="5111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en-US" altLang="zh-CN" sz="2400" b="1" i="1">
                <a:latin typeface="Times New Roman" panose="02020603050405020304" pitchFamily="18" charset="0"/>
                <a:ea typeface="PMingLiU" pitchFamily="18" charset="-120"/>
                <a:cs typeface="Times New Roman" panose="02020603050405020304" pitchFamily="18" charset="0"/>
              </a:rPr>
              <a:t>V</a:t>
            </a:r>
            <a:r>
              <a:rPr lang="en-US" altLang="zh-CN" sz="2400" b="1" i="1" baseline="-25000">
                <a:latin typeface="Times New Roman" panose="02020603050405020304" pitchFamily="18" charset="0"/>
                <a:ea typeface="PMingLiU" pitchFamily="18" charset="-120"/>
                <a:cs typeface="Times New Roman" panose="02020603050405020304" pitchFamily="18" charset="0"/>
              </a:rPr>
              <a:t>P</a:t>
            </a:r>
            <a:endParaRPr lang="en-US" altLang="zh-CN" sz="2400" b="1" i="1">
              <a:latin typeface="Times New Roman" panose="02020603050405020304" pitchFamily="18" charset="0"/>
              <a:ea typeface="PMingLiU" pitchFamily="18" charset="-120"/>
              <a:cs typeface="Times New Roman" panose="02020603050405020304" pitchFamily="18" charset="0"/>
            </a:endParaRPr>
          </a:p>
        </p:txBody>
      </p:sp>
      <p:sp>
        <p:nvSpPr>
          <p:cNvPr id="31" name="Oval 24"/>
          <p:cNvSpPr>
            <a:spLocks noChangeArrowheads="1"/>
          </p:cNvSpPr>
          <p:nvPr/>
        </p:nvSpPr>
        <p:spPr bwMode="auto">
          <a:xfrm>
            <a:off x="3015835" y="3402621"/>
            <a:ext cx="152400" cy="152400"/>
          </a:xfrm>
          <a:prstGeom prst="ellipse">
            <a:avLst/>
          </a:prstGeom>
          <a:solidFill>
            <a:schemeClr val="tx1"/>
          </a:solidFill>
          <a:ln w="38100" algn="ctr">
            <a:solidFill>
              <a:schemeClr val="tx1"/>
            </a:solidFill>
            <a:round/>
            <a:headEnd/>
            <a:tailEnd type="none" w="lg" len="lg"/>
          </a:ln>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cs typeface="Times New Roman" panose="02020603050405020304" pitchFamily="18" charset="0"/>
            </a:endParaRPr>
          </a:p>
        </p:txBody>
      </p:sp>
      <p:grpSp>
        <p:nvGrpSpPr>
          <p:cNvPr id="32" name="Group 25"/>
          <p:cNvGrpSpPr>
            <a:grpSpLocks/>
          </p:cNvGrpSpPr>
          <p:nvPr/>
        </p:nvGrpSpPr>
        <p:grpSpPr bwMode="auto">
          <a:xfrm>
            <a:off x="336135" y="2993046"/>
            <a:ext cx="528638" cy="530225"/>
            <a:chOff x="484" y="1284"/>
            <a:chExt cx="276" cy="277"/>
          </a:xfrm>
        </p:grpSpPr>
        <p:sp>
          <p:nvSpPr>
            <p:cNvPr id="33" name="Oval 26"/>
            <p:cNvSpPr>
              <a:spLocks noChangeArrowheads="1"/>
            </p:cNvSpPr>
            <p:nvPr/>
          </p:nvSpPr>
          <p:spPr bwMode="auto">
            <a:xfrm>
              <a:off x="484" y="1284"/>
              <a:ext cx="276" cy="277"/>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cs typeface="Times New Roman" panose="02020603050405020304" pitchFamily="18" charset="0"/>
              </a:endParaRPr>
            </a:p>
          </p:txBody>
        </p:sp>
        <p:sp>
          <p:nvSpPr>
            <p:cNvPr id="34" name="Freeform 27"/>
            <p:cNvSpPr>
              <a:spLocks/>
            </p:cNvSpPr>
            <p:nvPr/>
          </p:nvSpPr>
          <p:spPr bwMode="auto">
            <a:xfrm>
              <a:off x="530" y="1316"/>
              <a:ext cx="184" cy="214"/>
            </a:xfrm>
            <a:custGeom>
              <a:avLst/>
              <a:gdLst>
                <a:gd name="T0" fmla="*/ 0 w 184"/>
                <a:gd name="T1" fmla="*/ 107 h 214"/>
                <a:gd name="T2" fmla="*/ 46 w 184"/>
                <a:gd name="T3" fmla="*/ 15 h 214"/>
                <a:gd name="T4" fmla="*/ 138 w 184"/>
                <a:gd name="T5" fmla="*/ 199 h 214"/>
                <a:gd name="T6" fmla="*/ 184 w 184"/>
                <a:gd name="T7" fmla="*/ 107 h 214"/>
                <a:gd name="T8" fmla="*/ 0 60000 65536"/>
                <a:gd name="T9" fmla="*/ 0 60000 65536"/>
                <a:gd name="T10" fmla="*/ 0 60000 65536"/>
                <a:gd name="T11" fmla="*/ 0 60000 65536"/>
                <a:gd name="T12" fmla="*/ 0 w 184"/>
                <a:gd name="T13" fmla="*/ 0 h 214"/>
                <a:gd name="T14" fmla="*/ 184 w 184"/>
                <a:gd name="T15" fmla="*/ 214 h 214"/>
              </a:gdLst>
              <a:ahLst/>
              <a:cxnLst>
                <a:cxn ang="T8">
                  <a:pos x="T0" y="T1"/>
                </a:cxn>
                <a:cxn ang="T9">
                  <a:pos x="T2" y="T3"/>
                </a:cxn>
                <a:cxn ang="T10">
                  <a:pos x="T4" y="T5"/>
                </a:cxn>
                <a:cxn ang="T11">
                  <a:pos x="T6" y="T7"/>
                </a:cxn>
              </a:cxnLst>
              <a:rect l="T12" t="T13" r="T14" b="T15"/>
              <a:pathLst>
                <a:path w="184" h="214">
                  <a:moveTo>
                    <a:pt x="0" y="107"/>
                  </a:moveTo>
                  <a:cubicBezTo>
                    <a:pt x="11" y="53"/>
                    <a:pt x="23" y="0"/>
                    <a:pt x="46" y="15"/>
                  </a:cubicBezTo>
                  <a:cubicBezTo>
                    <a:pt x="69" y="30"/>
                    <a:pt x="115" y="184"/>
                    <a:pt x="138" y="199"/>
                  </a:cubicBezTo>
                  <a:cubicBezTo>
                    <a:pt x="161" y="214"/>
                    <a:pt x="172" y="160"/>
                    <a:pt x="184" y="10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grpSp>
      <p:sp>
        <p:nvSpPr>
          <p:cNvPr id="35" name="Line 28"/>
          <p:cNvSpPr>
            <a:spLocks noChangeShapeType="1"/>
          </p:cNvSpPr>
          <p:nvPr/>
        </p:nvSpPr>
        <p:spPr bwMode="auto">
          <a:xfrm flipH="1">
            <a:off x="602835" y="2597759"/>
            <a:ext cx="533400"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6" name="Oval 29"/>
          <p:cNvSpPr>
            <a:spLocks noChangeArrowheads="1"/>
          </p:cNvSpPr>
          <p:nvPr/>
        </p:nvSpPr>
        <p:spPr bwMode="auto">
          <a:xfrm>
            <a:off x="1077498" y="2524734"/>
            <a:ext cx="152400" cy="152400"/>
          </a:xfrm>
          <a:prstGeom prst="ellipse">
            <a:avLst/>
          </a:prstGeom>
          <a:solidFill>
            <a:schemeClr val="tx1"/>
          </a:solidFill>
          <a:ln w="38100" algn="ctr">
            <a:solidFill>
              <a:schemeClr val="tx1"/>
            </a:solidFill>
            <a:round/>
            <a:headEnd/>
            <a:tailEnd type="none" w="lg" len="lg"/>
          </a:ln>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cs typeface="Times New Roman" panose="02020603050405020304" pitchFamily="18" charset="0"/>
            </a:endParaRPr>
          </a:p>
        </p:txBody>
      </p:sp>
      <p:sp>
        <p:nvSpPr>
          <p:cNvPr id="37" name="Line 30"/>
          <p:cNvSpPr>
            <a:spLocks noChangeShapeType="1"/>
          </p:cNvSpPr>
          <p:nvPr/>
        </p:nvSpPr>
        <p:spPr bwMode="auto">
          <a:xfrm>
            <a:off x="602835" y="2597759"/>
            <a:ext cx="0" cy="379412"/>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8" name="Line 31"/>
          <p:cNvSpPr>
            <a:spLocks noChangeShapeType="1"/>
          </p:cNvSpPr>
          <p:nvPr/>
        </p:nvSpPr>
        <p:spPr bwMode="auto">
          <a:xfrm>
            <a:off x="602835" y="3512159"/>
            <a:ext cx="0" cy="33020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9" name="Line 32"/>
          <p:cNvSpPr>
            <a:spLocks noChangeShapeType="1"/>
          </p:cNvSpPr>
          <p:nvPr/>
        </p:nvSpPr>
        <p:spPr bwMode="auto">
          <a:xfrm>
            <a:off x="455198" y="3842359"/>
            <a:ext cx="303212"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0" name="Line 33"/>
          <p:cNvSpPr>
            <a:spLocks noChangeShapeType="1"/>
          </p:cNvSpPr>
          <p:nvPr/>
        </p:nvSpPr>
        <p:spPr bwMode="auto">
          <a:xfrm>
            <a:off x="531398" y="3916971"/>
            <a:ext cx="150812"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1" name="Line 34"/>
          <p:cNvSpPr>
            <a:spLocks noChangeShapeType="1"/>
          </p:cNvSpPr>
          <p:nvPr/>
        </p:nvSpPr>
        <p:spPr bwMode="auto">
          <a:xfrm>
            <a:off x="575848" y="4001109"/>
            <a:ext cx="77787"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2" name="Text Box 35"/>
          <p:cNvSpPr txBox="1">
            <a:spLocks noChangeArrowheads="1"/>
          </p:cNvSpPr>
          <p:nvPr/>
        </p:nvSpPr>
        <p:spPr bwMode="auto">
          <a:xfrm>
            <a:off x="228185" y="2573946"/>
            <a:ext cx="3762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en-US" altLang="zh-CN" sz="2400" b="1" i="1">
                <a:latin typeface="Times New Roman" panose="02020603050405020304" pitchFamily="18" charset="0"/>
                <a:ea typeface="PMingLiU" pitchFamily="18" charset="-120"/>
                <a:cs typeface="Times New Roman" panose="02020603050405020304" pitchFamily="18" charset="0"/>
              </a:rPr>
              <a:t>v</a:t>
            </a:r>
            <a:r>
              <a:rPr lang="en-US" altLang="zh-CN" sz="2400" b="1" i="1" baseline="-25000">
                <a:latin typeface="Times New Roman" panose="02020603050405020304" pitchFamily="18" charset="0"/>
                <a:ea typeface="PMingLiU" pitchFamily="18" charset="-120"/>
                <a:cs typeface="Times New Roman" panose="02020603050405020304" pitchFamily="18" charset="0"/>
              </a:rPr>
              <a:t>i</a:t>
            </a:r>
            <a:endParaRPr lang="en-US" altLang="zh-CN" sz="2400" b="1" i="1">
              <a:latin typeface="Times New Roman" panose="02020603050405020304" pitchFamily="18" charset="0"/>
              <a:ea typeface="PMingLiU" pitchFamily="18" charset="-120"/>
              <a:cs typeface="Times New Roman" panose="02020603050405020304" pitchFamily="18" charset="0"/>
            </a:endParaRPr>
          </a:p>
        </p:txBody>
      </p:sp>
      <p:sp>
        <p:nvSpPr>
          <p:cNvPr id="43" name="Text Box 36"/>
          <p:cNvSpPr txBox="1">
            <a:spLocks noChangeArrowheads="1"/>
          </p:cNvSpPr>
          <p:nvPr/>
        </p:nvSpPr>
        <p:spPr bwMode="auto">
          <a:xfrm>
            <a:off x="733010" y="1349984"/>
            <a:ext cx="1498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zh-CN" altLang="en-US" sz="2200">
                <a:ea typeface="黑体" panose="02010609060101010101" pitchFamily="49" charset="-122"/>
                <a:cs typeface="Times New Roman" panose="02020603050405020304" pitchFamily="18" charset="0"/>
              </a:rPr>
              <a:t>输入电极</a:t>
            </a:r>
          </a:p>
        </p:txBody>
      </p:sp>
      <p:sp>
        <p:nvSpPr>
          <p:cNvPr id="44" name="Text Box 37"/>
          <p:cNvSpPr txBox="1">
            <a:spLocks noChangeArrowheads="1"/>
          </p:cNvSpPr>
          <p:nvPr/>
        </p:nvSpPr>
        <p:spPr bwMode="auto">
          <a:xfrm>
            <a:off x="3800060" y="1388084"/>
            <a:ext cx="15414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zh-CN" altLang="en-US" sz="2200">
                <a:ea typeface="黑体" panose="02010609060101010101" pitchFamily="49" charset="-122"/>
                <a:cs typeface="Times New Roman" panose="02020603050405020304" pitchFamily="18" charset="0"/>
              </a:rPr>
              <a:t>输出电极</a:t>
            </a:r>
          </a:p>
        </p:txBody>
      </p:sp>
      <p:sp>
        <p:nvSpPr>
          <p:cNvPr id="45" name="Line 38"/>
          <p:cNvSpPr>
            <a:spLocks noChangeShapeType="1"/>
          </p:cNvSpPr>
          <p:nvPr/>
        </p:nvSpPr>
        <p:spPr bwMode="auto">
          <a:xfrm>
            <a:off x="5028785" y="2597759"/>
            <a:ext cx="5492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46" name="Line 39"/>
          <p:cNvSpPr>
            <a:spLocks noChangeShapeType="1"/>
          </p:cNvSpPr>
          <p:nvPr/>
        </p:nvSpPr>
        <p:spPr bwMode="auto">
          <a:xfrm flipH="1">
            <a:off x="5557423" y="2580296"/>
            <a:ext cx="0" cy="5762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7" name="Line 40"/>
          <p:cNvSpPr>
            <a:spLocks noChangeShapeType="1"/>
          </p:cNvSpPr>
          <p:nvPr/>
        </p:nvSpPr>
        <p:spPr bwMode="auto">
          <a:xfrm>
            <a:off x="5397085" y="3150209"/>
            <a:ext cx="303213"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8" name="Line 41"/>
          <p:cNvSpPr>
            <a:spLocks noChangeShapeType="1"/>
          </p:cNvSpPr>
          <p:nvPr/>
        </p:nvSpPr>
        <p:spPr bwMode="auto">
          <a:xfrm>
            <a:off x="5473285" y="3224821"/>
            <a:ext cx="150813"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9" name="Line 42"/>
          <p:cNvSpPr>
            <a:spLocks noChangeShapeType="1"/>
          </p:cNvSpPr>
          <p:nvPr/>
        </p:nvSpPr>
        <p:spPr bwMode="auto">
          <a:xfrm>
            <a:off x="5517735" y="3308959"/>
            <a:ext cx="77788"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50" name="Line 43"/>
          <p:cNvSpPr>
            <a:spLocks noChangeShapeType="1"/>
          </p:cNvSpPr>
          <p:nvPr/>
        </p:nvSpPr>
        <p:spPr bwMode="auto">
          <a:xfrm>
            <a:off x="5724110" y="2645384"/>
            <a:ext cx="0" cy="438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51" name="Text Box 44"/>
          <p:cNvSpPr txBox="1">
            <a:spLocks noChangeArrowheads="1"/>
          </p:cNvSpPr>
          <p:nvPr/>
        </p:nvSpPr>
        <p:spPr bwMode="auto">
          <a:xfrm>
            <a:off x="5403435" y="2224696"/>
            <a:ext cx="36988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en-US" altLang="zh-CN" sz="2400" b="1" i="1">
                <a:latin typeface="Times New Roman" panose="02020603050405020304" pitchFamily="18" charset="0"/>
                <a:ea typeface="PMingLiU" pitchFamily="18" charset="-120"/>
                <a:cs typeface="Times New Roman" panose="02020603050405020304" pitchFamily="18" charset="0"/>
              </a:rPr>
              <a:t>i</a:t>
            </a:r>
            <a:r>
              <a:rPr lang="en-US" altLang="zh-CN" sz="2400" b="1" i="1" baseline="-25000">
                <a:latin typeface="Times New Roman" panose="02020603050405020304" pitchFamily="18" charset="0"/>
                <a:ea typeface="PMingLiU" pitchFamily="18" charset="-120"/>
                <a:cs typeface="Times New Roman" panose="02020603050405020304" pitchFamily="18" charset="0"/>
              </a:rPr>
              <a:t>o</a:t>
            </a:r>
            <a:endParaRPr lang="en-US" altLang="zh-CN" sz="2400" b="1" i="1">
              <a:latin typeface="Times New Roman" panose="02020603050405020304" pitchFamily="18" charset="0"/>
              <a:ea typeface="PMingLiU" pitchFamily="18" charset="-120"/>
              <a:cs typeface="Times New Roman" panose="02020603050405020304" pitchFamily="18" charset="0"/>
            </a:endParaRPr>
          </a:p>
        </p:txBody>
      </p:sp>
      <p:sp>
        <p:nvSpPr>
          <p:cNvPr id="52" name="Oval 45"/>
          <p:cNvSpPr>
            <a:spLocks noChangeArrowheads="1"/>
          </p:cNvSpPr>
          <p:nvPr/>
        </p:nvSpPr>
        <p:spPr bwMode="auto">
          <a:xfrm>
            <a:off x="4919248" y="2524734"/>
            <a:ext cx="152400" cy="152400"/>
          </a:xfrm>
          <a:prstGeom prst="ellipse">
            <a:avLst/>
          </a:prstGeom>
          <a:solidFill>
            <a:schemeClr val="tx1"/>
          </a:solidFill>
          <a:ln w="38100" algn="ctr">
            <a:solidFill>
              <a:schemeClr val="tx1"/>
            </a:solidFill>
            <a:round/>
            <a:headEnd/>
            <a:tailEnd type="none" w="lg" len="lg"/>
          </a:ln>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cs typeface="Times New Roman" panose="02020603050405020304" pitchFamily="18" charset="0"/>
            </a:endParaRPr>
          </a:p>
        </p:txBody>
      </p:sp>
      <p:grpSp>
        <p:nvGrpSpPr>
          <p:cNvPr id="53" name="Group 47"/>
          <p:cNvGrpSpPr>
            <a:grpSpLocks/>
          </p:cNvGrpSpPr>
          <p:nvPr/>
        </p:nvGrpSpPr>
        <p:grpSpPr bwMode="auto">
          <a:xfrm>
            <a:off x="5801898" y="1783371"/>
            <a:ext cx="2735262" cy="1671638"/>
            <a:chOff x="3825" y="803"/>
            <a:chExt cx="1889" cy="1355"/>
          </a:xfrm>
        </p:grpSpPr>
        <p:sp>
          <p:nvSpPr>
            <p:cNvPr id="54" name="Line 48"/>
            <p:cNvSpPr>
              <a:spLocks noChangeShapeType="1"/>
            </p:cNvSpPr>
            <p:nvPr/>
          </p:nvSpPr>
          <p:spPr bwMode="auto">
            <a:xfrm rot="5400000">
              <a:off x="4981" y="1184"/>
              <a:ext cx="0" cy="126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5" name="Group 49"/>
            <p:cNvGrpSpPr>
              <a:grpSpLocks/>
            </p:cNvGrpSpPr>
            <p:nvPr/>
          </p:nvGrpSpPr>
          <p:grpSpPr bwMode="auto">
            <a:xfrm>
              <a:off x="4387" y="1090"/>
              <a:ext cx="1147" cy="724"/>
              <a:chOff x="2484" y="2042"/>
              <a:chExt cx="681" cy="592"/>
            </a:xfrm>
          </p:grpSpPr>
          <p:sp>
            <p:nvSpPr>
              <p:cNvPr id="64" name="Freeform 50"/>
              <p:cNvSpPr>
                <a:spLocks/>
              </p:cNvSpPr>
              <p:nvPr/>
            </p:nvSpPr>
            <p:spPr bwMode="auto">
              <a:xfrm>
                <a:off x="2484" y="2048"/>
                <a:ext cx="342" cy="586"/>
              </a:xfrm>
              <a:custGeom>
                <a:avLst/>
                <a:gdLst>
                  <a:gd name="T0" fmla="*/ 0 w 342"/>
                  <a:gd name="T1" fmla="*/ 586 h 586"/>
                  <a:gd name="T2" fmla="*/ 168 w 342"/>
                  <a:gd name="T3" fmla="*/ 532 h 586"/>
                  <a:gd name="T4" fmla="*/ 276 w 342"/>
                  <a:gd name="T5" fmla="*/ 334 h 586"/>
                  <a:gd name="T6" fmla="*/ 324 w 342"/>
                  <a:gd name="T7" fmla="*/ 55 h 586"/>
                  <a:gd name="T8" fmla="*/ 342 w 342"/>
                  <a:gd name="T9" fmla="*/ 4 h 586"/>
                  <a:gd name="T10" fmla="*/ 0 60000 65536"/>
                  <a:gd name="T11" fmla="*/ 0 60000 65536"/>
                  <a:gd name="T12" fmla="*/ 0 60000 65536"/>
                  <a:gd name="T13" fmla="*/ 0 60000 65536"/>
                  <a:gd name="T14" fmla="*/ 0 60000 65536"/>
                  <a:gd name="T15" fmla="*/ 0 w 342"/>
                  <a:gd name="T16" fmla="*/ 0 h 586"/>
                  <a:gd name="T17" fmla="*/ 342 w 342"/>
                  <a:gd name="T18" fmla="*/ 586 h 586"/>
                </a:gdLst>
                <a:ahLst/>
                <a:cxnLst>
                  <a:cxn ang="T10">
                    <a:pos x="T0" y="T1"/>
                  </a:cxn>
                  <a:cxn ang="T11">
                    <a:pos x="T2" y="T3"/>
                  </a:cxn>
                  <a:cxn ang="T12">
                    <a:pos x="T4" y="T5"/>
                  </a:cxn>
                  <a:cxn ang="T13">
                    <a:pos x="T6" y="T7"/>
                  </a:cxn>
                  <a:cxn ang="T14">
                    <a:pos x="T8" y="T9"/>
                  </a:cxn>
                </a:cxnLst>
                <a:rect l="T15" t="T16" r="T17" b="T18"/>
                <a:pathLst>
                  <a:path w="342" h="586">
                    <a:moveTo>
                      <a:pt x="0" y="586"/>
                    </a:moveTo>
                    <a:cubicBezTo>
                      <a:pt x="61" y="580"/>
                      <a:pt x="122" y="574"/>
                      <a:pt x="168" y="532"/>
                    </a:cubicBezTo>
                    <a:cubicBezTo>
                      <a:pt x="214" y="490"/>
                      <a:pt x="250" y="413"/>
                      <a:pt x="276" y="334"/>
                    </a:cubicBezTo>
                    <a:cubicBezTo>
                      <a:pt x="302" y="255"/>
                      <a:pt x="313" y="110"/>
                      <a:pt x="324" y="55"/>
                    </a:cubicBezTo>
                    <a:cubicBezTo>
                      <a:pt x="335" y="0"/>
                      <a:pt x="339" y="11"/>
                      <a:pt x="342" y="4"/>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5" name="Freeform 51"/>
              <p:cNvSpPr>
                <a:spLocks/>
              </p:cNvSpPr>
              <p:nvPr/>
            </p:nvSpPr>
            <p:spPr bwMode="auto">
              <a:xfrm flipH="1">
                <a:off x="2823" y="2042"/>
                <a:ext cx="342" cy="586"/>
              </a:xfrm>
              <a:custGeom>
                <a:avLst/>
                <a:gdLst>
                  <a:gd name="T0" fmla="*/ 0 w 342"/>
                  <a:gd name="T1" fmla="*/ 586 h 586"/>
                  <a:gd name="T2" fmla="*/ 168 w 342"/>
                  <a:gd name="T3" fmla="*/ 532 h 586"/>
                  <a:gd name="T4" fmla="*/ 276 w 342"/>
                  <a:gd name="T5" fmla="*/ 334 h 586"/>
                  <a:gd name="T6" fmla="*/ 324 w 342"/>
                  <a:gd name="T7" fmla="*/ 55 h 586"/>
                  <a:gd name="T8" fmla="*/ 342 w 342"/>
                  <a:gd name="T9" fmla="*/ 4 h 586"/>
                  <a:gd name="T10" fmla="*/ 0 60000 65536"/>
                  <a:gd name="T11" fmla="*/ 0 60000 65536"/>
                  <a:gd name="T12" fmla="*/ 0 60000 65536"/>
                  <a:gd name="T13" fmla="*/ 0 60000 65536"/>
                  <a:gd name="T14" fmla="*/ 0 60000 65536"/>
                  <a:gd name="T15" fmla="*/ 0 w 342"/>
                  <a:gd name="T16" fmla="*/ 0 h 586"/>
                  <a:gd name="T17" fmla="*/ 342 w 342"/>
                  <a:gd name="T18" fmla="*/ 586 h 586"/>
                </a:gdLst>
                <a:ahLst/>
                <a:cxnLst>
                  <a:cxn ang="T10">
                    <a:pos x="T0" y="T1"/>
                  </a:cxn>
                  <a:cxn ang="T11">
                    <a:pos x="T2" y="T3"/>
                  </a:cxn>
                  <a:cxn ang="T12">
                    <a:pos x="T4" y="T5"/>
                  </a:cxn>
                  <a:cxn ang="T13">
                    <a:pos x="T6" y="T7"/>
                  </a:cxn>
                  <a:cxn ang="T14">
                    <a:pos x="T8" y="T9"/>
                  </a:cxn>
                </a:cxnLst>
                <a:rect l="T15" t="T16" r="T17" b="T18"/>
                <a:pathLst>
                  <a:path w="342" h="586">
                    <a:moveTo>
                      <a:pt x="0" y="586"/>
                    </a:moveTo>
                    <a:cubicBezTo>
                      <a:pt x="61" y="580"/>
                      <a:pt x="122" y="574"/>
                      <a:pt x="168" y="532"/>
                    </a:cubicBezTo>
                    <a:cubicBezTo>
                      <a:pt x="214" y="490"/>
                      <a:pt x="250" y="413"/>
                      <a:pt x="276" y="334"/>
                    </a:cubicBezTo>
                    <a:cubicBezTo>
                      <a:pt x="302" y="255"/>
                      <a:pt x="313" y="110"/>
                      <a:pt x="324" y="55"/>
                    </a:cubicBezTo>
                    <a:cubicBezTo>
                      <a:pt x="335" y="0"/>
                      <a:pt x="339" y="11"/>
                      <a:pt x="342" y="4"/>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56" name="Line 52"/>
            <p:cNvSpPr>
              <a:spLocks noChangeShapeType="1"/>
            </p:cNvSpPr>
            <p:nvPr/>
          </p:nvSpPr>
          <p:spPr bwMode="auto">
            <a:xfrm>
              <a:off x="4960" y="1169"/>
              <a:ext cx="0" cy="645"/>
            </a:xfrm>
            <a:prstGeom prst="line">
              <a:avLst/>
            </a:prstGeom>
            <a:noFill/>
            <a:ln w="28575">
              <a:solidFill>
                <a:srgbClr val="FF33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 name="Text Box 53"/>
            <p:cNvSpPr txBox="1">
              <a:spLocks noChangeArrowheads="1"/>
            </p:cNvSpPr>
            <p:nvPr/>
          </p:nvSpPr>
          <p:spPr bwMode="auto">
            <a:xfrm>
              <a:off x="5438" y="1740"/>
              <a:ext cx="27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en-US" altLang="ko-KR" sz="2200" b="1">
                  <a:latin typeface="Symbol" panose="05050102010706020507" pitchFamily="18" charset="2"/>
                  <a:ea typeface="Gulim"/>
                  <a:cs typeface="Times New Roman" panose="02020603050405020304" pitchFamily="18" charset="0"/>
                </a:rPr>
                <a:t>w</a:t>
              </a:r>
            </a:p>
          </p:txBody>
        </p:sp>
        <p:sp>
          <p:nvSpPr>
            <p:cNvPr id="58" name="Text Box 54"/>
            <p:cNvSpPr txBox="1">
              <a:spLocks noChangeArrowheads="1"/>
            </p:cNvSpPr>
            <p:nvPr/>
          </p:nvSpPr>
          <p:spPr bwMode="auto">
            <a:xfrm>
              <a:off x="4817" y="1737"/>
              <a:ext cx="33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ko-KR" sz="2200" b="1">
                  <a:latin typeface="Symbol" panose="05050102010706020507" pitchFamily="18" charset="2"/>
                  <a:ea typeface="Gulim"/>
                  <a:cs typeface="Times New Roman" panose="02020603050405020304" pitchFamily="18" charset="0"/>
                </a:rPr>
                <a:t>w</a:t>
              </a:r>
              <a:r>
                <a:rPr lang="en-US" altLang="ko-KR" sz="2200" b="1" baseline="-25000">
                  <a:latin typeface="Symbol" panose="05050102010706020507" pitchFamily="18" charset="2"/>
                  <a:ea typeface="Gulim"/>
                  <a:cs typeface="Times New Roman" panose="02020603050405020304" pitchFamily="18" charset="0"/>
                </a:rPr>
                <a:t>o</a:t>
              </a:r>
              <a:endParaRPr lang="en-US" altLang="ko-KR" sz="2200" b="1">
                <a:latin typeface="Symbol" panose="05050102010706020507" pitchFamily="18" charset="2"/>
                <a:ea typeface="Gulim"/>
                <a:cs typeface="Times New Roman" panose="02020603050405020304" pitchFamily="18" charset="0"/>
              </a:endParaRPr>
            </a:p>
          </p:txBody>
        </p:sp>
        <p:graphicFrame>
          <p:nvGraphicFramePr>
            <p:cNvPr id="59" name="Object 55"/>
            <p:cNvGraphicFramePr>
              <a:graphicFrameLocks noChangeAspect="1"/>
            </p:cNvGraphicFramePr>
            <p:nvPr/>
          </p:nvGraphicFramePr>
          <p:xfrm>
            <a:off x="4038" y="1018"/>
            <a:ext cx="234" cy="506"/>
          </p:xfrm>
          <a:graphic>
            <a:graphicData uri="http://schemas.openxmlformats.org/presentationml/2006/ole">
              <mc:AlternateContent xmlns:mc="http://schemas.openxmlformats.org/markup-compatibility/2006">
                <mc:Choice xmlns:v="urn:schemas-microsoft-com:vml" Requires="v">
                  <p:oleObj spid="_x0000_s2134" name="Equation" r:id="rId3" imgW="304668" imgH="660113" progId="Equation.3">
                    <p:embed/>
                  </p:oleObj>
                </mc:Choice>
                <mc:Fallback>
                  <p:oleObj name="Equation" r:id="rId3" imgW="304668" imgH="660113" progId="Equation.3">
                    <p:embed/>
                    <p:pic>
                      <p:nvPicPr>
                        <p:cNvPr id="51" name="Object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 y="1018"/>
                          <a:ext cx="234" cy="50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 name="Line 56"/>
            <p:cNvSpPr>
              <a:spLocks noChangeShapeType="1"/>
            </p:cNvSpPr>
            <p:nvPr/>
          </p:nvSpPr>
          <p:spPr bwMode="auto">
            <a:xfrm>
              <a:off x="4351" y="1022"/>
              <a:ext cx="0" cy="79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 name="Freeform 57"/>
            <p:cNvSpPr>
              <a:spLocks/>
            </p:cNvSpPr>
            <p:nvPr/>
          </p:nvSpPr>
          <p:spPr bwMode="auto">
            <a:xfrm>
              <a:off x="3825" y="1080"/>
              <a:ext cx="183" cy="320"/>
            </a:xfrm>
            <a:custGeom>
              <a:avLst/>
              <a:gdLst>
                <a:gd name="T0" fmla="*/ 0 w 383"/>
                <a:gd name="T1" fmla="*/ 40 h 383"/>
                <a:gd name="T2" fmla="*/ 0 w 383"/>
                <a:gd name="T3" fmla="*/ 31 h 383"/>
                <a:gd name="T4" fmla="*/ 0 w 383"/>
                <a:gd name="T5" fmla="*/ 0 h 383"/>
                <a:gd name="T6" fmla="*/ 0 60000 65536"/>
                <a:gd name="T7" fmla="*/ 0 60000 65536"/>
                <a:gd name="T8" fmla="*/ 0 60000 65536"/>
                <a:gd name="T9" fmla="*/ 0 w 383"/>
                <a:gd name="T10" fmla="*/ 0 h 383"/>
                <a:gd name="T11" fmla="*/ 383 w 383"/>
                <a:gd name="T12" fmla="*/ 383 h 383"/>
              </a:gdLst>
              <a:ahLst/>
              <a:cxnLst>
                <a:cxn ang="T6">
                  <a:pos x="T0" y="T1"/>
                </a:cxn>
                <a:cxn ang="T7">
                  <a:pos x="T2" y="T3"/>
                </a:cxn>
                <a:cxn ang="T8">
                  <a:pos x="T4" y="T5"/>
                </a:cxn>
              </a:cxnLst>
              <a:rect l="T9" t="T10" r="T11" b="T12"/>
              <a:pathLst>
                <a:path w="383" h="383">
                  <a:moveTo>
                    <a:pt x="0" y="383"/>
                  </a:moveTo>
                  <a:cubicBezTo>
                    <a:pt x="88" y="367"/>
                    <a:pt x="176" y="351"/>
                    <a:pt x="240" y="287"/>
                  </a:cubicBezTo>
                  <a:cubicBezTo>
                    <a:pt x="304" y="223"/>
                    <a:pt x="343" y="111"/>
                    <a:pt x="383" y="0"/>
                  </a:cubicBezTo>
                </a:path>
              </a:pathLst>
            </a:custGeom>
            <a:noFill/>
            <a:ln w="2857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a:spAutoFit/>
            </a:bodyPr>
            <a:lstStyle/>
            <a:p>
              <a:endParaRPr lang="zh-CN" altLang="en-US"/>
            </a:p>
          </p:txBody>
        </p:sp>
        <p:sp>
          <p:nvSpPr>
            <p:cNvPr id="62" name="Freeform 58"/>
            <p:cNvSpPr>
              <a:spLocks/>
            </p:cNvSpPr>
            <p:nvPr/>
          </p:nvSpPr>
          <p:spPr bwMode="auto">
            <a:xfrm>
              <a:off x="3941" y="1837"/>
              <a:ext cx="509" cy="321"/>
            </a:xfrm>
            <a:custGeom>
              <a:avLst/>
              <a:gdLst>
                <a:gd name="T0" fmla="*/ 0 w 718"/>
                <a:gd name="T1" fmla="*/ 1 h 454"/>
                <a:gd name="T2" fmla="*/ 1 w 718"/>
                <a:gd name="T3" fmla="*/ 1 h 454"/>
                <a:gd name="T4" fmla="*/ 1 w 718"/>
                <a:gd name="T5" fmla="*/ 1 h 454"/>
                <a:gd name="T6" fmla="*/ 0 60000 65536"/>
                <a:gd name="T7" fmla="*/ 0 60000 65536"/>
                <a:gd name="T8" fmla="*/ 0 60000 65536"/>
                <a:gd name="T9" fmla="*/ 0 w 718"/>
                <a:gd name="T10" fmla="*/ 0 h 454"/>
                <a:gd name="T11" fmla="*/ 718 w 718"/>
                <a:gd name="T12" fmla="*/ 454 h 454"/>
              </a:gdLst>
              <a:ahLst/>
              <a:cxnLst>
                <a:cxn ang="T6">
                  <a:pos x="T0" y="T1"/>
                </a:cxn>
                <a:cxn ang="T7">
                  <a:pos x="T2" y="T3"/>
                </a:cxn>
                <a:cxn ang="T8">
                  <a:pos x="T4" y="T5"/>
                </a:cxn>
              </a:cxnLst>
              <a:rect l="T9" t="T10" r="T11" b="T12"/>
              <a:pathLst>
                <a:path w="718" h="454">
                  <a:moveTo>
                    <a:pt x="0" y="24"/>
                  </a:moveTo>
                  <a:cubicBezTo>
                    <a:pt x="83" y="12"/>
                    <a:pt x="167" y="0"/>
                    <a:pt x="287" y="72"/>
                  </a:cubicBezTo>
                  <a:cubicBezTo>
                    <a:pt x="407" y="144"/>
                    <a:pt x="562" y="299"/>
                    <a:pt x="718" y="454"/>
                  </a:cubicBezTo>
                </a:path>
              </a:pathLst>
            </a:custGeom>
            <a:noFill/>
            <a:ln w="2857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a:spAutoFit/>
            </a:bodyPr>
            <a:lstStyle/>
            <a:p>
              <a:endParaRPr lang="zh-CN" altLang="en-US"/>
            </a:p>
          </p:txBody>
        </p:sp>
        <p:sp>
          <p:nvSpPr>
            <p:cNvPr id="63" name="Text Box 59"/>
            <p:cNvSpPr txBox="1">
              <a:spLocks noChangeArrowheads="1"/>
            </p:cNvSpPr>
            <p:nvPr/>
          </p:nvSpPr>
          <p:spPr bwMode="auto">
            <a:xfrm>
              <a:off x="4602" y="803"/>
              <a:ext cx="87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en-US" altLang="zh-CN" sz="2000" i="1">
                  <a:latin typeface="Times New Roman" panose="02020603050405020304" pitchFamily="18" charset="0"/>
                  <a:ea typeface="PMingLiU" pitchFamily="18" charset="-120"/>
                  <a:cs typeface="Times New Roman" panose="02020603050405020304" pitchFamily="18" charset="0"/>
                </a:rPr>
                <a:t>Q</a:t>
              </a:r>
              <a:r>
                <a:rPr lang="en-US" altLang="zh-CN" sz="2000">
                  <a:latin typeface="Times New Roman" panose="02020603050405020304" pitchFamily="18" charset="0"/>
                  <a:ea typeface="PMingLiU" pitchFamily="18" charset="-120"/>
                  <a:cs typeface="Times New Roman" panose="02020603050405020304" pitchFamily="18" charset="0"/>
                </a:rPr>
                <a:t> ~10,000</a:t>
              </a:r>
            </a:p>
          </p:txBody>
        </p:sp>
      </p:grpSp>
      <p:sp>
        <p:nvSpPr>
          <p:cNvPr id="66" name="Text Box 60"/>
          <p:cNvSpPr txBox="1">
            <a:spLocks noChangeArrowheads="1"/>
          </p:cNvSpPr>
          <p:nvPr/>
        </p:nvSpPr>
        <p:spPr bwMode="auto">
          <a:xfrm>
            <a:off x="163098" y="1829409"/>
            <a:ext cx="841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zh-CN" altLang="en-US" sz="2200">
                <a:ea typeface="黑体" panose="02010609060101010101" pitchFamily="49" charset="-122"/>
                <a:cs typeface="Times New Roman" panose="02020603050405020304" pitchFamily="18" charset="0"/>
              </a:rPr>
              <a:t>圆盘</a:t>
            </a:r>
          </a:p>
        </p:txBody>
      </p:sp>
      <p:sp>
        <p:nvSpPr>
          <p:cNvPr id="67" name="Text Box 61"/>
          <p:cNvSpPr txBox="1">
            <a:spLocks noChangeArrowheads="1"/>
          </p:cNvSpPr>
          <p:nvPr/>
        </p:nvSpPr>
        <p:spPr bwMode="auto">
          <a:xfrm>
            <a:off x="2101435" y="1388084"/>
            <a:ext cx="1719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zh-CN" altLang="en-US" sz="2200">
                <a:ea typeface="黑体" panose="02010609060101010101" pitchFamily="49" charset="-122"/>
                <a:cs typeface="Times New Roman" panose="02020603050405020304" pitchFamily="18" charset="0"/>
              </a:rPr>
              <a:t>支撑轴</a:t>
            </a:r>
          </a:p>
        </p:txBody>
      </p:sp>
      <p:sp>
        <p:nvSpPr>
          <p:cNvPr id="68" name="Line 62"/>
          <p:cNvSpPr>
            <a:spLocks noChangeShapeType="1"/>
          </p:cNvSpPr>
          <p:nvPr/>
        </p:nvSpPr>
        <p:spPr bwMode="auto">
          <a:xfrm>
            <a:off x="931448" y="2121509"/>
            <a:ext cx="1169987" cy="366712"/>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69" name="Line 63"/>
          <p:cNvSpPr>
            <a:spLocks noChangeShapeType="1"/>
          </p:cNvSpPr>
          <p:nvPr/>
        </p:nvSpPr>
        <p:spPr bwMode="auto">
          <a:xfrm>
            <a:off x="1444210" y="1683359"/>
            <a:ext cx="182563" cy="2921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70" name="Line 64"/>
          <p:cNvSpPr>
            <a:spLocks noChangeShapeType="1"/>
          </p:cNvSpPr>
          <p:nvPr/>
        </p:nvSpPr>
        <p:spPr bwMode="auto">
          <a:xfrm>
            <a:off x="2942810" y="1719871"/>
            <a:ext cx="146050" cy="80486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71" name="Line 65"/>
          <p:cNvSpPr>
            <a:spLocks noChangeShapeType="1"/>
          </p:cNvSpPr>
          <p:nvPr/>
        </p:nvSpPr>
        <p:spPr bwMode="auto">
          <a:xfrm flipH="1">
            <a:off x="4333460" y="1719871"/>
            <a:ext cx="182563" cy="25558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72" name="Line 66"/>
          <p:cNvSpPr>
            <a:spLocks noChangeShapeType="1"/>
          </p:cNvSpPr>
          <p:nvPr/>
        </p:nvSpPr>
        <p:spPr bwMode="auto">
          <a:xfrm flipH="1">
            <a:off x="3061873" y="4653571"/>
            <a:ext cx="77787"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zh-CN" altLang="en-US"/>
          </a:p>
        </p:txBody>
      </p:sp>
      <p:graphicFrame>
        <p:nvGraphicFramePr>
          <p:cNvPr id="73" name="Object 67"/>
          <p:cNvGraphicFramePr>
            <a:graphicFrameLocks noChangeAspect="1"/>
          </p:cNvGraphicFramePr>
          <p:nvPr>
            <p:extLst>
              <p:ext uri="{D42A27DB-BD31-4B8C-83A1-F6EECF244321}">
                <p14:modId xmlns:p14="http://schemas.microsoft.com/office/powerpoint/2010/main" val="119386817"/>
              </p:ext>
            </p:extLst>
          </p:nvPr>
        </p:nvGraphicFramePr>
        <p:xfrm>
          <a:off x="5738397" y="3557260"/>
          <a:ext cx="2914650" cy="955675"/>
        </p:xfrm>
        <a:graphic>
          <a:graphicData uri="http://schemas.openxmlformats.org/presentationml/2006/ole">
            <mc:AlternateContent xmlns:mc="http://schemas.openxmlformats.org/markup-compatibility/2006">
              <mc:Choice xmlns:v="urn:schemas-microsoft-com:vml" Requires="v">
                <p:oleObj spid="_x0000_s2135" name="公式" r:id="rId5" imgW="1435100" imgH="469900" progId="Equation.3">
                  <p:embed/>
                </p:oleObj>
              </mc:Choice>
              <mc:Fallback>
                <p:oleObj name="公式" r:id="rId5" imgW="1435100" imgH="469900" progId="Equation.3">
                  <p:embed/>
                  <p:pic>
                    <p:nvPicPr>
                      <p:cNvPr id="65" name="Object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8397" y="3557260"/>
                        <a:ext cx="2914650" cy="955675"/>
                      </a:xfrm>
                      <a:prstGeom prst="rect">
                        <a:avLst/>
                      </a:prstGeom>
                      <a:solidFill>
                        <a:schemeClr val="bg1"/>
                      </a:solidFill>
                      <a:ln w="38100">
                        <a:solidFill>
                          <a:srgbClr val="CC0000"/>
                        </a:solidFill>
                        <a:miter lim="800000"/>
                        <a:headEnd/>
                        <a:tailEnd/>
                      </a:ln>
                    </p:spPr>
                  </p:pic>
                </p:oleObj>
              </mc:Fallback>
            </mc:AlternateContent>
          </a:graphicData>
        </a:graphic>
      </p:graphicFrame>
      <p:sp>
        <p:nvSpPr>
          <p:cNvPr id="74" name="Line 69"/>
          <p:cNvSpPr>
            <a:spLocks noChangeShapeType="1"/>
          </p:cNvSpPr>
          <p:nvPr/>
        </p:nvSpPr>
        <p:spPr bwMode="auto">
          <a:xfrm flipV="1">
            <a:off x="3090448" y="2304071"/>
            <a:ext cx="950912" cy="257175"/>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75" name="Text Box 70"/>
          <p:cNvSpPr txBox="1">
            <a:spLocks noChangeArrowheads="1"/>
          </p:cNvSpPr>
          <p:nvPr/>
        </p:nvSpPr>
        <p:spPr bwMode="auto">
          <a:xfrm>
            <a:off x="3419060" y="2378684"/>
            <a:ext cx="3873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en-US" altLang="zh-CN" sz="2400" b="1" i="1">
                <a:latin typeface="Times New Roman" panose="02020603050405020304" pitchFamily="18" charset="0"/>
                <a:ea typeface="PMingLiU" pitchFamily="18" charset="-120"/>
                <a:cs typeface="Times New Roman" panose="02020603050405020304" pitchFamily="18" charset="0"/>
              </a:rPr>
              <a:t>R</a:t>
            </a:r>
          </a:p>
        </p:txBody>
      </p:sp>
      <p:sp>
        <p:nvSpPr>
          <p:cNvPr id="76" name="Text Box 96"/>
          <p:cNvSpPr txBox="1">
            <a:spLocks noChangeArrowheads="1"/>
          </p:cNvSpPr>
          <p:nvPr/>
        </p:nvSpPr>
        <p:spPr bwMode="auto">
          <a:xfrm>
            <a:off x="1171160" y="3966184"/>
            <a:ext cx="1498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zh-CN" altLang="en-US" sz="2200">
                <a:ea typeface="黑体" panose="02010609060101010101" pitchFamily="49" charset="-122"/>
                <a:cs typeface="Times New Roman" panose="02020603050405020304" pitchFamily="18" charset="0"/>
              </a:rPr>
              <a:t>驱动电极</a:t>
            </a:r>
          </a:p>
        </p:txBody>
      </p:sp>
    </p:spTree>
    <p:extLst>
      <p:ext uri="{BB962C8B-B14F-4D97-AF65-F5344CB8AC3E}">
        <p14:creationId xmlns:p14="http://schemas.microsoft.com/office/powerpoint/2010/main" val="179574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accel="50000" decel="50000" autoRev="1" fill="hold" grpId="0" nodeType="clickEffect">
                                  <p:stCondLst>
                                    <p:cond delay="0"/>
                                  </p:stCondLst>
                                  <p:childTnLst>
                                    <p:animScale>
                                      <p:cBhvr>
                                        <p:cTn id="6" dur="500" fill="hold"/>
                                        <p:tgtEl>
                                          <p:spTgt spid="1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4"/>
          <p:cNvSpPr>
            <a:spLocks noChangeArrowheads="1"/>
          </p:cNvSpPr>
          <p:nvPr/>
        </p:nvSpPr>
        <p:spPr bwMode="auto">
          <a:xfrm>
            <a:off x="89975" y="998734"/>
            <a:ext cx="8970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defTabSz="157163">
              <a:defRPr>
                <a:solidFill>
                  <a:schemeClr val="tx1"/>
                </a:solidFill>
                <a:latin typeface="Arial" panose="020B0604020202020204" pitchFamily="34" charset="0"/>
                <a:ea typeface="宋体" panose="02010600030101010101" pitchFamily="2" charset="-122"/>
              </a:defRPr>
            </a:lvl1pPr>
            <a:lvl2pPr marL="742950" indent="-285750" defTabSz="157163">
              <a:defRPr>
                <a:solidFill>
                  <a:schemeClr val="tx1"/>
                </a:solidFill>
                <a:latin typeface="Arial" panose="020B0604020202020204" pitchFamily="34" charset="0"/>
                <a:ea typeface="宋体" panose="02010600030101010101" pitchFamily="2" charset="-122"/>
              </a:defRPr>
            </a:lvl2pPr>
            <a:lvl3pPr marL="342900" indent="-342900" defTabSz="157163">
              <a:defRPr>
                <a:solidFill>
                  <a:schemeClr val="tx1"/>
                </a:solidFill>
                <a:latin typeface="Arial" panose="020B0604020202020204" pitchFamily="34" charset="0"/>
                <a:ea typeface="宋体" panose="02010600030101010101" pitchFamily="2" charset="-122"/>
              </a:defRPr>
            </a:lvl3pPr>
            <a:lvl4pPr marL="1600200" indent="-228600" defTabSz="157163">
              <a:defRPr>
                <a:solidFill>
                  <a:schemeClr val="tx1"/>
                </a:solidFill>
                <a:latin typeface="Arial" panose="020B0604020202020204" pitchFamily="34" charset="0"/>
                <a:ea typeface="宋体" panose="02010600030101010101" pitchFamily="2" charset="-122"/>
              </a:defRPr>
            </a:lvl4pPr>
            <a:lvl5pPr marL="2057400" indent="-228600" defTabSz="157163">
              <a:defRPr>
                <a:solidFill>
                  <a:schemeClr val="tx1"/>
                </a:solidFill>
                <a:latin typeface="Arial" panose="020B0604020202020204" pitchFamily="34" charset="0"/>
                <a:ea typeface="宋体" panose="02010600030101010101" pitchFamily="2" charset="-122"/>
              </a:defRPr>
            </a:lvl5pPr>
            <a:lvl6pPr marL="25146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2" eaLnBrk="1" hangingPunct="1">
              <a:lnSpc>
                <a:spcPct val="120000"/>
              </a:lnSpc>
              <a:spcBef>
                <a:spcPct val="20000"/>
              </a:spcBef>
              <a:buClr>
                <a:srgbClr val="FF0000"/>
              </a:buClr>
              <a:buFont typeface="Wingdings" panose="05000000000000000000" pitchFamily="2" charset="2"/>
              <a:buChar char="u"/>
              <a:defRPr/>
            </a:pPr>
            <a:r>
              <a:rPr lang="zh-CN" altLang="en-US"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圆片级低成本、真空键合封装：</a:t>
            </a:r>
            <a:r>
              <a:rPr lang="zh-CN" altLang="en-US" sz="20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提升</a:t>
            </a:r>
            <a:r>
              <a:rPr lang="en-US" altLang="zh-CN" sz="2000" i="1"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Q</a:t>
            </a:r>
            <a:r>
              <a:rPr lang="zh-CN" altLang="en-US" sz="20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值和可靠性，</a:t>
            </a:r>
            <a:r>
              <a:rPr lang="zh-CN" altLang="en-US" sz="2000" dirty="0">
                <a:solidFill>
                  <a:srgbClr val="234747"/>
                </a:solidFill>
                <a:latin typeface="Times New Roman" panose="02020603050405020304" pitchFamily="18" charset="0"/>
                <a:ea typeface="黑体" panose="02010609060101010101" pitchFamily="49" charset="-122"/>
                <a:cs typeface="Times New Roman" panose="02020603050405020304" pitchFamily="18" charset="0"/>
              </a:rPr>
              <a:t>性能优于国军标</a:t>
            </a:r>
            <a:endParaRPr lang="zh-CN" altLang="en-US" sz="22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78" name="图片 14" descr="C:\Users\Administrator\Desktop\文章\图\封装后对比图.jpg"/>
          <p:cNvPicPr>
            <a:picLocks noChangeAspect="1" noChangeArrowheads="1"/>
          </p:cNvPicPr>
          <p:nvPr/>
        </p:nvPicPr>
        <p:blipFill>
          <a:blip r:embed="rId3">
            <a:extLst>
              <a:ext uri="{28A0092B-C50C-407E-A947-70E740481C1C}">
                <a14:useLocalDpi xmlns:a14="http://schemas.microsoft.com/office/drawing/2010/main" val="0"/>
              </a:ext>
            </a:extLst>
          </a:blip>
          <a:srcRect l="2" r="34583" b="34431"/>
          <a:stretch>
            <a:fillRect/>
          </a:stretch>
        </p:blipFill>
        <p:spPr bwMode="auto">
          <a:xfrm>
            <a:off x="509588" y="1727200"/>
            <a:ext cx="34734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9" name="对象 4"/>
          <p:cNvGraphicFramePr>
            <a:graphicFrameLocks noChangeAspect="1"/>
          </p:cNvGraphicFramePr>
          <p:nvPr/>
        </p:nvGraphicFramePr>
        <p:xfrm>
          <a:off x="4437063" y="1614488"/>
          <a:ext cx="3849687" cy="2700337"/>
        </p:xfrm>
        <a:graphic>
          <a:graphicData uri="http://schemas.openxmlformats.org/presentationml/2006/ole">
            <mc:AlternateContent xmlns:mc="http://schemas.openxmlformats.org/markup-compatibility/2006">
              <mc:Choice xmlns:v="urn:schemas-microsoft-com:vml" Requires="v">
                <p:oleObj spid="_x0000_s3114" r:id="rId4" imgW="4133088" imgH="2901696" progId="Origin50.Graph">
                  <p:embed/>
                </p:oleObj>
              </mc:Choice>
              <mc:Fallback>
                <p:oleObj r:id="rId4" imgW="4133088" imgH="2901696" progId="Origin50.Graph">
                  <p:embed/>
                  <p:pic>
                    <p:nvPicPr>
                      <p:cNvPr id="30725" name="对象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7063" y="1614488"/>
                        <a:ext cx="384968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0"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941888"/>
            <a:ext cx="853281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矩形 3"/>
          <p:cNvSpPr>
            <a:spLocks noChangeArrowheads="1"/>
          </p:cNvSpPr>
          <p:nvPr/>
        </p:nvSpPr>
        <p:spPr bwMode="auto">
          <a:xfrm>
            <a:off x="598488" y="6484938"/>
            <a:ext cx="877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a:latin typeface="Times New Roman" panose="02020603050405020304" pitchFamily="18" charset="0"/>
                <a:ea typeface="黑体" panose="02010609060101010101" pitchFamily="49" charset="-122"/>
                <a:cs typeface="Times New Roman" panose="02020603050405020304" pitchFamily="18" charset="0"/>
              </a:rPr>
              <a:t>谐振器</a:t>
            </a: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2" name="矩形 4"/>
          <p:cNvSpPr>
            <a:spLocks noChangeArrowheads="1"/>
          </p:cNvSpPr>
          <p:nvPr/>
        </p:nvSpPr>
        <p:spPr bwMode="auto">
          <a:xfrm>
            <a:off x="2600325" y="6484938"/>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a:latin typeface="Times New Roman" panose="02020603050405020304" pitchFamily="18" charset="0"/>
                <a:ea typeface="黑体" panose="02010609060101010101" pitchFamily="49" charset="-122"/>
                <a:cs typeface="Times New Roman" panose="02020603050405020304" pitchFamily="18" charset="0"/>
              </a:rPr>
              <a:t>圆片封装</a:t>
            </a:r>
          </a:p>
        </p:txBody>
      </p:sp>
      <p:sp>
        <p:nvSpPr>
          <p:cNvPr id="83" name="矩形 5"/>
          <p:cNvSpPr>
            <a:spLocks noChangeArrowheads="1"/>
          </p:cNvSpPr>
          <p:nvPr/>
        </p:nvSpPr>
        <p:spPr bwMode="auto">
          <a:xfrm>
            <a:off x="5003800" y="647858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a:latin typeface="Times New Roman" panose="02020603050405020304" pitchFamily="18" charset="0"/>
                <a:ea typeface="黑体" panose="02010609060101010101" pitchFamily="49" charset="-122"/>
                <a:cs typeface="Times New Roman" panose="02020603050405020304" pitchFamily="18" charset="0"/>
              </a:rPr>
              <a:t>与</a:t>
            </a:r>
            <a:r>
              <a:rPr lang="en-US" altLang="zh-CN">
                <a:latin typeface="Times New Roman" panose="02020603050405020304" pitchFamily="18" charset="0"/>
                <a:ea typeface="黑体" panose="02010609060101010101" pitchFamily="49" charset="-122"/>
                <a:cs typeface="Times New Roman" panose="02020603050405020304" pitchFamily="18" charset="0"/>
              </a:rPr>
              <a:t>IC</a:t>
            </a:r>
            <a:r>
              <a:rPr lang="zh-CN" altLang="en-US">
                <a:latin typeface="Times New Roman" panose="02020603050405020304" pitchFamily="18" charset="0"/>
                <a:ea typeface="黑体" panose="02010609060101010101" pitchFamily="49" charset="-122"/>
                <a:cs typeface="Times New Roman" panose="02020603050405020304" pitchFamily="18" charset="0"/>
              </a:rPr>
              <a:t>集成</a:t>
            </a:r>
          </a:p>
        </p:txBody>
      </p:sp>
      <p:sp>
        <p:nvSpPr>
          <p:cNvPr id="84" name="矩形 6"/>
          <p:cNvSpPr>
            <a:spLocks noChangeArrowheads="1"/>
          </p:cNvSpPr>
          <p:nvPr/>
        </p:nvSpPr>
        <p:spPr bwMode="auto">
          <a:xfrm>
            <a:off x="7235825" y="64849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a:latin typeface="Times New Roman" panose="02020603050405020304" pitchFamily="18" charset="0"/>
                <a:ea typeface="黑体" panose="02010609060101010101" pitchFamily="49" charset="-122"/>
                <a:cs typeface="Times New Roman" panose="02020603050405020304" pitchFamily="18" charset="0"/>
              </a:rPr>
              <a:t>塑封封装</a:t>
            </a:r>
          </a:p>
        </p:txBody>
      </p:sp>
      <p:sp>
        <p:nvSpPr>
          <p:cNvPr id="85" name="文本框 2"/>
          <p:cNvSpPr txBox="1">
            <a:spLocks noChangeArrowheads="1"/>
          </p:cNvSpPr>
          <p:nvPr/>
        </p:nvSpPr>
        <p:spPr bwMode="auto">
          <a:xfrm>
            <a:off x="250825" y="4400550"/>
            <a:ext cx="3308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振荡器制作流程</a:t>
            </a:r>
          </a:p>
        </p:txBody>
      </p:sp>
      <p:pic>
        <p:nvPicPr>
          <p:cNvPr id="86" name="图片 17" descr="http://www.cntronics.com/editorfiles/20090625170839_6729.jpg"/>
          <p:cNvPicPr>
            <a:picLocks noChangeAspect="1" noChangeArrowheads="1"/>
          </p:cNvPicPr>
          <p:nvPr/>
        </p:nvPicPr>
        <p:blipFill>
          <a:blip r:embed="rId7">
            <a:extLst>
              <a:ext uri="{28A0092B-C50C-407E-A947-70E740481C1C}">
                <a14:useLocalDpi xmlns:a14="http://schemas.microsoft.com/office/drawing/2010/main" val="0"/>
              </a:ext>
            </a:extLst>
          </a:blip>
          <a:srcRect b="1964"/>
          <a:stretch>
            <a:fillRect/>
          </a:stretch>
        </p:blipFill>
        <p:spPr bwMode="auto">
          <a:xfrm>
            <a:off x="4627563" y="4941888"/>
            <a:ext cx="1944687"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五边形 12"/>
          <p:cNvSpPr/>
          <p:nvPr/>
        </p:nvSpPr>
        <p:spPr>
          <a:xfrm>
            <a:off x="12700" y="188640"/>
            <a:ext cx="6550843"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800" dirty="0">
                <a:latin typeface="黑体" panose="02010609060101010101" pitchFamily="49" charset="-122"/>
                <a:ea typeface="黑体" panose="02010609060101010101" pitchFamily="49" charset="-122"/>
              </a:rPr>
              <a:t>科研成果简介：技术创新点</a:t>
            </a:r>
            <a:endParaRPr lang="zh-CN" altLang="en-US" sz="25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298567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
          <p:cNvSpPr>
            <a:spLocks noChangeArrowheads="1"/>
          </p:cNvSpPr>
          <p:nvPr/>
        </p:nvSpPr>
        <p:spPr bwMode="auto">
          <a:xfrm>
            <a:off x="41779" y="1001811"/>
            <a:ext cx="9180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57163">
              <a:defRPr>
                <a:solidFill>
                  <a:schemeClr val="tx1"/>
                </a:solidFill>
                <a:latin typeface="Arial" panose="020B0604020202020204" pitchFamily="34" charset="0"/>
                <a:ea typeface="宋体" panose="02010600030101010101" pitchFamily="2" charset="-122"/>
              </a:defRPr>
            </a:lvl1pPr>
            <a:lvl2pPr marL="742950" indent="-285750" defTabSz="157163">
              <a:defRPr>
                <a:solidFill>
                  <a:schemeClr val="tx1"/>
                </a:solidFill>
                <a:latin typeface="Arial" panose="020B0604020202020204" pitchFamily="34" charset="0"/>
                <a:ea typeface="宋体" panose="02010600030101010101" pitchFamily="2" charset="-122"/>
              </a:defRPr>
            </a:lvl2pPr>
            <a:lvl3pPr marL="342900" indent="-342900" defTabSz="157163">
              <a:defRPr>
                <a:solidFill>
                  <a:schemeClr val="tx1"/>
                </a:solidFill>
                <a:latin typeface="Arial" panose="020B0604020202020204" pitchFamily="34" charset="0"/>
                <a:ea typeface="宋体" panose="02010600030101010101" pitchFamily="2" charset="-122"/>
              </a:defRPr>
            </a:lvl3pPr>
            <a:lvl4pPr marL="1600200" indent="-228600" defTabSz="157163">
              <a:defRPr>
                <a:solidFill>
                  <a:schemeClr val="tx1"/>
                </a:solidFill>
                <a:latin typeface="Arial" panose="020B0604020202020204" pitchFamily="34" charset="0"/>
                <a:ea typeface="宋体" panose="02010600030101010101" pitchFamily="2" charset="-122"/>
              </a:defRPr>
            </a:lvl4pPr>
            <a:lvl5pPr marL="2057400" indent="-228600" defTabSz="157163">
              <a:defRPr>
                <a:solidFill>
                  <a:schemeClr val="tx1"/>
                </a:solidFill>
                <a:latin typeface="Arial" panose="020B0604020202020204" pitchFamily="34" charset="0"/>
                <a:ea typeface="宋体" panose="02010600030101010101" pitchFamily="2" charset="-122"/>
              </a:defRPr>
            </a:lvl5pPr>
            <a:lvl6pPr marL="25146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2" eaLnBrk="1" hangingPunct="1">
              <a:lnSpc>
                <a:spcPct val="120000"/>
              </a:lnSpc>
              <a:spcBef>
                <a:spcPct val="20000"/>
              </a:spcBef>
              <a:buClr>
                <a:srgbClr val="FF0000"/>
              </a:buClr>
              <a:buFont typeface="Wingdings" panose="05000000000000000000" pitchFamily="2" charset="2"/>
              <a:buChar char="u"/>
            </a:pPr>
            <a:r>
              <a:rPr lang="zh-CN"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圆盘谐振器作为选频元件，</a:t>
            </a:r>
            <a:r>
              <a:rPr lang="zh-CN" altLang="en-US"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集成</a:t>
            </a:r>
            <a:r>
              <a:rPr lang="zh-CN"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驱动电路，构成</a:t>
            </a:r>
            <a:r>
              <a:rPr lang="en-US"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MEMS</a:t>
            </a:r>
            <a:r>
              <a:rPr lang="zh-CN"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振荡器</a:t>
            </a:r>
            <a:endParaRPr lang="en-US"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4"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2639" y="1526822"/>
            <a:ext cx="3290888" cy="23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组合 3"/>
          <p:cNvGrpSpPr>
            <a:grpSpLocks/>
          </p:cNvGrpSpPr>
          <p:nvPr/>
        </p:nvGrpSpPr>
        <p:grpSpPr bwMode="auto">
          <a:xfrm>
            <a:off x="469268" y="1561102"/>
            <a:ext cx="3816350" cy="2078038"/>
            <a:chOff x="381000" y="1954213"/>
            <a:chExt cx="4448175" cy="2185987"/>
          </a:xfrm>
        </p:grpSpPr>
        <p:grpSp>
          <p:nvGrpSpPr>
            <p:cNvPr id="16" name="组合 9"/>
            <p:cNvGrpSpPr>
              <a:grpSpLocks/>
            </p:cNvGrpSpPr>
            <p:nvPr/>
          </p:nvGrpSpPr>
          <p:grpSpPr bwMode="auto">
            <a:xfrm>
              <a:off x="381000" y="1954213"/>
              <a:ext cx="4448175" cy="2185987"/>
              <a:chOff x="784706" y="1274658"/>
              <a:chExt cx="4575753" cy="2212214"/>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t="27032" b="11671"/>
              <a:stretch>
                <a:fillRect/>
              </a:stretch>
            </p:blipFill>
            <p:spPr bwMode="auto">
              <a:xfrm>
                <a:off x="2953231" y="1274658"/>
                <a:ext cx="2407228" cy="220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16"/>
              <p:cNvSpPr>
                <a:spLocks noChangeArrowheads="1"/>
              </p:cNvSpPr>
              <p:nvPr/>
            </p:nvSpPr>
            <p:spPr bwMode="auto">
              <a:xfrm>
                <a:off x="784706" y="1320941"/>
                <a:ext cx="2168525" cy="21605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华文新魏" panose="02010800040101010101" pitchFamily="2" charset="-122"/>
                </a:endParaRPr>
              </a:p>
            </p:txBody>
          </p:sp>
          <p:sp>
            <p:nvSpPr>
              <p:cNvPr id="22" name="Rectangle 17"/>
              <p:cNvSpPr>
                <a:spLocks noChangeArrowheads="1"/>
              </p:cNvSpPr>
              <p:nvPr/>
            </p:nvSpPr>
            <p:spPr bwMode="auto">
              <a:xfrm>
                <a:off x="3974679" y="2047010"/>
                <a:ext cx="309289" cy="33108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华文新魏" panose="02010800040101010101" pitchFamily="2" charset="-122"/>
                </a:endParaRPr>
              </a:p>
            </p:txBody>
          </p:sp>
          <p:cxnSp>
            <p:nvCxnSpPr>
              <p:cNvPr id="23" name="AutoShape 18"/>
              <p:cNvCxnSpPr>
                <a:cxnSpLocks noChangeShapeType="1"/>
              </p:cNvCxnSpPr>
              <p:nvPr/>
            </p:nvCxnSpPr>
            <p:spPr bwMode="auto">
              <a:xfrm flipH="1" flipV="1">
                <a:off x="2931691" y="1326285"/>
                <a:ext cx="1042988" cy="720725"/>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24" name="AutoShape 19"/>
              <p:cNvCxnSpPr>
                <a:cxnSpLocks noChangeShapeType="1"/>
              </p:cNvCxnSpPr>
              <p:nvPr/>
            </p:nvCxnSpPr>
            <p:spPr bwMode="auto">
              <a:xfrm flipH="1">
                <a:off x="2915817" y="2401234"/>
                <a:ext cx="1058862" cy="1085638"/>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pic>
            <p:nvPicPr>
              <p:cNvPr id="25" name="Picture 15" descr="filter_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533" y="1339991"/>
                <a:ext cx="2128491" cy="21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矩形 2"/>
            <p:cNvSpPr>
              <a:spLocks noChangeArrowheads="1"/>
            </p:cNvSpPr>
            <p:nvPr/>
          </p:nvSpPr>
          <p:spPr bwMode="auto">
            <a:xfrm>
              <a:off x="3836988" y="1954213"/>
              <a:ext cx="981075" cy="356141"/>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黑体" panose="02010609060101010101" pitchFamily="49" charset="-122"/>
                  <a:ea typeface="黑体" panose="02010609060101010101" pitchFamily="49" charset="-122"/>
                </a:rPr>
                <a:t>振荡器</a:t>
              </a:r>
            </a:p>
          </p:txBody>
        </p:sp>
        <p:sp>
          <p:nvSpPr>
            <p:cNvPr id="18" name="矩形 17"/>
            <p:cNvSpPr>
              <a:spLocks noChangeArrowheads="1"/>
            </p:cNvSpPr>
            <p:nvPr/>
          </p:nvSpPr>
          <p:spPr bwMode="auto">
            <a:xfrm>
              <a:off x="407988" y="3735388"/>
              <a:ext cx="1184972" cy="356141"/>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黑体" panose="02010609060101010101" pitchFamily="49" charset="-122"/>
                  <a:ea typeface="黑体" panose="02010609060101010101" pitchFamily="49" charset="-122"/>
                </a:rPr>
                <a:t>谐振器</a:t>
              </a:r>
            </a:p>
          </p:txBody>
        </p:sp>
        <p:sp>
          <p:nvSpPr>
            <p:cNvPr id="19" name="矩形 18"/>
            <p:cNvSpPr>
              <a:spLocks noChangeArrowheads="1"/>
            </p:cNvSpPr>
            <p:nvPr/>
          </p:nvSpPr>
          <p:spPr bwMode="auto">
            <a:xfrm>
              <a:off x="3706811" y="1954213"/>
              <a:ext cx="1122363" cy="356141"/>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黑体" panose="02010609060101010101" pitchFamily="49" charset="-122"/>
                  <a:ea typeface="黑体" panose="02010609060101010101" pitchFamily="49" charset="-122"/>
                </a:rPr>
                <a:t>振荡器</a:t>
              </a:r>
            </a:p>
          </p:txBody>
        </p:sp>
      </p:grpSp>
      <p:pic>
        <p:nvPicPr>
          <p:cNvPr id="26" name="Picture 1" descr="F:\【MEMS】\个人文档\paper\Journal writing\Plotting\P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141" y="3852256"/>
            <a:ext cx="381635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4572000" y="4179178"/>
            <a:ext cx="4572000" cy="2492990"/>
          </a:xfrm>
          <a:prstGeom prst="rect">
            <a:avLst/>
          </a:prstGeom>
        </p:spPr>
        <p:txBody>
          <a:bodyPr>
            <a:spAutoFit/>
          </a:bodyPr>
          <a:lstStyle/>
          <a:p>
            <a:pPr marL="342900" lvl="2" indent="-342900" defTabSz="157163" eaLnBrk="1" hangingPunct="1">
              <a:lnSpc>
                <a:spcPct val="120000"/>
              </a:lnSpc>
              <a:spcBef>
                <a:spcPct val="20000"/>
              </a:spcBef>
              <a:buClr>
                <a:srgbClr val="FF0000"/>
              </a:buClr>
              <a:buFont typeface="Wingdings" panose="05000000000000000000" pitchFamily="2" charset="2"/>
              <a:buChar char="u"/>
              <a:defRPr/>
            </a:pPr>
            <a:r>
              <a:rPr lang="zh-CN" altLang="en-US"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相位噪声：</a:t>
            </a:r>
            <a:r>
              <a:rPr lang="en-US"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1kHz</a:t>
            </a:r>
            <a:r>
              <a:rPr lang="zh-CN" altLang="en-US"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-110 </a:t>
            </a:r>
            <a:r>
              <a:rPr lang="en-US" altLang="zh-CN" sz="2000" dirty="0" err="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dBc</a:t>
            </a:r>
            <a:r>
              <a:rPr lang="en-US"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/Hz</a:t>
            </a:r>
            <a:r>
              <a:rPr lang="zh-CN" altLang="en-US"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a:p>
            <a:pPr marL="0" lvl="2" defTabSz="157163" eaLnBrk="1" hangingPunct="1">
              <a:lnSpc>
                <a:spcPct val="120000"/>
              </a:lnSpc>
              <a:spcBef>
                <a:spcPct val="20000"/>
              </a:spcBef>
              <a:buClr>
                <a:srgbClr val="FF0000"/>
              </a:buClr>
              <a:defRPr/>
            </a:pPr>
            <a:r>
              <a:rPr lang="en-US"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10kHz</a:t>
            </a:r>
            <a:r>
              <a:rPr lang="zh-CN" altLang="en-US"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-128 </a:t>
            </a:r>
            <a:r>
              <a:rPr lang="en-US" altLang="zh-CN" sz="2000" dirty="0" err="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dBc</a:t>
            </a:r>
            <a:r>
              <a:rPr lang="en-US"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/Hz </a:t>
            </a:r>
          </a:p>
          <a:p>
            <a:pPr marL="342900" lvl="2" indent="-342900" defTabSz="157163">
              <a:lnSpc>
                <a:spcPct val="120000"/>
              </a:lnSpc>
              <a:spcBef>
                <a:spcPct val="20000"/>
              </a:spcBef>
              <a:buClr>
                <a:srgbClr val="FF0000"/>
              </a:buClr>
              <a:buFont typeface="Wingdings" panose="05000000000000000000" pitchFamily="2" charset="2"/>
              <a:buChar char="u"/>
              <a:defRPr/>
            </a:pPr>
            <a:r>
              <a:rPr lang="zh-CN" altLang="en-US"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高稳定频率输出：</a:t>
            </a:r>
            <a:r>
              <a:rPr lang="en-US" altLang="zh-CN"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±1 ppm</a:t>
            </a:r>
            <a:endParaRPr lang="zh-CN" altLang="en-US"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a:p>
            <a:pPr marL="342900" lvl="2" indent="-342900" defTabSz="157163" eaLnBrk="1" hangingPunct="1">
              <a:lnSpc>
                <a:spcPct val="120000"/>
              </a:lnSpc>
              <a:spcBef>
                <a:spcPct val="20000"/>
              </a:spcBef>
              <a:buClr>
                <a:srgbClr val="FF0000"/>
              </a:buClr>
              <a:buFont typeface="Wingdings" panose="05000000000000000000" pitchFamily="2" charset="2"/>
              <a:buChar char="u"/>
              <a:defRPr/>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国内领先，与商业化</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MEMS</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振荡器相比，在功耗和电路复杂性方面有明显优势。</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8" name="五边形 27"/>
          <p:cNvSpPr/>
          <p:nvPr/>
        </p:nvSpPr>
        <p:spPr>
          <a:xfrm>
            <a:off x="12700" y="188640"/>
            <a:ext cx="6550843"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800" dirty="0">
                <a:latin typeface="黑体" panose="02010609060101010101" pitchFamily="49" charset="-122"/>
                <a:ea typeface="黑体" panose="02010609060101010101" pitchFamily="49" charset="-122"/>
              </a:rPr>
              <a:t>科研成果简介：技术创新点</a:t>
            </a:r>
            <a:endParaRPr lang="zh-CN" altLang="en-US" sz="25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22249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215024" y="673662"/>
            <a:ext cx="75676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defTabSz="157163">
              <a:defRPr>
                <a:solidFill>
                  <a:schemeClr val="tx1"/>
                </a:solidFill>
                <a:latin typeface="Arial" panose="020B0604020202020204" pitchFamily="34" charset="0"/>
                <a:ea typeface="宋体" panose="02010600030101010101" pitchFamily="2" charset="-122"/>
              </a:defRPr>
            </a:lvl1pPr>
            <a:lvl2pPr marL="742950" indent="-285750" defTabSz="157163">
              <a:defRPr>
                <a:solidFill>
                  <a:schemeClr val="tx1"/>
                </a:solidFill>
                <a:latin typeface="Arial" panose="020B0604020202020204" pitchFamily="34" charset="0"/>
                <a:ea typeface="宋体" panose="02010600030101010101" pitchFamily="2" charset="-122"/>
              </a:defRPr>
            </a:lvl2pPr>
            <a:lvl3pPr marL="342900" indent="-342900" defTabSz="157163">
              <a:defRPr>
                <a:solidFill>
                  <a:schemeClr val="tx1"/>
                </a:solidFill>
                <a:latin typeface="Arial" panose="020B0604020202020204" pitchFamily="34" charset="0"/>
                <a:ea typeface="宋体" panose="02010600030101010101" pitchFamily="2" charset="-122"/>
              </a:defRPr>
            </a:lvl3pPr>
            <a:lvl4pPr marL="1600200" indent="-228600" defTabSz="157163">
              <a:defRPr>
                <a:solidFill>
                  <a:schemeClr val="tx1"/>
                </a:solidFill>
                <a:latin typeface="Arial" panose="020B0604020202020204" pitchFamily="34" charset="0"/>
                <a:ea typeface="宋体" panose="02010600030101010101" pitchFamily="2" charset="-122"/>
              </a:defRPr>
            </a:lvl4pPr>
            <a:lvl5pPr marL="2057400" indent="-228600" defTabSz="157163">
              <a:defRPr>
                <a:solidFill>
                  <a:schemeClr val="tx1"/>
                </a:solidFill>
                <a:latin typeface="Arial" panose="020B0604020202020204" pitchFamily="34" charset="0"/>
                <a:ea typeface="宋体" panose="02010600030101010101" pitchFamily="2" charset="-122"/>
              </a:defRPr>
            </a:lvl5pPr>
            <a:lvl6pPr marL="25146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2" eaLnBrk="1" hangingPunct="1">
              <a:lnSpc>
                <a:spcPct val="120000"/>
              </a:lnSpc>
              <a:spcBef>
                <a:spcPct val="20000"/>
              </a:spcBef>
              <a:buClr>
                <a:srgbClr val="FF0000"/>
              </a:buClr>
              <a:buFont typeface="Wingdings" panose="05000000000000000000" pitchFamily="2" charset="2"/>
              <a:buChar char="u"/>
            </a:pPr>
            <a:r>
              <a:rPr lang="zh-CN" altLang="en-US" dirty="0">
                <a:latin typeface="Times New Roman" panose="02020603050405020304" pitchFamily="18" charset="0"/>
                <a:ea typeface="黑体" panose="02010609060101010101" pitchFamily="49" charset="-122"/>
                <a:cs typeface="Times New Roman" panose="02020603050405020304" pitchFamily="18" charset="0"/>
              </a:rPr>
              <a:t>短期稳定度和中期稳定度分别为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±0.5 ppm</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±4 ppm</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p>
        </p:txBody>
      </p:sp>
      <p:grpSp>
        <p:nvGrpSpPr>
          <p:cNvPr id="5" name="组合 12"/>
          <p:cNvGrpSpPr>
            <a:grpSpLocks noChangeAspect="1"/>
          </p:cNvGrpSpPr>
          <p:nvPr/>
        </p:nvGrpSpPr>
        <p:grpSpPr bwMode="auto">
          <a:xfrm>
            <a:off x="1081089" y="1124744"/>
            <a:ext cx="6692812" cy="2520280"/>
            <a:chOff x="557258" y="3522575"/>
            <a:chExt cx="7807340" cy="2939572"/>
          </a:xfrm>
        </p:grpSpPr>
        <p:pic>
          <p:nvPicPr>
            <p:cNvPr id="6" name="图片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258" y="3522575"/>
              <a:ext cx="4023841" cy="293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3573015"/>
              <a:ext cx="3720591"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图片 6" descr="C:\Documents and Settings\ljtang\桌面\fv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3975" y="4581128"/>
            <a:ext cx="3046412"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
          <p:cNvSpPr>
            <a:spLocks noChangeArrowheads="1"/>
          </p:cNvSpPr>
          <p:nvPr/>
        </p:nvSpPr>
        <p:spPr bwMode="auto">
          <a:xfrm>
            <a:off x="323528" y="3686163"/>
            <a:ext cx="4508500" cy="780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defTabSz="157163">
              <a:defRPr>
                <a:solidFill>
                  <a:schemeClr val="tx1"/>
                </a:solidFill>
                <a:latin typeface="Arial" panose="020B0604020202020204" pitchFamily="34" charset="0"/>
                <a:ea typeface="宋体" panose="02010600030101010101" pitchFamily="2" charset="-122"/>
              </a:defRPr>
            </a:lvl1pPr>
            <a:lvl2pPr marL="742950" indent="-285750" defTabSz="157163">
              <a:defRPr>
                <a:solidFill>
                  <a:schemeClr val="tx1"/>
                </a:solidFill>
                <a:latin typeface="Arial" panose="020B0604020202020204" pitchFamily="34" charset="0"/>
                <a:ea typeface="宋体" panose="02010600030101010101" pitchFamily="2" charset="-122"/>
              </a:defRPr>
            </a:lvl2pPr>
            <a:lvl3pPr marL="342900" indent="-342900" defTabSz="157163">
              <a:defRPr>
                <a:solidFill>
                  <a:schemeClr val="tx1"/>
                </a:solidFill>
                <a:latin typeface="Arial" panose="020B0604020202020204" pitchFamily="34" charset="0"/>
                <a:ea typeface="宋体" panose="02010600030101010101" pitchFamily="2" charset="-122"/>
              </a:defRPr>
            </a:lvl3pPr>
            <a:lvl4pPr marL="1600200" indent="-228600" defTabSz="157163">
              <a:defRPr>
                <a:solidFill>
                  <a:schemeClr val="tx1"/>
                </a:solidFill>
                <a:latin typeface="Arial" panose="020B0604020202020204" pitchFamily="34" charset="0"/>
                <a:ea typeface="宋体" panose="02010600030101010101" pitchFamily="2" charset="-122"/>
              </a:defRPr>
            </a:lvl4pPr>
            <a:lvl5pPr marL="2057400" indent="-228600" defTabSz="157163">
              <a:defRPr>
                <a:solidFill>
                  <a:schemeClr val="tx1"/>
                </a:solidFill>
                <a:latin typeface="Arial" panose="020B0604020202020204" pitchFamily="34" charset="0"/>
                <a:ea typeface="宋体" panose="02010600030101010101" pitchFamily="2" charset="-122"/>
              </a:defRPr>
            </a:lvl5pPr>
            <a:lvl6pPr marL="25146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2" eaLnBrk="1" hangingPunct="1">
              <a:lnSpc>
                <a:spcPct val="120000"/>
              </a:lnSpc>
              <a:spcBef>
                <a:spcPct val="20000"/>
              </a:spcBef>
              <a:buClr>
                <a:srgbClr val="FF0000"/>
              </a:buClr>
              <a:buFont typeface="Wingdings" panose="05000000000000000000" pitchFamily="2" charset="2"/>
              <a:buChar char="u"/>
            </a:pPr>
            <a:r>
              <a:rPr lang="zh-CN" altLang="zh-CN" dirty="0">
                <a:latin typeface="Times New Roman" panose="02020603050405020304" pitchFamily="18" charset="0"/>
                <a:ea typeface="黑体" panose="02010609060101010101" pitchFamily="49" charset="-122"/>
                <a:cs typeface="Times New Roman" panose="02020603050405020304" pitchFamily="18" charset="0"/>
              </a:rPr>
              <a:t>频率温度系数</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-23 ppm/</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lvl="2" eaLnBrk="1" hangingPunct="1">
              <a:lnSpc>
                <a:spcPct val="120000"/>
              </a:lnSpc>
              <a:spcBef>
                <a:spcPct val="20000"/>
              </a:spcBef>
              <a:buClr>
                <a:srgbClr val="FF0000"/>
              </a:buClr>
              <a:buFont typeface="Wingdings" panose="05000000000000000000" pitchFamily="2" charset="2"/>
              <a:buChar char="u"/>
            </a:pPr>
            <a:r>
              <a:rPr lang="zh-CN" altLang="en-US" dirty="0">
                <a:latin typeface="Times New Roman" panose="02020603050405020304" pitchFamily="18" charset="0"/>
                <a:ea typeface="黑体" panose="02010609060101010101" pitchFamily="49" charset="-122"/>
                <a:cs typeface="Times New Roman" panose="02020603050405020304" pitchFamily="18" charset="0"/>
              </a:rPr>
              <a:t>高线性度，易实现高精度温度补偿</a:t>
            </a:r>
          </a:p>
        </p:txBody>
      </p:sp>
      <p:pic>
        <p:nvPicPr>
          <p:cNvPr id="10" name="图片 3"/>
          <p:cNvPicPr>
            <a:picLocks noChangeAspect="1"/>
          </p:cNvPicPr>
          <p:nvPr/>
        </p:nvPicPr>
        <p:blipFill rotWithShape="1">
          <a:blip r:embed="rId5" cstate="print">
            <a:extLst>
              <a:ext uri="{28A0092B-C50C-407E-A947-70E740481C1C}">
                <a14:useLocalDpi xmlns:a14="http://schemas.microsoft.com/office/drawing/2010/main" val="0"/>
              </a:ext>
            </a:extLst>
          </a:blip>
          <a:srcRect t="3503" r="2369"/>
          <a:stretch/>
        </p:blipFill>
        <p:spPr bwMode="auto">
          <a:xfrm>
            <a:off x="5467454" y="4653136"/>
            <a:ext cx="2917437" cy="17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2"/>
          <p:cNvSpPr>
            <a:spLocks noChangeArrowheads="1"/>
          </p:cNvSpPr>
          <p:nvPr/>
        </p:nvSpPr>
        <p:spPr bwMode="auto">
          <a:xfrm>
            <a:off x="4932040" y="4062243"/>
            <a:ext cx="372409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157163">
              <a:defRPr>
                <a:solidFill>
                  <a:schemeClr val="tx1"/>
                </a:solidFill>
                <a:latin typeface="Arial" panose="020B0604020202020204" pitchFamily="34" charset="0"/>
                <a:ea typeface="宋体" panose="02010600030101010101" pitchFamily="2" charset="-122"/>
              </a:defRPr>
            </a:lvl1pPr>
            <a:lvl2pPr marL="742950" indent="-285750" defTabSz="157163">
              <a:defRPr>
                <a:solidFill>
                  <a:schemeClr val="tx1"/>
                </a:solidFill>
                <a:latin typeface="Arial" panose="020B0604020202020204" pitchFamily="34" charset="0"/>
                <a:ea typeface="宋体" panose="02010600030101010101" pitchFamily="2" charset="-122"/>
              </a:defRPr>
            </a:lvl2pPr>
            <a:lvl3pPr marL="342900" indent="-342900" defTabSz="157163">
              <a:defRPr>
                <a:solidFill>
                  <a:schemeClr val="tx1"/>
                </a:solidFill>
                <a:latin typeface="Arial" panose="020B0604020202020204" pitchFamily="34" charset="0"/>
                <a:ea typeface="宋体" panose="02010600030101010101" pitchFamily="2" charset="-122"/>
              </a:defRPr>
            </a:lvl3pPr>
            <a:lvl4pPr marL="1600200" indent="-228600" defTabSz="157163">
              <a:defRPr>
                <a:solidFill>
                  <a:schemeClr val="tx1"/>
                </a:solidFill>
                <a:latin typeface="Arial" panose="020B0604020202020204" pitchFamily="34" charset="0"/>
                <a:ea typeface="宋体" panose="02010600030101010101" pitchFamily="2" charset="-122"/>
              </a:defRPr>
            </a:lvl4pPr>
            <a:lvl5pPr marL="2057400" indent="-228600" defTabSz="157163">
              <a:defRPr>
                <a:solidFill>
                  <a:schemeClr val="tx1"/>
                </a:solidFill>
                <a:latin typeface="Arial" panose="020B0604020202020204" pitchFamily="34" charset="0"/>
                <a:ea typeface="宋体" panose="02010600030101010101" pitchFamily="2" charset="-122"/>
              </a:defRPr>
            </a:lvl5pPr>
            <a:lvl6pPr marL="25146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571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2" eaLnBrk="1" hangingPunct="1">
              <a:lnSpc>
                <a:spcPct val="120000"/>
              </a:lnSpc>
              <a:spcBef>
                <a:spcPct val="20000"/>
              </a:spcBef>
              <a:buClr>
                <a:srgbClr val="FF0000"/>
              </a:buClr>
              <a:buFont typeface="Wingdings" panose="05000000000000000000" pitchFamily="2" charset="2"/>
              <a:buChar char="u"/>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振荡器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CMOS</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驱动电路，已流片</a:t>
            </a:r>
          </a:p>
        </p:txBody>
      </p:sp>
      <p:sp>
        <p:nvSpPr>
          <p:cNvPr id="13" name="五边形 12"/>
          <p:cNvSpPr/>
          <p:nvPr/>
        </p:nvSpPr>
        <p:spPr>
          <a:xfrm>
            <a:off x="12700" y="44624"/>
            <a:ext cx="6550843"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800" dirty="0">
                <a:latin typeface="黑体" panose="02010609060101010101" pitchFamily="49" charset="-122"/>
                <a:ea typeface="黑体" panose="02010609060101010101" pitchFamily="49" charset="-122"/>
              </a:rPr>
              <a:t>科研成果简介：技术创新点</a:t>
            </a:r>
            <a:endParaRPr lang="zh-CN" altLang="en-US" sz="25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234291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159325" y="116632"/>
            <a:ext cx="6932955" cy="61210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r>
              <a:rPr lang="zh-CN" altLang="en-US" sz="2400" dirty="0">
                <a:latin typeface="黑体" panose="02010609060101010101" pitchFamily="49" charset="-122"/>
                <a:ea typeface="黑体" panose="02010609060101010101" pitchFamily="49" charset="-122"/>
              </a:rPr>
              <a:t>商业模式：所处行业分析</a:t>
            </a:r>
          </a:p>
        </p:txBody>
      </p:sp>
      <p:sp>
        <p:nvSpPr>
          <p:cNvPr id="2" name="矩形 1"/>
          <p:cNvSpPr/>
          <p:nvPr/>
        </p:nvSpPr>
        <p:spPr>
          <a:xfrm>
            <a:off x="179512" y="836712"/>
            <a:ext cx="8712968" cy="5755422"/>
          </a:xfrm>
          <a:prstGeom prst="rect">
            <a:avLst/>
          </a:prstGeom>
        </p:spPr>
        <p:txBody>
          <a:bodyPr wrap="square">
            <a:spAutoFit/>
          </a:bodyPr>
          <a:lstStyle/>
          <a:p>
            <a:pPr marL="342900" indent="-342900">
              <a:lnSpc>
                <a:spcPct val="200000"/>
              </a:lnSpc>
              <a:buClr>
                <a:srgbClr val="FF0000"/>
              </a:buClr>
              <a:buSzPct val="80000"/>
              <a:buFont typeface="Wingdings" pitchFamily="2" charset="2"/>
              <a:buChar char="u"/>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射频</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MEMS</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谐振器件，重要的电子元器件，</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处于产业链的中游。</a:t>
            </a:r>
            <a:endParaRPr lang="en-US" altLang="zh-CN"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200000"/>
              </a:lnSpc>
              <a:buClr>
                <a:srgbClr val="FF0000"/>
              </a:buClr>
              <a:buSzPct val="80000"/>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产业链上游是基础半导体材料、半导体设备等行业；</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200000"/>
              </a:lnSpc>
              <a:buClr>
                <a:srgbClr val="FF0000"/>
              </a:buClr>
              <a:buSzPct val="80000"/>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下游是电子系统模组及整机厂商，市场销售。</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200000"/>
              </a:lnSpc>
              <a:buClr>
                <a:srgbClr val="FF0000"/>
              </a:buClr>
              <a:buSzPct val="80000"/>
              <a:buFont typeface="Wingdings" pitchFamily="2" charset="2"/>
              <a:buChar char="u"/>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现在和未来的</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市场规模</a:t>
            </a:r>
          </a:p>
          <a:p>
            <a:pPr marL="800100" lvl="1" indent="-342900">
              <a:lnSpc>
                <a:spcPct val="200000"/>
              </a:lnSpc>
              <a:buClr>
                <a:srgbClr val="FF0000"/>
              </a:buClr>
              <a:buSzPct val="80000"/>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现在的市场：消费电子（手机时序市场等）、汽车电子、物联网设备等。</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200000"/>
              </a:lnSpc>
              <a:buClr>
                <a:srgbClr val="FF0000"/>
              </a:buClr>
              <a:buSzPct val="80000"/>
              <a:buFont typeface="Wingdings" pitchFamily="2" charset="2"/>
              <a:buChar char="Ø"/>
            </a:pPr>
            <a:r>
              <a:rPr lang="zh-CN" altLang="zh-CN" dirty="0">
                <a:latin typeface="Times New Roman" panose="02020603050405020304" pitchFamily="18" charset="0"/>
                <a:ea typeface="黑体" panose="02010609060101010101" pitchFamily="49" charset="-122"/>
                <a:cs typeface="Times New Roman" panose="02020603050405020304" pitchFamily="18" charset="0"/>
              </a:rPr>
              <a:t>全球时脉市场达</a:t>
            </a: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50</a:t>
            </a:r>
            <a:r>
              <a:rPr lang="zh-CN"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亿美元，</a:t>
            </a:r>
            <a:r>
              <a:rPr lang="en-US" altLang="zh-CN" dirty="0">
                <a:latin typeface="Times New Roman" panose="02020603050405020304" pitchFamily="18" charset="0"/>
                <a:ea typeface="黑体" panose="02010609060101010101" pitchFamily="49" charset="-122"/>
                <a:cs typeface="Times New Roman" panose="02020603050405020304" pitchFamily="18" charset="0"/>
              </a:rPr>
              <a:t>MEMS</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振荡器</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市场以</a:t>
            </a:r>
            <a:r>
              <a:rPr lang="en-US" altLang="zh-CN" dirty="0">
                <a:latin typeface="Times New Roman" panose="02020603050405020304" pitchFamily="18" charset="0"/>
                <a:ea typeface="黑体" panose="02010609060101010101" pitchFamily="49" charset="-122"/>
                <a:cs typeface="Times New Roman" panose="02020603050405020304" pitchFamily="18" charset="0"/>
              </a:rPr>
              <a:t>60</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％的复合年增长率增长，</a:t>
            </a:r>
            <a:r>
              <a:rPr lang="zh-CN" altLang="en-US"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预计</a:t>
            </a:r>
            <a:r>
              <a:rPr lang="zh-CN"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到</a:t>
            </a: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2022</a:t>
            </a:r>
            <a:r>
              <a:rPr lang="zh-CN"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年，达</a:t>
            </a: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8</a:t>
            </a:r>
            <a:r>
              <a:rPr lang="zh-CN"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亿美元。</a:t>
            </a: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200000"/>
              </a:lnSpc>
              <a:buClr>
                <a:srgbClr val="FF0000"/>
              </a:buClr>
              <a:buSzPct val="80000"/>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国际上几家公司推出了</a:t>
            </a:r>
            <a:r>
              <a:rPr lang="en-US" altLang="zh-CN" dirty="0">
                <a:latin typeface="Times New Roman" panose="02020603050405020304" pitchFamily="18" charset="0"/>
                <a:ea typeface="黑体" panose="02010609060101010101" pitchFamily="49" charset="-122"/>
                <a:cs typeface="Times New Roman" panose="02020603050405020304" pitchFamily="18" charset="0"/>
              </a:rPr>
              <a:t>MEMS</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谐振器和振荡器产品，正在入侵石英时钟市场。</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200000"/>
              </a:lnSpc>
              <a:buClr>
                <a:srgbClr val="FF0000"/>
              </a:buClr>
              <a:buSzPct val="80000"/>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国内</a:t>
            </a:r>
            <a:r>
              <a:rPr lang="en-US" altLang="zh-CN" dirty="0">
                <a:latin typeface="Times New Roman" panose="02020603050405020304" pitchFamily="18" charset="0"/>
                <a:ea typeface="黑体" panose="02010609060101010101" pitchFamily="49" charset="-122"/>
                <a:cs typeface="Times New Roman" panose="02020603050405020304" pitchFamily="18" charset="0"/>
              </a:rPr>
              <a:t>MEMS</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振荡器的研发局限于研究机构，未实现产业化。</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200000"/>
              </a:lnSpc>
              <a:buClr>
                <a:srgbClr val="FF0000"/>
              </a:buClr>
              <a:buSzPct val="80000"/>
              <a:buFont typeface="Wingdings"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时钟器件的硅基化是未来发展的必然趋势，</a:t>
            </a:r>
            <a:r>
              <a:rPr lang="zh-CN" altLang="en-US"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预计国内将有爆发性增长。</a:t>
            </a: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7259988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3531</TotalTime>
  <Words>2316</Words>
  <Application>Microsoft Office PowerPoint</Application>
  <PresentationFormat>全屏显示(4:3)</PresentationFormat>
  <Paragraphs>301</Paragraphs>
  <Slides>23</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3</vt:i4>
      </vt:variant>
      <vt:variant>
        <vt:lpstr>幻灯片标题</vt:lpstr>
      </vt:variant>
      <vt:variant>
        <vt:i4>23</vt:i4>
      </vt:variant>
    </vt:vector>
  </HeadingPairs>
  <TitlesOfParts>
    <vt:vector size="38" baseType="lpstr">
      <vt:lpstr>Gulim</vt:lpstr>
      <vt:lpstr>PMingLiU</vt:lpstr>
      <vt:lpstr>黑体</vt:lpstr>
      <vt:lpstr>华文新魏</vt:lpstr>
      <vt:lpstr>隶书</vt:lpstr>
      <vt:lpstr>宋体</vt:lpstr>
      <vt:lpstr>Arial</vt:lpstr>
      <vt:lpstr>Calibri</vt:lpstr>
      <vt:lpstr>Symbol</vt:lpstr>
      <vt:lpstr>Times New Roman</vt:lpstr>
      <vt:lpstr>Wingdings</vt:lpstr>
      <vt:lpstr>Office 主题​​</vt:lpstr>
      <vt:lpstr>Equation</vt:lpstr>
      <vt:lpstr>公式</vt:lpstr>
      <vt:lpstr>Origin50.Graph</vt:lpstr>
      <vt:lpstr>高性能集成化射频MEMS谐振器件</vt:lpstr>
      <vt:lpstr> 项目成果简介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“项目名称”</dc:title>
  <dc:creator>dell</dc:creator>
  <cp:lastModifiedBy>quan yuan</cp:lastModifiedBy>
  <cp:revision>104</cp:revision>
  <dcterms:created xsi:type="dcterms:W3CDTF">2017-04-19T08:23:35Z</dcterms:created>
  <dcterms:modified xsi:type="dcterms:W3CDTF">2017-11-06T16:45:35Z</dcterms:modified>
</cp:coreProperties>
</file>