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8"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5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87BCF-0B0B-44CD-962C-9EEFB6EEB6B6}" type="datetimeFigureOut">
              <a:rPr lang="zh-CN" altLang="en-US" smtClean="0"/>
              <a:t>2017/12/4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4AD52-7508-4029-A117-AAEF43A6F25F}" type="slidenum">
              <a:rPr lang="zh-CN" altLang="en-US" smtClean="0"/>
              <a:t>‹#›</a:t>
            </a:fld>
            <a:endParaRPr lang="zh-CN" altLang="en-US"/>
          </a:p>
        </p:txBody>
      </p:sp>
    </p:spTree>
    <p:extLst>
      <p:ext uri="{BB962C8B-B14F-4D97-AF65-F5344CB8AC3E}">
        <p14:creationId xmlns:p14="http://schemas.microsoft.com/office/powerpoint/2010/main" val="59660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我国肝癌患者的人数？全球</a:t>
            </a:r>
            <a:r>
              <a:rPr lang="en-US" altLang="zh-CN" smtClean="0"/>
              <a:t>62</a:t>
            </a:r>
            <a:r>
              <a:rPr lang="zh-CN" altLang="en-US" smtClean="0"/>
              <a:t>万。</a:t>
            </a:r>
          </a:p>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12192000" cy="6858000"/>
          </a:xfrm>
          <a:prstGeom prst="rect">
            <a:avLst/>
          </a:prstGeom>
        </p:spPr>
      </p:pic>
      <p:cxnSp>
        <p:nvCxnSpPr>
          <p:cNvPr id="3" name="直接连接符 2"/>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335360" y="277338"/>
            <a:ext cx="576064" cy="559375"/>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7836781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45" name="图片 44"/>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p:blipFill>
        <p:spPr>
          <a:xfrm>
            <a:off x="0" y="0"/>
            <a:ext cx="12192000" cy="6858000"/>
          </a:xfrm>
          <a:prstGeom prst="rect">
            <a:avLst/>
          </a:prstGeom>
        </p:spPr>
      </p:pic>
      <p:cxnSp>
        <p:nvCxnSpPr>
          <p:cNvPr id="3" name="直接连接符 2"/>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335360" y="277338"/>
            <a:ext cx="576064" cy="559375"/>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25091903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085901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8" name="直接连接符 7"/>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335360" y="277338"/>
            <a:ext cx="576064" cy="559375"/>
            <a:chOff x="298460" y="987574"/>
            <a:chExt cx="288032" cy="279687"/>
          </a:xfrm>
        </p:grpSpPr>
        <p:sp>
          <p:nvSpPr>
            <p:cNvPr id="10" name="矩形 9"/>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26561194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335360" y="277338"/>
            <a:ext cx="576064" cy="559375"/>
            <a:chOff x="298460" y="987574"/>
            <a:chExt cx="288032" cy="279687"/>
          </a:xfrm>
        </p:grpSpPr>
        <p:sp>
          <p:nvSpPr>
            <p:cNvPr id="9" name="矩形 8"/>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40734678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335360" y="277338"/>
            <a:ext cx="576064" cy="559375"/>
            <a:chOff x="298460" y="987574"/>
            <a:chExt cx="288032" cy="279687"/>
          </a:xfrm>
        </p:grpSpPr>
        <p:sp>
          <p:nvSpPr>
            <p:cNvPr id="9" name="矩形 8"/>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462640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C0A87B8-0E2C-4AA2-A703-D75D280692EA}" type="datetimeFigureOut">
              <a:rPr lang="zh-CN" altLang="en-US"/>
              <a:pPr>
                <a:defRPr/>
              </a:pPr>
              <a:t>2017/12/4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F05CBAB-7C2B-4E77-AD07-67822E88D5EC}" type="slidenum">
              <a:rPr lang="zh-CN" altLang="en-US"/>
              <a:pPr>
                <a:defRPr/>
              </a:pPr>
              <a:t>‹#›</a:t>
            </a:fld>
            <a:endParaRPr lang="zh-CN" altLang="en-US"/>
          </a:p>
        </p:txBody>
      </p:sp>
      <p:cxnSp>
        <p:nvCxnSpPr>
          <p:cNvPr id="11" name="直接连接符 10"/>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335360" y="277338"/>
            <a:ext cx="576064" cy="559375"/>
            <a:chOff x="298460" y="987574"/>
            <a:chExt cx="288032" cy="279687"/>
          </a:xfrm>
        </p:grpSpPr>
        <p:sp>
          <p:nvSpPr>
            <p:cNvPr id="13" name="矩形 12"/>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37993416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E26F396-D428-4BB9-B29C-82488A60A66A}" type="datetimeFigureOut">
              <a:rPr lang="zh-CN" altLang="en-US"/>
              <a:pPr>
                <a:defRPr/>
              </a:pPr>
              <a:t>2017/12/4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0D132D-7464-4F00-99D8-C7CF9DBB93DE}" type="slidenum">
              <a:rPr lang="zh-CN" altLang="en-US"/>
              <a:pPr>
                <a:defRPr/>
              </a:pPr>
              <a:t>‹#›</a:t>
            </a:fld>
            <a:endParaRPr lang="zh-CN" altLang="en-US"/>
          </a:p>
        </p:txBody>
      </p:sp>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335360" y="277338"/>
            <a:ext cx="576064" cy="559375"/>
            <a:chOff x="298460" y="987574"/>
            <a:chExt cx="288032" cy="279687"/>
          </a:xfrm>
        </p:grpSpPr>
        <p:sp>
          <p:nvSpPr>
            <p:cNvPr id="9" name="矩形 8"/>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2331573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2017/12/4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700720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jyzhang@semi.ac.c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jpeg"/><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1102784" y="2205039"/>
            <a:ext cx="10081683" cy="1152525"/>
          </a:xfrm>
        </p:spPr>
        <p:txBody>
          <a:bodyPr/>
          <a:lstStyle/>
          <a:p>
            <a:pPr eaLnBrk="1" hangingPunct="1"/>
            <a:r>
              <a:rPr lang="zh-CN" altLang="en-US" sz="3600" b="1" smtClean="0"/>
              <a:t>高灵敏、快速病原微生物检测技术</a:t>
            </a:r>
          </a:p>
        </p:txBody>
      </p:sp>
      <p:sp>
        <p:nvSpPr>
          <p:cNvPr id="2051" name="副标题 2"/>
          <p:cNvSpPr>
            <a:spLocks noGrp="1"/>
          </p:cNvSpPr>
          <p:nvPr>
            <p:ph type="subTitle" idx="1"/>
          </p:nvPr>
        </p:nvSpPr>
        <p:spPr>
          <a:xfrm>
            <a:off x="1871133" y="3860800"/>
            <a:ext cx="8534400" cy="1512888"/>
          </a:xfrm>
        </p:spPr>
        <p:txBody>
          <a:bodyPr>
            <a:normAutofit fontScale="77500" lnSpcReduction="20000"/>
          </a:bodyPr>
          <a:lstStyle/>
          <a:p>
            <a:pPr eaLnBrk="1" hangingPunct="1"/>
            <a:r>
              <a:rPr lang="zh-CN" altLang="en-US" dirty="0" smtClean="0">
                <a:solidFill>
                  <a:schemeClr val="tx1"/>
                </a:solidFill>
                <a:latin typeface="华文新魏" pitchFamily="2" charset="-122"/>
                <a:ea typeface="华文新魏" pitchFamily="2" charset="-122"/>
              </a:rPr>
              <a:t>中国科学院半导体研究所</a:t>
            </a:r>
            <a:endParaRPr lang="en-US" altLang="zh-CN" dirty="0" smtClean="0">
              <a:solidFill>
                <a:schemeClr val="tx1"/>
              </a:solidFill>
              <a:latin typeface="华文新魏" pitchFamily="2" charset="-122"/>
              <a:ea typeface="华文新魏" pitchFamily="2" charset="-122"/>
            </a:endParaRPr>
          </a:p>
          <a:p>
            <a:pPr eaLnBrk="1" hangingPunct="1"/>
            <a:r>
              <a:rPr lang="zh-CN" altLang="en-US" dirty="0" smtClean="0">
                <a:solidFill>
                  <a:schemeClr val="tx1"/>
                </a:solidFill>
                <a:latin typeface="隶书" pitchFamily="49" charset="-122"/>
                <a:ea typeface="隶书" pitchFamily="49" charset="-122"/>
              </a:rPr>
              <a:t>杨晋玲研究员</a:t>
            </a:r>
            <a:endParaRPr lang="en-US" altLang="zh-CN" dirty="0" smtClean="0">
              <a:solidFill>
                <a:schemeClr val="tx1"/>
              </a:solidFill>
              <a:latin typeface="隶书" pitchFamily="49" charset="-122"/>
              <a:ea typeface="隶书" pitchFamily="49" charset="-122"/>
            </a:endParaRPr>
          </a:p>
          <a:p>
            <a:pPr eaLnBrk="1" hangingPunct="1"/>
            <a:r>
              <a:rPr lang="zh-CN" altLang="en-US" dirty="0" smtClean="0">
                <a:solidFill>
                  <a:schemeClr val="tx1"/>
                </a:solidFill>
                <a:latin typeface="隶书" pitchFamily="49" charset="-122"/>
                <a:ea typeface="隶书" pitchFamily="49" charset="-122"/>
              </a:rPr>
              <a:t>张金英副研究员</a:t>
            </a:r>
          </a:p>
        </p:txBody>
      </p:sp>
      <p:pic>
        <p:nvPicPr>
          <p:cNvPr id="2052" name="图片 1"/>
          <p:cNvPicPr>
            <a:picLocks noChangeAspect="1"/>
          </p:cNvPicPr>
          <p:nvPr/>
        </p:nvPicPr>
        <p:blipFill>
          <a:blip r:embed="rId2" cstate="print">
            <a:extLst>
              <a:ext uri="{28A0092B-C50C-407E-A947-70E740481C1C}">
                <a14:useLocalDpi xmlns:a14="http://schemas.microsoft.com/office/drawing/2010/main" val="0"/>
              </a:ext>
            </a:extLst>
          </a:blip>
          <a:srcRect l="4103" t="6128" r="5533" b="7735"/>
          <a:stretch>
            <a:fillRect/>
          </a:stretch>
        </p:blipFill>
        <p:spPr bwMode="auto">
          <a:xfrm>
            <a:off x="143934" y="115888"/>
            <a:ext cx="1770927"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71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目前取得成绩</a:t>
            </a:r>
          </a:p>
        </p:txBody>
      </p:sp>
      <p:sp>
        <p:nvSpPr>
          <p:cNvPr id="11267" name="标题 1"/>
          <p:cNvSpPr txBox="1">
            <a:spLocks/>
          </p:cNvSpPr>
          <p:nvPr/>
        </p:nvSpPr>
        <p:spPr bwMode="auto">
          <a:xfrm>
            <a:off x="4572000" y="307975"/>
            <a:ext cx="58102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本项目现在的情况</a:t>
            </a:r>
          </a:p>
        </p:txBody>
      </p:sp>
      <p:pic>
        <p:nvPicPr>
          <p:cNvPr id="11268" name="Picture 6" descr="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461" y="1196181"/>
            <a:ext cx="4290519" cy="2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6"/>
          <p:cNvSpPr>
            <a:spLocks noChangeArrowheads="1"/>
          </p:cNvSpPr>
          <p:nvPr/>
        </p:nvSpPr>
        <p:spPr bwMode="auto">
          <a:xfrm>
            <a:off x="40218" y="2917825"/>
            <a:ext cx="945938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200"/>
              </a:spcAft>
              <a:buClr>
                <a:srgbClr val="FF0000"/>
              </a:buClr>
              <a:buSzPct val="80000"/>
              <a:buFont typeface="Wingdings" pitchFamily="2" charset="2"/>
              <a:buChar char="u"/>
            </a:pPr>
            <a:r>
              <a:rPr lang="zh-CN" altLang="zh-CN">
                <a:latin typeface="Times New Roman" pitchFamily="18" charset="0"/>
                <a:ea typeface="黑体" pitchFamily="49" charset="-122"/>
                <a:cs typeface="Times New Roman" pitchFamily="18" charset="0"/>
              </a:rPr>
              <a:t>针对肝癌早诊要求，</a:t>
            </a:r>
            <a:r>
              <a:rPr lang="zh-CN" altLang="en-US">
                <a:latin typeface="Times New Roman" pitchFamily="18" charset="0"/>
                <a:ea typeface="黑体" pitchFamily="49" charset="-122"/>
                <a:cs typeface="Times New Roman" pitchFamily="18" charset="0"/>
              </a:rPr>
              <a:t>研制了生化传感器检测样机</a:t>
            </a:r>
            <a:endParaRPr lang="en-US" altLang="zh-CN">
              <a:latin typeface="Times New Roman" pitchFamily="18" charset="0"/>
              <a:ea typeface="黑体" pitchFamily="49" charset="-122"/>
              <a:cs typeface="Times New Roman" pitchFamily="18" charset="0"/>
            </a:endParaRPr>
          </a:p>
          <a:p>
            <a:pPr marL="342900" indent="-342900">
              <a:spcAft>
                <a:spcPts val="1200"/>
              </a:spcAft>
              <a:buClr>
                <a:srgbClr val="FF0000"/>
              </a:buClr>
              <a:buSzPct val="80000"/>
              <a:buFont typeface="Wingdings" pitchFamily="2" charset="2"/>
              <a:buChar char="u"/>
            </a:pPr>
            <a:r>
              <a:rPr lang="zh-CN" altLang="zh-CN">
                <a:latin typeface="Times New Roman" pitchFamily="18" charset="0"/>
                <a:ea typeface="黑体" pitchFamily="49" charset="-122"/>
                <a:cs typeface="Times New Roman" pitchFamily="18" charset="0"/>
              </a:rPr>
              <a:t>肝癌多标志物的高灵敏、高通量检测，灵敏度达</a:t>
            </a:r>
            <a:r>
              <a:rPr lang="en-US" altLang="zh-CN">
                <a:latin typeface="Times New Roman" pitchFamily="18" charset="0"/>
                <a:ea typeface="黑体" pitchFamily="49" charset="-122"/>
                <a:cs typeface="Times New Roman" pitchFamily="18" charset="0"/>
              </a:rPr>
              <a:t>pg/Hz</a:t>
            </a:r>
            <a:r>
              <a:rPr lang="zh-CN" altLang="zh-CN">
                <a:latin typeface="Times New Roman" pitchFamily="18" charset="0"/>
                <a:ea typeface="黑体" pitchFamily="49" charset="-122"/>
                <a:cs typeface="Times New Roman" pitchFamily="18" charset="0"/>
              </a:rPr>
              <a:t>，</a:t>
            </a:r>
            <a:endParaRPr lang="en-US" altLang="zh-CN">
              <a:latin typeface="Times New Roman" pitchFamily="18" charset="0"/>
              <a:ea typeface="黑体" pitchFamily="49" charset="-122"/>
              <a:cs typeface="Times New Roman" pitchFamily="18" charset="0"/>
            </a:endParaRPr>
          </a:p>
          <a:p>
            <a:pPr marL="342900" indent="-342900">
              <a:spcAft>
                <a:spcPts val="1200"/>
              </a:spcAft>
              <a:buClr>
                <a:srgbClr val="FF0000"/>
              </a:buClr>
              <a:buSzPct val="80000"/>
              <a:buFont typeface="Wingdings" pitchFamily="2" charset="2"/>
              <a:buChar char="u"/>
            </a:pPr>
            <a:r>
              <a:rPr lang="zh-CN" altLang="zh-CN">
                <a:latin typeface="Times New Roman" pitchFamily="18" charset="0"/>
                <a:ea typeface="黑体" pitchFamily="49" charset="-122"/>
                <a:cs typeface="Times New Roman" pitchFamily="18" charset="0"/>
              </a:rPr>
              <a:t>临床</a:t>
            </a:r>
            <a:r>
              <a:rPr lang="zh-CN" altLang="en-US">
                <a:latin typeface="Times New Roman" pitchFamily="18" charset="0"/>
                <a:ea typeface="黑体" pitchFamily="49" charset="-122"/>
                <a:cs typeface="Times New Roman" pitchFamily="18" charset="0"/>
              </a:rPr>
              <a:t>血样</a:t>
            </a:r>
            <a:r>
              <a:rPr lang="zh-CN" altLang="zh-CN">
                <a:latin typeface="Times New Roman" pitchFamily="18" charset="0"/>
                <a:ea typeface="黑体" pitchFamily="49" charset="-122"/>
                <a:cs typeface="Times New Roman" pitchFamily="18" charset="0"/>
              </a:rPr>
              <a:t>检测结果与</a:t>
            </a:r>
            <a:r>
              <a:rPr lang="en-US" altLang="zh-CN">
                <a:latin typeface="Times New Roman" pitchFamily="18" charset="0"/>
                <a:ea typeface="黑体" pitchFamily="49" charset="-122"/>
                <a:cs typeface="Times New Roman" pitchFamily="18" charset="0"/>
              </a:rPr>
              <a:t>ELISA</a:t>
            </a:r>
            <a:r>
              <a:rPr lang="zh-CN" altLang="zh-CN">
                <a:latin typeface="Times New Roman" pitchFamily="18" charset="0"/>
                <a:ea typeface="黑体" pitchFamily="49" charset="-122"/>
                <a:cs typeface="Times New Roman" pitchFamily="18" charset="0"/>
              </a:rPr>
              <a:t>差异小于</a:t>
            </a:r>
            <a:r>
              <a:rPr lang="en-US" altLang="zh-CN">
                <a:latin typeface="Times New Roman" pitchFamily="18" charset="0"/>
                <a:ea typeface="黑体" pitchFamily="49" charset="-122"/>
                <a:cs typeface="Times New Roman" pitchFamily="18" charset="0"/>
              </a:rPr>
              <a:t>10%</a:t>
            </a:r>
            <a:endParaRPr lang="zh-CN" altLang="en-US">
              <a:latin typeface="Times New Roman" pitchFamily="18" charset="0"/>
              <a:ea typeface="黑体" pitchFamily="49" charset="-122"/>
              <a:cs typeface="Times New Roman" pitchFamily="18" charset="0"/>
            </a:endParaRPr>
          </a:p>
        </p:txBody>
      </p:sp>
      <p:sp>
        <p:nvSpPr>
          <p:cNvPr id="11270" name="矩形 1"/>
          <p:cNvSpPr>
            <a:spLocks noChangeArrowheads="1"/>
          </p:cNvSpPr>
          <p:nvPr/>
        </p:nvSpPr>
        <p:spPr bwMode="auto">
          <a:xfrm>
            <a:off x="165100" y="6376988"/>
            <a:ext cx="1006898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200">
                <a:latin typeface="Times New Roman" pitchFamily="18" charset="0"/>
                <a:ea typeface="黑体" pitchFamily="49" charset="-122"/>
                <a:cs typeface="Times New Roman" pitchFamily="18" charset="0"/>
              </a:rPr>
              <a:t>杨晋玲，王帅鹏，王晶晶，朱银芳，杨富华，中国发明专利，专利号：</a:t>
            </a:r>
            <a:r>
              <a:rPr lang="en-US" altLang="zh-CN" sz="1200">
                <a:latin typeface="Times New Roman" pitchFamily="18" charset="0"/>
                <a:ea typeface="黑体" pitchFamily="49" charset="-122"/>
                <a:cs typeface="Times New Roman" pitchFamily="18" charset="0"/>
              </a:rPr>
              <a:t>201310234239.0</a:t>
            </a:r>
            <a:endParaRPr lang="zh-CN" altLang="zh-CN" sz="1200">
              <a:latin typeface="Times New Roman" pitchFamily="18" charset="0"/>
              <a:ea typeface="黑体" pitchFamily="49" charset="-122"/>
              <a:cs typeface="Times New Roman" pitchFamily="18" charset="0"/>
            </a:endParaRPr>
          </a:p>
          <a:p>
            <a:r>
              <a:rPr lang="zh-CN" altLang="en-US" sz="1200">
                <a:latin typeface="Times New Roman" pitchFamily="18" charset="0"/>
                <a:ea typeface="黑体" pitchFamily="49" charset="-122"/>
                <a:cs typeface="Times New Roman" pitchFamily="18" charset="0"/>
              </a:rPr>
              <a:t>杨晋玲，王帅鹏，王晶晶</a:t>
            </a:r>
            <a:r>
              <a:rPr lang="zh-CN" altLang="zh-CN" sz="1200">
                <a:latin typeface="Times New Roman" pitchFamily="18" charset="0"/>
                <a:ea typeface="黑体" pitchFamily="49" charset="-122"/>
                <a:cs typeface="Times New Roman" pitchFamily="18" charset="0"/>
              </a:rPr>
              <a:t>，杨富华</a:t>
            </a:r>
            <a:r>
              <a:rPr lang="zh-CN" altLang="en-US" sz="1200">
                <a:latin typeface="Times New Roman" pitchFamily="18" charset="0"/>
                <a:ea typeface="黑体" pitchFamily="49" charset="-122"/>
                <a:cs typeface="Times New Roman" pitchFamily="18" charset="0"/>
              </a:rPr>
              <a:t>，</a:t>
            </a:r>
            <a:r>
              <a:rPr lang="zh-CN" altLang="zh-CN" sz="1200">
                <a:latin typeface="Times New Roman" pitchFamily="18" charset="0"/>
                <a:ea typeface="黑体" pitchFamily="49" charset="-122"/>
                <a:cs typeface="Times New Roman" pitchFamily="18" charset="0"/>
              </a:rPr>
              <a:t>中国发明专利，专利号：</a:t>
            </a:r>
            <a:r>
              <a:rPr lang="en-US" altLang="zh-CN" sz="1200">
                <a:latin typeface="Times New Roman" pitchFamily="18" charset="0"/>
                <a:ea typeface="黑体" pitchFamily="49" charset="-122"/>
                <a:cs typeface="Times New Roman" pitchFamily="18" charset="0"/>
              </a:rPr>
              <a:t>ZL 201210243513.6</a:t>
            </a:r>
            <a:endParaRPr lang="zh-CN" altLang="zh-CN" sz="1200">
              <a:latin typeface="Times New Roman" pitchFamily="18" charset="0"/>
              <a:ea typeface="黑体" pitchFamily="49" charset="-122"/>
              <a:cs typeface="Times New Roman" pitchFamily="18" charset="0"/>
            </a:endParaRPr>
          </a:p>
        </p:txBody>
      </p:sp>
      <p:pic>
        <p:nvPicPr>
          <p:cNvPr id="11271" name="图片 33"/>
          <p:cNvPicPr>
            <a:picLocks noChangeAspect="1" noChangeArrowheads="1"/>
          </p:cNvPicPr>
          <p:nvPr/>
        </p:nvPicPr>
        <p:blipFill>
          <a:blip r:embed="rId3">
            <a:extLst>
              <a:ext uri="{28A0092B-C50C-407E-A947-70E740481C1C}">
                <a14:useLocalDpi xmlns:a14="http://schemas.microsoft.com/office/drawing/2010/main" val="0"/>
              </a:ext>
            </a:extLst>
          </a:blip>
          <a:srcRect r="7333"/>
          <a:stretch>
            <a:fillRect/>
          </a:stretch>
        </p:blipFill>
        <p:spPr bwMode="auto">
          <a:xfrm>
            <a:off x="3948057" y="4062245"/>
            <a:ext cx="3223004" cy="214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316"/>
          <p:cNvPicPr>
            <a:picLocks noChangeAspect="1" noChangeArrowheads="1"/>
          </p:cNvPicPr>
          <p:nvPr/>
        </p:nvPicPr>
        <p:blipFill>
          <a:blip r:embed="rId4">
            <a:extLst>
              <a:ext uri="{28A0092B-C50C-407E-A947-70E740481C1C}">
                <a14:useLocalDpi xmlns:a14="http://schemas.microsoft.com/office/drawing/2010/main" val="0"/>
              </a:ext>
            </a:extLst>
          </a:blip>
          <a:srcRect l="6046" t="5753" r="9320"/>
          <a:stretch>
            <a:fillRect/>
          </a:stretch>
        </p:blipFill>
        <p:spPr bwMode="auto">
          <a:xfrm>
            <a:off x="845562" y="4105277"/>
            <a:ext cx="2865342"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descr="C:\Users\1\Desktop\QQ图片20150316174212.jpg"/>
          <p:cNvPicPr>
            <a:picLocks noChangeAspect="1" noChangeArrowheads="1"/>
          </p:cNvPicPr>
          <p:nvPr/>
        </p:nvPicPr>
        <p:blipFill>
          <a:blip r:embed="rId5">
            <a:extLst>
              <a:ext uri="{28A0092B-C50C-407E-A947-70E740481C1C}">
                <a14:useLocalDpi xmlns:a14="http://schemas.microsoft.com/office/drawing/2010/main" val="0"/>
              </a:ext>
            </a:extLst>
          </a:blip>
          <a:srcRect t="10100" r="3539" b="13251"/>
          <a:stretch>
            <a:fillRect/>
          </a:stretch>
        </p:blipFill>
        <p:spPr bwMode="auto">
          <a:xfrm>
            <a:off x="1409042" y="1314450"/>
            <a:ext cx="273539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矩形 1"/>
          <p:cNvSpPr>
            <a:spLocks noChangeArrowheads="1"/>
          </p:cNvSpPr>
          <p:nvPr/>
        </p:nvSpPr>
        <p:spPr bwMode="auto">
          <a:xfrm>
            <a:off x="131234" y="833438"/>
            <a:ext cx="714163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FF0000"/>
              </a:buClr>
              <a:buSzPct val="80000"/>
              <a:buFont typeface="Wingdings" pitchFamily="2" charset="2"/>
              <a:buChar char="u"/>
            </a:pPr>
            <a:r>
              <a:rPr lang="zh-CN" altLang="en-US">
                <a:latin typeface="Times New Roman" pitchFamily="18" charset="0"/>
                <a:ea typeface="黑体" pitchFamily="49" charset="-122"/>
                <a:cs typeface="Times New Roman" pitchFamily="18" charset="0"/>
              </a:rPr>
              <a:t>高精度</a:t>
            </a:r>
            <a:r>
              <a:rPr lang="zh-CN" altLang="zh-CN">
                <a:latin typeface="Times New Roman" pitchFamily="18" charset="0"/>
                <a:ea typeface="黑体" pitchFamily="49" charset="-122"/>
                <a:cs typeface="Times New Roman" pitchFamily="18" charset="0"/>
              </a:rPr>
              <a:t>的</a:t>
            </a:r>
            <a:r>
              <a:rPr lang="zh-CN" altLang="en-US">
                <a:latin typeface="Times New Roman" pitchFamily="18" charset="0"/>
                <a:ea typeface="黑体" pitchFamily="49" charset="-122"/>
                <a:cs typeface="Times New Roman" pitchFamily="18" charset="0"/>
              </a:rPr>
              <a:t>检测</a:t>
            </a:r>
            <a:r>
              <a:rPr lang="zh-CN" altLang="zh-CN">
                <a:latin typeface="Times New Roman" pitchFamily="18" charset="0"/>
                <a:ea typeface="黑体" pitchFamily="49" charset="-122"/>
                <a:cs typeface="Times New Roman" pitchFamily="18" charset="0"/>
              </a:rPr>
              <a:t>电路模块</a:t>
            </a:r>
            <a:r>
              <a:rPr lang="zh-CN" altLang="en-US">
                <a:latin typeface="Times New Roman" pitchFamily="18" charset="0"/>
                <a:ea typeface="黑体" pitchFamily="49" charset="-122"/>
                <a:cs typeface="Times New Roman" pitchFamily="18" charset="0"/>
              </a:rPr>
              <a:t>，检测精度：</a:t>
            </a:r>
            <a:r>
              <a:rPr lang="en-US" altLang="zh-CN">
                <a:latin typeface="Times New Roman" pitchFamily="18" charset="0"/>
                <a:ea typeface="黑体" pitchFamily="49" charset="-122"/>
                <a:cs typeface="Times New Roman" pitchFamily="18" charset="0"/>
              </a:rPr>
              <a:t>1 Hz</a:t>
            </a:r>
            <a:endParaRPr lang="zh-CN" altLang="en-US">
              <a:latin typeface="Times New Roman" pitchFamily="18" charset="0"/>
              <a:ea typeface="黑体" pitchFamily="49" charset="-122"/>
              <a:cs typeface="Times New Roman" pitchFamily="18" charset="0"/>
            </a:endParaRPr>
          </a:p>
        </p:txBody>
      </p:sp>
      <p:pic>
        <p:nvPicPr>
          <p:cNvPr id="11275" name="图片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2897" y="4150520"/>
            <a:ext cx="3629374" cy="222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825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知识产权情况</a:t>
            </a:r>
          </a:p>
        </p:txBody>
      </p:sp>
      <p:sp>
        <p:nvSpPr>
          <p:cNvPr id="12291" name="标题 1"/>
          <p:cNvSpPr txBox="1">
            <a:spLocks/>
          </p:cNvSpPr>
          <p:nvPr/>
        </p:nvSpPr>
        <p:spPr bwMode="auto">
          <a:xfrm>
            <a:off x="4572000" y="307975"/>
            <a:ext cx="58102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面向市场销售还需要做的工作</a:t>
            </a:r>
          </a:p>
        </p:txBody>
      </p:sp>
      <p:sp>
        <p:nvSpPr>
          <p:cNvPr id="12292" name="矩形 4"/>
          <p:cNvSpPr>
            <a:spLocks noChangeArrowheads="1"/>
          </p:cNvSpPr>
          <p:nvPr/>
        </p:nvSpPr>
        <p:spPr bwMode="auto">
          <a:xfrm>
            <a:off x="304800" y="1071564"/>
            <a:ext cx="10160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已经具备的知识产权情况</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基于谐振式微悬臂梁结构的新型高灵敏生化传感器，中国发明专利，专利号：</a:t>
            </a:r>
            <a:r>
              <a:rPr lang="en-US" altLang="zh-CN">
                <a:latin typeface="Times New Roman" pitchFamily="18" charset="0"/>
                <a:ea typeface="黑体" pitchFamily="49" charset="-122"/>
                <a:cs typeface="Times New Roman" pitchFamily="18" charset="0"/>
              </a:rPr>
              <a:t>ZL201210243513.6</a:t>
            </a:r>
            <a:r>
              <a:rPr lang="zh-CN" altLang="en-US">
                <a:latin typeface="Times New Roman" pitchFamily="18" charset="0"/>
                <a:ea typeface="黑体" pitchFamily="49" charset="-122"/>
                <a:cs typeface="Times New Roman" pitchFamily="18" charset="0"/>
              </a:rPr>
              <a:t>。</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基于谐振式微悬臂梁结构的高灵敏生化传感器的制作方法，中国发明专利，专利号</a:t>
            </a:r>
            <a:r>
              <a:rPr lang="en-US" altLang="zh-CN">
                <a:latin typeface="Times New Roman" pitchFamily="18" charset="0"/>
                <a:ea typeface="黑体" pitchFamily="49" charset="-122"/>
                <a:cs typeface="Times New Roman" pitchFamily="18" charset="0"/>
              </a:rPr>
              <a:t>: ZL201310234239.0</a:t>
            </a:r>
            <a:r>
              <a:rPr lang="zh-CN" altLang="en-US">
                <a:latin typeface="Times New Roman" pitchFamily="18" charset="0"/>
                <a:ea typeface="黑体" pitchFamily="49" charset="-122"/>
                <a:cs typeface="Times New Roman" pitchFamily="18" charset="0"/>
              </a:rPr>
              <a:t>。</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用于肝癌早诊的便携式传感系统及其功能化修饰方法，中国发明专利，申请号</a:t>
            </a:r>
            <a:r>
              <a:rPr lang="en-US" altLang="zh-CN">
                <a:latin typeface="Times New Roman" pitchFamily="18" charset="0"/>
                <a:ea typeface="黑体" pitchFamily="49" charset="-122"/>
                <a:cs typeface="Times New Roman" pitchFamily="18" charset="0"/>
              </a:rPr>
              <a:t>: 201310454428.9</a:t>
            </a:r>
          </a:p>
        </p:txBody>
      </p:sp>
      <p:sp>
        <p:nvSpPr>
          <p:cNvPr id="12293" name="矩形 5"/>
          <p:cNvSpPr>
            <a:spLocks noChangeArrowheads="1"/>
          </p:cNvSpPr>
          <p:nvPr/>
        </p:nvSpPr>
        <p:spPr bwMode="auto">
          <a:xfrm>
            <a:off x="317500" y="4500564"/>
            <a:ext cx="101600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尚需申请的知识产权情况</a:t>
            </a:r>
            <a:endParaRPr lang="en-US" altLang="zh-CN" sz="2400">
              <a:solidFill>
                <a:srgbClr val="FF0000"/>
              </a:solidFill>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en-US" altLang="zh-CN">
                <a:latin typeface="Times New Roman" pitchFamily="18" charset="0"/>
                <a:ea typeface="黑体" pitchFamily="49" charset="-122"/>
                <a:cs typeface="Times New Roman" pitchFamily="18" charset="0"/>
              </a:rPr>
              <a:t>CFDA</a:t>
            </a:r>
            <a:r>
              <a:rPr lang="zh-CN" altLang="en-US">
                <a:latin typeface="Times New Roman" pitchFamily="18" charset="0"/>
                <a:ea typeface="黑体" pitchFamily="49" charset="-122"/>
                <a:cs typeface="Times New Roman" pitchFamily="18" charset="0"/>
              </a:rPr>
              <a:t>的批号</a:t>
            </a:r>
            <a:endParaRPr lang="en-US" altLang="zh-CN">
              <a:latin typeface="Times New Roman" pitchFamily="18" charset="0"/>
              <a:ea typeface="黑体" pitchFamily="49" charset="-122"/>
              <a:cs typeface="Times New Roman" pitchFamily="18" charset="0"/>
            </a:endParaRPr>
          </a:p>
          <a:p>
            <a:pPr marL="1257300" lvl="2" indent="-342900">
              <a:lnSpc>
                <a:spcPct val="150000"/>
              </a:lnSpc>
              <a:spcAft>
                <a:spcPts val="1200"/>
              </a:spcAft>
              <a:buClr>
                <a:srgbClr val="FF0000"/>
              </a:buClr>
              <a:buFont typeface="Wingdings" pitchFamily="2" charset="2"/>
              <a:buChar char="Ø"/>
            </a:pPr>
            <a:r>
              <a:rPr lang="zh-CN" altLang="en-US">
                <a:latin typeface="Times New Roman" pitchFamily="18" charset="0"/>
                <a:ea typeface="黑体" pitchFamily="49" charset="-122"/>
                <a:cs typeface="Times New Roman" pitchFamily="18" charset="0"/>
              </a:rPr>
              <a:t>医疗器械的批号</a:t>
            </a:r>
            <a:endParaRPr lang="en-US" altLang="zh-CN">
              <a:latin typeface="Times New Roman" pitchFamily="18" charset="0"/>
              <a:ea typeface="黑体" pitchFamily="49" charset="-122"/>
              <a:cs typeface="Times New Roman" pitchFamily="18" charset="0"/>
            </a:endParaRPr>
          </a:p>
          <a:p>
            <a:pPr marL="1257300" lvl="2" indent="-342900">
              <a:lnSpc>
                <a:spcPct val="150000"/>
              </a:lnSpc>
              <a:spcAft>
                <a:spcPts val="1200"/>
              </a:spcAft>
              <a:buClr>
                <a:srgbClr val="FF0000"/>
              </a:buClr>
              <a:buFont typeface="Wingdings" pitchFamily="2" charset="2"/>
              <a:buChar char="Ø"/>
            </a:pPr>
            <a:r>
              <a:rPr lang="zh-CN" altLang="en-US">
                <a:latin typeface="Times New Roman" pitchFamily="18" charset="0"/>
                <a:ea typeface="黑体" pitchFamily="49" charset="-122"/>
                <a:cs typeface="Times New Roman" pitchFamily="18" charset="0"/>
              </a:rPr>
              <a:t>一系列试剂盒的批号</a:t>
            </a:r>
            <a:endParaRPr lang="en-US" altLang="zh-CN">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2797133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4"/>
          <p:cNvPicPr>
            <a:picLocks noChangeAspect="1" noChangeArrowheads="1"/>
          </p:cNvPicPr>
          <p:nvPr/>
        </p:nvPicPr>
        <p:blipFill>
          <a:blip r:embed="rId3">
            <a:extLst>
              <a:ext uri="{28A0092B-C50C-407E-A947-70E740481C1C}">
                <a14:useLocalDpi xmlns:a14="http://schemas.microsoft.com/office/drawing/2010/main" val="0"/>
              </a:ext>
            </a:extLst>
          </a:blip>
          <a:srcRect l="28622" t="19463" r="12207" b="21947"/>
          <a:stretch>
            <a:fillRect/>
          </a:stretch>
        </p:blipFill>
        <p:spPr bwMode="auto">
          <a:xfrm>
            <a:off x="1645920" y="4343400"/>
            <a:ext cx="296629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3316" name="矩形 4"/>
          <p:cNvSpPr>
            <a:spLocks noChangeArrowheads="1"/>
          </p:cNvSpPr>
          <p:nvPr/>
        </p:nvSpPr>
        <p:spPr bwMode="auto">
          <a:xfrm>
            <a:off x="203200" y="865189"/>
            <a:ext cx="10160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基于局域功能化谐振器阵列结构的传感芯片</a:t>
            </a:r>
          </a:p>
        </p:txBody>
      </p:sp>
      <p:sp>
        <p:nvSpPr>
          <p:cNvPr id="13317" name="矩形 4"/>
          <p:cNvSpPr>
            <a:spLocks noChangeArrowheads="1"/>
          </p:cNvSpPr>
          <p:nvPr/>
        </p:nvSpPr>
        <p:spPr bwMode="auto">
          <a:xfrm>
            <a:off x="406400" y="1389064"/>
            <a:ext cx="115824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buClr>
                <a:srgbClr val="FF0000"/>
              </a:buClr>
            </a:pPr>
            <a:r>
              <a:rPr lang="zh-CN" altLang="zh-CN">
                <a:solidFill>
                  <a:srgbClr val="0000FF"/>
                </a:solidFill>
                <a:latin typeface="Times New Roman" pitchFamily="18" charset="0"/>
                <a:ea typeface="黑体" pitchFamily="49" charset="-122"/>
                <a:cs typeface="Times New Roman" pitchFamily="18" charset="0"/>
              </a:rPr>
              <a:t>高灵敏</a:t>
            </a:r>
            <a:r>
              <a:rPr lang="zh-CN" altLang="en-US">
                <a:solidFill>
                  <a:srgbClr val="0000FF"/>
                </a:solidFill>
                <a:latin typeface="Times New Roman" pitchFamily="18" charset="0"/>
                <a:ea typeface="黑体" pitchFamily="49" charset="-122"/>
                <a:cs typeface="Times New Roman" pitchFamily="18" charset="0"/>
              </a:rPr>
              <a:t>：</a:t>
            </a:r>
            <a:r>
              <a:rPr lang="en-US" altLang="zh-CN">
                <a:solidFill>
                  <a:srgbClr val="0000FF"/>
                </a:solidFill>
                <a:latin typeface="Times New Roman" pitchFamily="18" charset="0"/>
                <a:ea typeface="黑体" pitchFamily="49" charset="-122"/>
                <a:cs typeface="Times New Roman" pitchFamily="18" charset="0"/>
              </a:rPr>
              <a:t>0.1 ng/ml</a:t>
            </a:r>
          </a:p>
          <a:p>
            <a:pPr>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高频高</a:t>
            </a:r>
            <a:r>
              <a:rPr lang="en-US" altLang="zh-CN" i="1">
                <a:latin typeface="Times New Roman" pitchFamily="18" charset="0"/>
                <a:ea typeface="黑体" pitchFamily="49" charset="-122"/>
                <a:cs typeface="Times New Roman" pitchFamily="18" charset="0"/>
              </a:rPr>
              <a:t>Q</a:t>
            </a:r>
            <a:r>
              <a:rPr lang="zh-CN" altLang="en-US">
                <a:latin typeface="Times New Roman" pitchFamily="18" charset="0"/>
                <a:ea typeface="黑体" pitchFamily="49" charset="-122"/>
                <a:cs typeface="Times New Roman" pitchFamily="18" charset="0"/>
              </a:rPr>
              <a:t>谐振结构：悬臂梁</a:t>
            </a:r>
            <a:r>
              <a:rPr lang="en-US" altLang="zh-CN">
                <a:latin typeface="Times New Roman" pitchFamily="18" charset="0"/>
                <a:ea typeface="黑体" pitchFamily="49" charset="-122"/>
                <a:cs typeface="Times New Roman" pitchFamily="18" charset="0"/>
              </a:rPr>
              <a:t>/</a:t>
            </a:r>
            <a:r>
              <a:rPr lang="zh-CN" altLang="en-US">
                <a:latin typeface="Times New Roman" pitchFamily="18" charset="0"/>
                <a:ea typeface="黑体" pitchFamily="49" charset="-122"/>
                <a:cs typeface="Times New Roman" pitchFamily="18" charset="0"/>
              </a:rPr>
              <a:t>双端梁</a:t>
            </a:r>
            <a:r>
              <a:rPr lang="en-US" altLang="zh-CN">
                <a:latin typeface="Times New Roman" pitchFamily="18" charset="0"/>
                <a:ea typeface="黑体" pitchFamily="49" charset="-122"/>
                <a:cs typeface="Times New Roman" pitchFamily="18" charset="0"/>
              </a:rPr>
              <a:t>/</a:t>
            </a:r>
            <a:r>
              <a:rPr lang="zh-CN" altLang="en-US">
                <a:latin typeface="Times New Roman" pitchFamily="18" charset="0"/>
                <a:ea typeface="黑体" pitchFamily="49" charset="-122"/>
                <a:cs typeface="Times New Roman" pitchFamily="18" charset="0"/>
              </a:rPr>
              <a:t>扭矩结构，大气中</a:t>
            </a:r>
            <a:r>
              <a:rPr lang="en-US" altLang="zh-CN" i="1">
                <a:latin typeface="Times New Roman" pitchFamily="18" charset="0"/>
                <a:ea typeface="黑体" pitchFamily="49" charset="-122"/>
                <a:cs typeface="Times New Roman" pitchFamily="18" charset="0"/>
              </a:rPr>
              <a:t>Q </a:t>
            </a:r>
            <a:r>
              <a:rPr lang="en-US" altLang="zh-CN">
                <a:latin typeface="Times New Roman" pitchFamily="18" charset="0"/>
                <a:ea typeface="黑体" pitchFamily="49" charset="-122"/>
                <a:cs typeface="Times New Roman" pitchFamily="18" charset="0"/>
              </a:rPr>
              <a:t>&gt; 500</a:t>
            </a:r>
            <a:r>
              <a:rPr lang="zh-CN" altLang="en-US">
                <a:solidFill>
                  <a:srgbClr val="FF0000"/>
                </a:solidFill>
                <a:latin typeface="Times New Roman" pitchFamily="18" charset="0"/>
                <a:ea typeface="黑体" pitchFamily="49" charset="-122"/>
                <a:cs typeface="Times New Roman" pitchFamily="18" charset="0"/>
              </a:rPr>
              <a:t>（核心专利）</a:t>
            </a:r>
            <a:endParaRPr lang="en-US" altLang="zh-CN">
              <a:solidFill>
                <a:srgbClr val="FF0000"/>
              </a:solidFill>
              <a:latin typeface="Times New Roman" pitchFamily="18" charset="0"/>
              <a:ea typeface="黑体" pitchFamily="49" charset="-122"/>
              <a:cs typeface="Times New Roman" pitchFamily="18" charset="0"/>
            </a:endParaRPr>
          </a:p>
          <a:p>
            <a:pPr>
              <a:spcAft>
                <a:spcPts val="1200"/>
              </a:spcAft>
              <a:buClr>
                <a:srgbClr val="FF0000"/>
              </a:buClr>
              <a:buFont typeface="Arial" charset="0"/>
              <a:buChar char="•"/>
            </a:pPr>
            <a:r>
              <a:rPr lang="zh-CN" altLang="zh-CN">
                <a:latin typeface="黑体" pitchFamily="49" charset="-122"/>
                <a:ea typeface="黑体" pitchFamily="49" charset="-122"/>
                <a:cs typeface="Times New Roman" pitchFamily="18" charset="0"/>
              </a:rPr>
              <a:t>纳米粒子</a:t>
            </a:r>
            <a:r>
              <a:rPr lang="zh-CN" altLang="en-US">
                <a:latin typeface="黑体" pitchFamily="49" charset="-122"/>
                <a:ea typeface="黑体" pitchFamily="49" charset="-122"/>
                <a:cs typeface="Times New Roman" pitchFamily="18" charset="0"/>
              </a:rPr>
              <a:t>放大：    三明治结构</a:t>
            </a:r>
            <a:endParaRPr lang="en-US" altLang="zh-CN">
              <a:latin typeface="黑体" pitchFamily="49" charset="-122"/>
              <a:ea typeface="黑体" pitchFamily="49" charset="-122"/>
              <a:cs typeface="Times New Roman" pitchFamily="18" charset="0"/>
            </a:endParaRPr>
          </a:p>
          <a:p>
            <a:pPr>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高</a:t>
            </a:r>
            <a:r>
              <a:rPr lang="zh-CN" altLang="zh-CN">
                <a:latin typeface="Times New Roman" pitchFamily="18" charset="0"/>
                <a:ea typeface="黑体" pitchFamily="49" charset="-122"/>
                <a:cs typeface="Times New Roman" pitchFamily="18" charset="0"/>
              </a:rPr>
              <a:t>捕获效率</a:t>
            </a:r>
            <a:r>
              <a:rPr lang="zh-CN" altLang="en-US">
                <a:latin typeface="Times New Roman" pitchFamily="18" charset="0"/>
                <a:ea typeface="黑体" pitchFamily="49" charset="-122"/>
                <a:cs typeface="Times New Roman" pitchFamily="18" charset="0"/>
              </a:rPr>
              <a:t>：            </a:t>
            </a:r>
            <a:r>
              <a:rPr lang="zh-CN" altLang="zh-CN">
                <a:latin typeface="Times New Roman" pitchFamily="18" charset="0"/>
                <a:ea typeface="黑体" pitchFamily="49" charset="-122"/>
                <a:cs typeface="Times New Roman" pitchFamily="18" charset="0"/>
              </a:rPr>
              <a:t>光学固定技术，共价键结合和有序排列</a:t>
            </a:r>
            <a:endParaRPr lang="en-US" altLang="zh-CN">
              <a:latin typeface="Times New Roman" pitchFamily="18" charset="0"/>
              <a:ea typeface="黑体" pitchFamily="49" charset="-122"/>
              <a:cs typeface="Times New Roman" pitchFamily="18" charset="0"/>
            </a:endParaRPr>
          </a:p>
          <a:p>
            <a:pPr>
              <a:spcAft>
                <a:spcPts val="1200"/>
              </a:spcAft>
              <a:buClr>
                <a:srgbClr val="FF0000"/>
              </a:buClr>
            </a:pPr>
            <a:r>
              <a:rPr lang="zh-CN" altLang="zh-CN">
                <a:solidFill>
                  <a:srgbClr val="0000FF"/>
                </a:solidFill>
                <a:latin typeface="Times New Roman" pitchFamily="18" charset="0"/>
                <a:ea typeface="黑体" pitchFamily="49" charset="-122"/>
                <a:cs typeface="Times New Roman" pitchFamily="18" charset="0"/>
              </a:rPr>
              <a:t>高通量、宽检测范围</a:t>
            </a:r>
            <a:endParaRPr lang="en-US" altLang="zh-CN">
              <a:solidFill>
                <a:srgbClr val="0000FF"/>
              </a:solidFill>
              <a:latin typeface="Times New Roman" pitchFamily="18" charset="0"/>
              <a:ea typeface="黑体" pitchFamily="49" charset="-122"/>
              <a:cs typeface="Times New Roman" pitchFamily="18" charset="0"/>
            </a:endParaRPr>
          </a:p>
          <a:p>
            <a:pPr>
              <a:spcAft>
                <a:spcPts val="1200"/>
              </a:spcAft>
              <a:buClr>
                <a:srgbClr val="FF0000"/>
              </a:buClr>
              <a:buFont typeface="Arial" charset="0"/>
              <a:buChar char="•"/>
            </a:pPr>
            <a:r>
              <a:rPr lang="zh-CN" altLang="en-US">
                <a:latin typeface="黑体" pitchFamily="49" charset="-122"/>
                <a:ea typeface="黑体" pitchFamily="49" charset="-122"/>
                <a:cs typeface="Times New Roman" pitchFamily="18" charset="0"/>
              </a:rPr>
              <a:t>大线性检测范围：</a:t>
            </a:r>
            <a:r>
              <a:rPr lang="en-US" altLang="zh-CN">
                <a:latin typeface="Times New Roman" pitchFamily="18" charset="0"/>
                <a:ea typeface="黑体" pitchFamily="49" charset="-122"/>
                <a:cs typeface="Times New Roman" pitchFamily="18" charset="0"/>
              </a:rPr>
              <a:t>2</a:t>
            </a:r>
            <a:r>
              <a:rPr lang="zh-CN" altLang="en-US">
                <a:latin typeface="Times New Roman" pitchFamily="18" charset="0"/>
                <a:ea typeface="黑体" pitchFamily="49" charset="-122"/>
                <a:cs typeface="Times New Roman" pitchFamily="18" charset="0"/>
              </a:rPr>
              <a:t>个数量级，不同尺寸谐振结构 </a:t>
            </a:r>
            <a:r>
              <a:rPr lang="zh-CN" altLang="en-US">
                <a:solidFill>
                  <a:srgbClr val="FF0000"/>
                </a:solidFill>
                <a:latin typeface="Times New Roman" pitchFamily="18" charset="0"/>
                <a:ea typeface="黑体" pitchFamily="49" charset="-122"/>
                <a:cs typeface="Times New Roman" pitchFamily="18" charset="0"/>
              </a:rPr>
              <a:t>（核心专利）</a:t>
            </a:r>
            <a:endParaRPr lang="en-US" altLang="zh-CN">
              <a:solidFill>
                <a:srgbClr val="FF0000"/>
              </a:solidFill>
              <a:latin typeface="Times New Roman" pitchFamily="18" charset="0"/>
              <a:ea typeface="黑体" pitchFamily="49" charset="-122"/>
              <a:cs typeface="Times New Roman" pitchFamily="18" charset="0"/>
            </a:endParaRPr>
          </a:p>
          <a:p>
            <a:pPr>
              <a:spcAft>
                <a:spcPts val="1200"/>
              </a:spcAft>
              <a:buClr>
                <a:srgbClr val="FF0000"/>
              </a:buClr>
              <a:buFont typeface="Arial" charset="0"/>
              <a:buChar char="•"/>
            </a:pPr>
            <a:r>
              <a:rPr lang="zh-CN" altLang="zh-CN">
                <a:latin typeface="黑体" pitchFamily="49" charset="-122"/>
                <a:ea typeface="黑体" pitchFamily="49" charset="-122"/>
                <a:cs typeface="Times New Roman" pitchFamily="18" charset="0"/>
              </a:rPr>
              <a:t>局域功能化结构</a:t>
            </a:r>
            <a:r>
              <a:rPr lang="zh-CN" altLang="en-US">
                <a:latin typeface="黑体" pitchFamily="49" charset="-122"/>
                <a:ea typeface="黑体" pitchFamily="49" charset="-122"/>
                <a:cs typeface="Times New Roman" pitchFamily="18" charset="0"/>
              </a:rPr>
              <a:t>：</a:t>
            </a:r>
            <a:r>
              <a:rPr lang="zh-CN" altLang="zh-CN">
                <a:latin typeface="Times New Roman" pitchFamily="18" charset="0"/>
                <a:ea typeface="黑体" pitchFamily="49" charset="-122"/>
                <a:cs typeface="Times New Roman" pitchFamily="18" charset="0"/>
              </a:rPr>
              <a:t>材料性能</a:t>
            </a:r>
            <a:r>
              <a:rPr lang="zh-CN" altLang="en-US">
                <a:latin typeface="Times New Roman" pitchFamily="18" charset="0"/>
                <a:ea typeface="黑体" pitchFamily="49" charset="-122"/>
                <a:cs typeface="Times New Roman" pitchFamily="18" charset="0"/>
              </a:rPr>
              <a:t>，</a:t>
            </a:r>
            <a:r>
              <a:rPr lang="zh-CN" altLang="zh-CN">
                <a:latin typeface="Times New Roman" pitchFamily="18" charset="0"/>
                <a:ea typeface="黑体" pitchFamily="49" charset="-122"/>
                <a:cs typeface="Times New Roman" pitchFamily="18" charset="0"/>
              </a:rPr>
              <a:t>如</a:t>
            </a:r>
            <a:r>
              <a:rPr lang="en-US" altLang="zh-CN">
                <a:latin typeface="Times New Roman" pitchFamily="18" charset="0"/>
                <a:ea typeface="黑体" pitchFamily="49" charset="-122"/>
                <a:cs typeface="Times New Roman" pitchFamily="18" charset="0"/>
              </a:rPr>
              <a:t>Au pad</a:t>
            </a:r>
            <a:r>
              <a:rPr lang="zh-CN" altLang="en-US">
                <a:latin typeface="Times New Roman" pitchFamily="18" charset="0"/>
                <a:ea typeface="黑体" pitchFamily="49" charset="-122"/>
                <a:cs typeface="Times New Roman" pitchFamily="18" charset="0"/>
              </a:rPr>
              <a:t>，</a:t>
            </a:r>
            <a:r>
              <a:rPr lang="zh-CN" altLang="en-US">
                <a:solidFill>
                  <a:srgbClr val="FF0000"/>
                </a:solidFill>
                <a:latin typeface="Times New Roman" pitchFamily="18" charset="0"/>
                <a:ea typeface="黑体" pitchFamily="49" charset="-122"/>
                <a:cs typeface="Times New Roman" pitchFamily="18" charset="0"/>
              </a:rPr>
              <a:t>（核心专利）</a:t>
            </a:r>
            <a:endParaRPr lang="en-US" altLang="zh-CN">
              <a:solidFill>
                <a:srgbClr val="FF0000"/>
              </a:solidFill>
              <a:latin typeface="Times New Roman" pitchFamily="18" charset="0"/>
              <a:ea typeface="黑体" pitchFamily="49" charset="-122"/>
              <a:cs typeface="Times New Roman" pitchFamily="18" charset="0"/>
            </a:endParaRPr>
          </a:p>
        </p:txBody>
      </p:sp>
      <p:pic>
        <p:nvPicPr>
          <p:cNvPr id="133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800" y="4327526"/>
            <a:ext cx="344483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矩形 13"/>
          <p:cNvSpPr>
            <a:spLocks noChangeArrowheads="1"/>
          </p:cNvSpPr>
          <p:nvPr/>
        </p:nvSpPr>
        <p:spPr bwMode="auto">
          <a:xfrm>
            <a:off x="203200" y="6049963"/>
            <a:ext cx="1179618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AutoNum type="arabicPeriod"/>
            </a:pPr>
            <a:r>
              <a:rPr lang="en-US" altLang="zh-CN" sz="1200">
                <a:latin typeface="Times New Roman" pitchFamily="18" charset="0"/>
                <a:ea typeface="黑体" pitchFamily="49" charset="-122"/>
                <a:cs typeface="Times New Roman" pitchFamily="18" charset="0"/>
              </a:rPr>
              <a:t>J. J. Wang, Y. F. Zhu, J. L. Yang, and F. H. Yang, IEEE Sensors J., 16 (12): 4675-4682 (2016).</a:t>
            </a:r>
          </a:p>
          <a:p>
            <a:pPr marL="342900" indent="-342900">
              <a:buFont typeface="Arial" charset="0"/>
              <a:buAutoNum type="arabicPeriod"/>
            </a:pPr>
            <a:r>
              <a:rPr lang="zh-CN" altLang="zh-CN" sz="1200">
                <a:latin typeface="Times New Roman" pitchFamily="18" charset="0"/>
                <a:ea typeface="黑体" pitchFamily="49" charset="-122"/>
                <a:cs typeface="Times New Roman" pitchFamily="18" charset="0"/>
              </a:rPr>
              <a:t>杨晋玲，王帅鹏，王晶晶，杨富华，中国发明专利，专利号：</a:t>
            </a:r>
            <a:r>
              <a:rPr lang="en-US" altLang="zh-CN" sz="1200">
                <a:latin typeface="Times New Roman" pitchFamily="18" charset="0"/>
                <a:ea typeface="黑体" pitchFamily="49" charset="-122"/>
                <a:cs typeface="Times New Roman" pitchFamily="18" charset="0"/>
              </a:rPr>
              <a:t>ZL 201210243513.6</a:t>
            </a:r>
          </a:p>
          <a:p>
            <a:pPr marL="342900" indent="-342900">
              <a:buFont typeface="Arial" charset="0"/>
              <a:buAutoNum type="arabicPeriod"/>
            </a:pPr>
            <a:r>
              <a:rPr lang="zh-CN" altLang="zh-CN" sz="1200">
                <a:latin typeface="Times New Roman" pitchFamily="18" charset="0"/>
                <a:ea typeface="黑体" pitchFamily="49" charset="-122"/>
                <a:cs typeface="Times New Roman" pitchFamily="18" charset="0"/>
              </a:rPr>
              <a:t>杨晋玲，王帅鹏，王晶晶，朱银芳，杨富华，中国发明专利，专利号</a:t>
            </a:r>
            <a:r>
              <a:rPr lang="en-US" altLang="zh-CN" sz="1200">
                <a:latin typeface="Times New Roman" pitchFamily="18" charset="0"/>
                <a:ea typeface="黑体" pitchFamily="49" charset="-122"/>
                <a:cs typeface="Times New Roman" pitchFamily="18" charset="0"/>
              </a:rPr>
              <a:t>: ZL  201310234239.0</a:t>
            </a:r>
          </a:p>
          <a:p>
            <a:pPr marL="342900" indent="-342900">
              <a:buFont typeface="Arial" charset="0"/>
              <a:buAutoNum type="arabicPeriod"/>
            </a:pPr>
            <a:r>
              <a:rPr lang="zh-CN" altLang="zh-CN" sz="1200">
                <a:latin typeface="Times New Roman" pitchFamily="18" charset="0"/>
                <a:ea typeface="黑体" pitchFamily="49" charset="-122"/>
                <a:cs typeface="Times New Roman" pitchFamily="18" charset="0"/>
              </a:rPr>
              <a:t>杨晋玲，王晶晶，王帅鹏，朱银芳，杨富华，张宁，中国发明专利，申请号</a:t>
            </a:r>
            <a:r>
              <a:rPr lang="en-US" altLang="zh-CN" sz="1200">
                <a:latin typeface="Times New Roman" pitchFamily="18" charset="0"/>
                <a:ea typeface="黑体" pitchFamily="49" charset="-122"/>
                <a:cs typeface="Times New Roman" pitchFamily="18" charset="0"/>
              </a:rPr>
              <a:t>: 201310454428.9</a:t>
            </a:r>
          </a:p>
        </p:txBody>
      </p:sp>
      <p:sp>
        <p:nvSpPr>
          <p:cNvPr id="9" name="五边形 8"/>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技术的成熟度</a:t>
            </a:r>
          </a:p>
        </p:txBody>
      </p:sp>
      <p:sp>
        <p:nvSpPr>
          <p:cNvPr id="10" name="标题 1"/>
          <p:cNvSpPr txBox="1">
            <a:spLocks/>
          </p:cNvSpPr>
          <p:nvPr/>
        </p:nvSpPr>
        <p:spPr>
          <a:xfrm>
            <a:off x="4572000" y="307975"/>
            <a:ext cx="5810251"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400" dirty="0" smtClean="0">
                <a:latin typeface="黑体" panose="02010609060101010101" pitchFamily="49" charset="-122"/>
                <a:ea typeface="黑体" panose="02010609060101010101" pitchFamily="49" charset="-122"/>
              </a:rPr>
              <a:t>面向市场应用需突破的关键技术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77322035"/>
      </p:ext>
    </p:extLst>
  </p:cSld>
  <p:clrMapOvr>
    <a:masterClrMapping/>
  </p:clrMapOvr>
  <p:transition advTm="3057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4339" name="矩形 4"/>
          <p:cNvSpPr>
            <a:spLocks noChangeArrowheads="1"/>
          </p:cNvSpPr>
          <p:nvPr/>
        </p:nvSpPr>
        <p:spPr bwMode="auto">
          <a:xfrm>
            <a:off x="381000" y="871539"/>
            <a:ext cx="10160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多功能集成的新型微流道网络模块</a:t>
            </a:r>
          </a:p>
        </p:txBody>
      </p:sp>
      <p:sp>
        <p:nvSpPr>
          <p:cNvPr id="14340" name="矩形 4"/>
          <p:cNvSpPr>
            <a:spLocks noChangeArrowheads="1"/>
          </p:cNvSpPr>
          <p:nvPr/>
        </p:nvSpPr>
        <p:spPr bwMode="auto">
          <a:xfrm>
            <a:off x="406401" y="1447800"/>
            <a:ext cx="115972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25000"/>
              </a:lnSpc>
              <a:spcAft>
                <a:spcPts val="1200"/>
              </a:spcAft>
              <a:buClr>
                <a:srgbClr val="FF0000"/>
              </a:buClr>
              <a:buFont typeface="Arial" charset="0"/>
              <a:buChar char="•"/>
            </a:pPr>
            <a:r>
              <a:rPr lang="zh-CN" altLang="en-US" dirty="0">
                <a:solidFill>
                  <a:srgbClr val="0000FF"/>
                </a:solidFill>
                <a:latin typeface="Times New Roman" pitchFamily="18" charset="0"/>
                <a:ea typeface="黑体" pitchFamily="49" charset="-122"/>
                <a:cs typeface="Times New Roman" pitchFamily="18" charset="0"/>
              </a:rPr>
              <a:t>密闭反应腔室：</a:t>
            </a:r>
            <a:r>
              <a:rPr lang="zh-CN" altLang="en-US" dirty="0">
                <a:latin typeface="Times New Roman" pitchFamily="18" charset="0"/>
                <a:ea typeface="黑体" pitchFamily="49" charset="-122"/>
                <a:cs typeface="Times New Roman" pitchFamily="18" charset="0"/>
              </a:rPr>
              <a:t>液体分布均匀、流速适中，生物敏感层的活性，微流道材料的</a:t>
            </a:r>
            <a:r>
              <a:rPr lang="zh-CN" altLang="en-US" dirty="0" smtClean="0">
                <a:latin typeface="Times New Roman" pitchFamily="18" charset="0"/>
                <a:ea typeface="黑体" pitchFamily="49" charset="-122"/>
                <a:cs typeface="Times New Roman" pitchFamily="18" charset="0"/>
              </a:rPr>
              <a:t>生物</a:t>
            </a:r>
            <a:r>
              <a:rPr lang="zh-CN" altLang="en-US" dirty="0">
                <a:latin typeface="Times New Roman" pitchFamily="18" charset="0"/>
                <a:ea typeface="黑体" pitchFamily="49" charset="-122"/>
                <a:cs typeface="Times New Roman" pitchFamily="18" charset="0"/>
              </a:rPr>
              <a:t>兼容性</a:t>
            </a:r>
            <a:r>
              <a:rPr lang="zh-CN" altLang="en-US" dirty="0">
                <a:solidFill>
                  <a:srgbClr val="FF0000"/>
                </a:solidFill>
                <a:latin typeface="Times New Roman" pitchFamily="18" charset="0"/>
                <a:ea typeface="黑体" pitchFamily="49" charset="-122"/>
                <a:cs typeface="Times New Roman" pitchFamily="18" charset="0"/>
              </a:rPr>
              <a:t>（核心专利）</a:t>
            </a:r>
            <a:endParaRPr lang="en-US" altLang="zh-CN" dirty="0">
              <a:latin typeface="Times New Roman" pitchFamily="18" charset="0"/>
              <a:ea typeface="黑体" pitchFamily="49" charset="-122"/>
              <a:cs typeface="Times New Roman" pitchFamily="18" charset="0"/>
            </a:endParaRPr>
          </a:p>
          <a:p>
            <a:pPr marL="342900" indent="-342900">
              <a:lnSpc>
                <a:spcPct val="125000"/>
              </a:lnSpc>
              <a:spcAft>
                <a:spcPts val="1200"/>
              </a:spcAft>
              <a:buClr>
                <a:srgbClr val="FF0000"/>
              </a:buClr>
              <a:buFont typeface="Arial" charset="0"/>
              <a:buChar char="•"/>
            </a:pPr>
            <a:r>
              <a:rPr lang="zh-CN" altLang="en-US" dirty="0">
                <a:solidFill>
                  <a:srgbClr val="0000FF"/>
                </a:solidFill>
                <a:latin typeface="Times New Roman" pitchFamily="18" charset="0"/>
                <a:ea typeface="黑体" pitchFamily="49" charset="-122"/>
                <a:cs typeface="Times New Roman" pitchFamily="18" charset="0"/>
              </a:rPr>
              <a:t>电磁微阀：</a:t>
            </a:r>
            <a:r>
              <a:rPr lang="zh-CN" altLang="en-US" dirty="0">
                <a:latin typeface="Times New Roman" pitchFamily="18" charset="0"/>
                <a:ea typeface="黑体" pitchFamily="49" charset="-122"/>
                <a:cs typeface="Times New Roman" pitchFamily="18" charset="0"/>
              </a:rPr>
              <a:t>自动切换反应液、清洗液通道 </a:t>
            </a:r>
            <a:endParaRPr lang="en-US" altLang="zh-CN" dirty="0">
              <a:latin typeface="Times New Roman" pitchFamily="18" charset="0"/>
              <a:ea typeface="黑体" pitchFamily="49" charset="-122"/>
              <a:cs typeface="Times New Roman" pitchFamily="18" charset="0"/>
            </a:endParaRPr>
          </a:p>
          <a:p>
            <a:pPr marL="342900" indent="-342900">
              <a:lnSpc>
                <a:spcPct val="125000"/>
              </a:lnSpc>
              <a:spcAft>
                <a:spcPts val="1200"/>
              </a:spcAft>
              <a:buClr>
                <a:srgbClr val="FF0000"/>
              </a:buClr>
              <a:buFont typeface="Arial" charset="0"/>
              <a:buChar char="•"/>
            </a:pPr>
            <a:r>
              <a:rPr lang="zh-CN" altLang="en-US" dirty="0">
                <a:solidFill>
                  <a:srgbClr val="0000FF"/>
                </a:solidFill>
                <a:latin typeface="Times New Roman" pitchFamily="18" charset="0"/>
                <a:ea typeface="黑体" pitchFamily="49" charset="-122"/>
                <a:cs typeface="Times New Roman" pitchFamily="18" charset="0"/>
              </a:rPr>
              <a:t>蠕动泵：</a:t>
            </a:r>
            <a:r>
              <a:rPr lang="zh-CN" altLang="en-US" dirty="0">
                <a:latin typeface="Times New Roman" pitchFamily="18" charset="0"/>
                <a:ea typeface="黑体" pitchFamily="49" charset="-122"/>
                <a:cs typeface="Times New Roman" pitchFamily="18" charset="0"/>
              </a:rPr>
              <a:t>控制流体运动状态和结合效率</a:t>
            </a:r>
          </a:p>
          <a:p>
            <a:pPr marL="342900" indent="-342900">
              <a:lnSpc>
                <a:spcPct val="125000"/>
              </a:lnSpc>
              <a:spcAft>
                <a:spcPts val="1200"/>
              </a:spcAft>
              <a:buClr>
                <a:srgbClr val="FF0000"/>
              </a:buClr>
              <a:buFont typeface="Arial" charset="0"/>
              <a:buChar char="•"/>
            </a:pPr>
            <a:r>
              <a:rPr lang="zh-CN" altLang="en-US" dirty="0">
                <a:solidFill>
                  <a:srgbClr val="0000FF"/>
                </a:solidFill>
                <a:latin typeface="Times New Roman" pitchFamily="18" charset="0"/>
                <a:ea typeface="黑体" pitchFamily="49" charset="-122"/>
                <a:cs typeface="Times New Roman" pitchFamily="18" charset="0"/>
              </a:rPr>
              <a:t>气泵：</a:t>
            </a:r>
            <a:r>
              <a:rPr lang="zh-CN" altLang="en-US" dirty="0">
                <a:latin typeface="Times New Roman" pitchFamily="18" charset="0"/>
                <a:ea typeface="黑体" pitchFamily="49" charset="-122"/>
                <a:cs typeface="Times New Roman" pitchFamily="18" charset="0"/>
              </a:rPr>
              <a:t>快速干燥 </a:t>
            </a:r>
            <a:r>
              <a:rPr lang="zh-CN" altLang="en-US" dirty="0">
                <a:solidFill>
                  <a:srgbClr val="FF0000"/>
                </a:solidFill>
                <a:latin typeface="Times New Roman" pitchFamily="18" charset="0"/>
                <a:ea typeface="黑体" pitchFamily="49" charset="-122"/>
                <a:cs typeface="Times New Roman" pitchFamily="18" charset="0"/>
              </a:rPr>
              <a:t>（核心专利）</a:t>
            </a:r>
            <a:endParaRPr lang="en-US" altLang="zh-CN" dirty="0">
              <a:solidFill>
                <a:srgbClr val="FF0000"/>
              </a:solidFill>
              <a:latin typeface="Times New Roman" pitchFamily="18" charset="0"/>
              <a:ea typeface="黑体" pitchFamily="49" charset="-122"/>
              <a:cs typeface="Times New Roman" pitchFamily="18" charset="0"/>
            </a:endParaRPr>
          </a:p>
        </p:txBody>
      </p:sp>
      <p:sp>
        <p:nvSpPr>
          <p:cNvPr id="14341"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grpSp>
        <p:nvGrpSpPr>
          <p:cNvPr id="14342" name="组合 11"/>
          <p:cNvGrpSpPr>
            <a:grpSpLocks/>
          </p:cNvGrpSpPr>
          <p:nvPr/>
        </p:nvGrpSpPr>
        <p:grpSpPr bwMode="auto">
          <a:xfrm>
            <a:off x="1201652" y="3748088"/>
            <a:ext cx="3471948" cy="2333224"/>
            <a:chOff x="1828800" y="3929503"/>
            <a:chExt cx="3832697" cy="2851266"/>
          </a:xfrm>
        </p:grpSpPr>
        <p:pic>
          <p:nvPicPr>
            <p:cNvPr id="14348" name="图片 27"/>
            <p:cNvPicPr>
              <a:picLocks noChangeAspect="1" noChangeArrowheads="1"/>
            </p:cNvPicPr>
            <p:nvPr/>
          </p:nvPicPr>
          <p:blipFill>
            <a:blip r:embed="rId3">
              <a:extLst>
                <a:ext uri="{28A0092B-C50C-407E-A947-70E740481C1C}">
                  <a14:useLocalDpi xmlns:a14="http://schemas.microsoft.com/office/drawing/2010/main" val="0"/>
                </a:ext>
              </a:extLst>
            </a:blip>
            <a:srcRect l="3313" t="2" r="8722" b="1401"/>
            <a:stretch>
              <a:fillRect/>
            </a:stretch>
          </p:blipFill>
          <p:spPr bwMode="auto">
            <a:xfrm>
              <a:off x="1828800" y="4260312"/>
              <a:ext cx="3832697" cy="216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直接箭头连接符 29"/>
            <p:cNvCxnSpPr>
              <a:stCxn id="14350" idx="2"/>
            </p:cNvCxnSpPr>
            <p:nvPr/>
          </p:nvCxnSpPr>
          <p:spPr bwMode="auto">
            <a:xfrm>
              <a:off x="4640648" y="4452322"/>
              <a:ext cx="48845" cy="357927"/>
            </a:xfrm>
            <a:prstGeom prst="straightConnector1">
              <a:avLst/>
            </a:prstGeom>
            <a:ln w="254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50" name="矩形 6"/>
            <p:cNvSpPr>
              <a:spLocks noChangeArrowheads="1"/>
            </p:cNvSpPr>
            <p:nvPr/>
          </p:nvSpPr>
          <p:spPr bwMode="auto">
            <a:xfrm>
              <a:off x="4267200" y="4038600"/>
              <a:ext cx="746894" cy="4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出液口</a:t>
              </a:r>
            </a:p>
          </p:txBody>
        </p:sp>
        <p:cxnSp>
          <p:nvCxnSpPr>
            <p:cNvPr id="32" name="直接箭头连接符 31"/>
            <p:cNvCxnSpPr/>
            <p:nvPr/>
          </p:nvCxnSpPr>
          <p:spPr bwMode="auto">
            <a:xfrm>
              <a:off x="2591388" y="4239898"/>
              <a:ext cx="0" cy="4073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52" name="矩形 10"/>
            <p:cNvSpPr>
              <a:spLocks noChangeArrowheads="1"/>
            </p:cNvSpPr>
            <p:nvPr/>
          </p:nvSpPr>
          <p:spPr bwMode="auto">
            <a:xfrm>
              <a:off x="2420911" y="6208666"/>
              <a:ext cx="746894" cy="4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流体腔</a:t>
              </a:r>
            </a:p>
          </p:txBody>
        </p:sp>
        <p:cxnSp>
          <p:nvCxnSpPr>
            <p:cNvPr id="35" name="直接箭头连接符 34"/>
            <p:cNvCxnSpPr/>
            <p:nvPr/>
          </p:nvCxnSpPr>
          <p:spPr bwMode="auto">
            <a:xfrm flipV="1">
              <a:off x="2820560" y="5644437"/>
              <a:ext cx="0" cy="5625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54" name="矩形 9"/>
            <p:cNvSpPr>
              <a:spLocks noChangeArrowheads="1"/>
            </p:cNvSpPr>
            <p:nvPr/>
          </p:nvSpPr>
          <p:spPr bwMode="auto">
            <a:xfrm>
              <a:off x="2286000" y="3929503"/>
              <a:ext cx="746894" cy="4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进液口</a:t>
              </a:r>
            </a:p>
          </p:txBody>
        </p:sp>
        <p:sp>
          <p:nvSpPr>
            <p:cNvPr id="14355" name="矩形 10"/>
            <p:cNvSpPr>
              <a:spLocks noChangeArrowheads="1"/>
            </p:cNvSpPr>
            <p:nvPr/>
          </p:nvSpPr>
          <p:spPr bwMode="auto">
            <a:xfrm>
              <a:off x="3719899" y="6367046"/>
              <a:ext cx="938405" cy="41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传感芯片</a:t>
              </a:r>
            </a:p>
          </p:txBody>
        </p:sp>
        <p:cxnSp>
          <p:nvCxnSpPr>
            <p:cNvPr id="39" name="直接箭头连接符 38"/>
            <p:cNvCxnSpPr/>
            <p:nvPr/>
          </p:nvCxnSpPr>
          <p:spPr bwMode="auto">
            <a:xfrm flipV="1">
              <a:off x="4120516" y="5599817"/>
              <a:ext cx="33586" cy="8012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434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034" y="3429000"/>
            <a:ext cx="431197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矩形 1"/>
          <p:cNvSpPr>
            <a:spLocks noChangeArrowheads="1"/>
          </p:cNvSpPr>
          <p:nvPr/>
        </p:nvSpPr>
        <p:spPr bwMode="auto">
          <a:xfrm>
            <a:off x="821339" y="6319838"/>
            <a:ext cx="870993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charset="0"/>
              <a:buAutoNum type="arabicPeriod"/>
            </a:pPr>
            <a:r>
              <a:rPr lang="zh-CN" altLang="zh-CN" sz="1200" dirty="0">
                <a:latin typeface="Times New Roman" pitchFamily="18" charset="0"/>
                <a:ea typeface="黑体" pitchFamily="49" charset="-122"/>
                <a:cs typeface="Times New Roman" pitchFamily="18" charset="0"/>
              </a:rPr>
              <a:t>毛旭，杨晋玲，杨富华，中国发明专利，</a:t>
            </a:r>
            <a:r>
              <a:rPr lang="zh-CN" altLang="en-US" sz="1200" dirty="0">
                <a:latin typeface="Times New Roman" pitchFamily="18" charset="0"/>
                <a:ea typeface="黑体" pitchFamily="49" charset="-122"/>
                <a:cs typeface="Times New Roman" pitchFamily="18" charset="0"/>
              </a:rPr>
              <a:t>专利</a:t>
            </a:r>
            <a:r>
              <a:rPr lang="zh-CN" altLang="zh-CN" sz="1200" dirty="0">
                <a:latin typeface="Times New Roman" pitchFamily="18" charset="0"/>
                <a:ea typeface="黑体" pitchFamily="49" charset="-122"/>
                <a:cs typeface="Times New Roman" pitchFamily="18" charset="0"/>
              </a:rPr>
              <a:t>号：</a:t>
            </a:r>
            <a:r>
              <a:rPr lang="en-US" altLang="zh-CN" sz="1200" dirty="0">
                <a:latin typeface="Times New Roman" pitchFamily="18" charset="0"/>
                <a:ea typeface="黑体" pitchFamily="49" charset="-122"/>
                <a:cs typeface="Times New Roman" pitchFamily="18" charset="0"/>
              </a:rPr>
              <a:t>ZL 201110344422.7</a:t>
            </a:r>
          </a:p>
          <a:p>
            <a:pPr marL="342900" indent="-342900">
              <a:buFont typeface="Arial" charset="0"/>
              <a:buAutoNum type="arabicPeriod"/>
            </a:pPr>
            <a:r>
              <a:rPr lang="zh-CN" altLang="en-US" sz="1200" dirty="0">
                <a:latin typeface="Times New Roman" pitchFamily="18" charset="0"/>
                <a:ea typeface="黑体" pitchFamily="49" charset="-122"/>
                <a:cs typeface="Times New Roman" pitchFamily="18" charset="0"/>
              </a:rPr>
              <a:t>杨晋玲，王栎皓，廖驹，朱银芳，张金英，杨富华，</a:t>
            </a:r>
            <a:r>
              <a:rPr lang="zh-CN" altLang="zh-CN" sz="1200" dirty="0">
                <a:latin typeface="Times New Roman" pitchFamily="18" charset="0"/>
                <a:ea typeface="黑体" pitchFamily="49" charset="-122"/>
                <a:cs typeface="Times New Roman" pitchFamily="18" charset="0"/>
              </a:rPr>
              <a:t>中国发明专利，申请号：</a:t>
            </a:r>
            <a:r>
              <a:rPr lang="en-US" altLang="zh-CN" sz="1200" dirty="0">
                <a:latin typeface="Times New Roman" pitchFamily="18" charset="0"/>
                <a:ea typeface="黑体" pitchFamily="49" charset="-122"/>
                <a:cs typeface="Times New Roman" pitchFamily="18" charset="0"/>
              </a:rPr>
              <a:t>201610796608.9</a:t>
            </a:r>
          </a:p>
        </p:txBody>
      </p:sp>
      <p:sp>
        <p:nvSpPr>
          <p:cNvPr id="19" name="五边形 18"/>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技术的成熟度</a:t>
            </a:r>
          </a:p>
        </p:txBody>
      </p:sp>
      <p:sp>
        <p:nvSpPr>
          <p:cNvPr id="21" name="标题 1"/>
          <p:cNvSpPr txBox="1">
            <a:spLocks/>
          </p:cNvSpPr>
          <p:nvPr/>
        </p:nvSpPr>
        <p:spPr>
          <a:xfrm>
            <a:off x="4572000" y="307975"/>
            <a:ext cx="5810251"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400" dirty="0" smtClean="0">
                <a:latin typeface="黑体" panose="02010609060101010101" pitchFamily="49" charset="-122"/>
                <a:ea typeface="黑体" panose="02010609060101010101" pitchFamily="49" charset="-122"/>
              </a:rPr>
              <a:t>面向市场应用需突破的关键技术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43312468"/>
      </p:ext>
    </p:extLst>
  </p:cSld>
  <p:clrMapOvr>
    <a:masterClrMapping/>
  </p:clrMapOvr>
  <p:transition advTm="3057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5363" name="矩形 4"/>
          <p:cNvSpPr>
            <a:spLocks noChangeArrowheads="1"/>
          </p:cNvSpPr>
          <p:nvPr/>
        </p:nvSpPr>
        <p:spPr bwMode="auto">
          <a:xfrm>
            <a:off x="435087" y="898526"/>
            <a:ext cx="6333067" cy="322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Aft>
                <a:spcPts val="1200"/>
              </a:spcAft>
            </a:pPr>
            <a:r>
              <a:rPr lang="zh-CN" altLang="en-US" sz="2000" dirty="0">
                <a:solidFill>
                  <a:srgbClr val="FF0000"/>
                </a:solidFill>
                <a:latin typeface="Times New Roman" pitchFamily="18" charset="0"/>
                <a:ea typeface="黑体" pitchFamily="49" charset="-122"/>
                <a:cs typeface="Times New Roman" pitchFamily="18" charset="0"/>
              </a:rPr>
              <a:t>系统集成和生物检测样机</a:t>
            </a:r>
            <a:endParaRPr lang="en-US" altLang="zh-CN" sz="2000" dirty="0">
              <a:solidFill>
                <a:srgbClr val="FF0000"/>
              </a:solidFill>
              <a:latin typeface="Times New Roman" pitchFamily="18" charset="0"/>
              <a:ea typeface="黑体" pitchFamily="49" charset="-122"/>
              <a:cs typeface="Times New Roman" pitchFamily="18" charset="0"/>
            </a:endParaRPr>
          </a:p>
          <a:p>
            <a:pPr>
              <a:lnSpc>
                <a:spcPct val="130000"/>
              </a:lnSpc>
              <a:spcAft>
                <a:spcPts val="1200"/>
              </a:spcAft>
            </a:pPr>
            <a:r>
              <a:rPr lang="zh-CN" altLang="zh-CN" dirty="0">
                <a:latin typeface="Times New Roman" pitchFamily="18" charset="0"/>
                <a:ea typeface="黑体" pitchFamily="49" charset="-122"/>
                <a:cs typeface="Times New Roman" pitchFamily="18" charset="0"/>
              </a:rPr>
              <a:t>传感、驱动、电路、微流道网络、供电模块的系统集成</a:t>
            </a:r>
            <a:endParaRPr lang="en-US" altLang="zh-CN" dirty="0">
              <a:solidFill>
                <a:srgbClr val="FF0000"/>
              </a:solidFill>
              <a:latin typeface="Times New Roman" pitchFamily="18" charset="0"/>
              <a:ea typeface="黑体" pitchFamily="49" charset="-122"/>
              <a:cs typeface="Times New Roman" pitchFamily="18" charset="0"/>
            </a:endParaRPr>
          </a:p>
          <a:p>
            <a:pPr marL="342900" lvl="1" indent="-342900">
              <a:lnSpc>
                <a:spcPct val="130000"/>
              </a:lnSpc>
              <a:spcAft>
                <a:spcPts val="1200"/>
              </a:spcAft>
              <a:buClr>
                <a:srgbClr val="FF0000"/>
              </a:buClr>
              <a:buSzPct val="80000"/>
              <a:buFont typeface="Wingdings" pitchFamily="2" charset="2"/>
              <a:buChar char="u"/>
            </a:pPr>
            <a:r>
              <a:rPr lang="zh-CN" altLang="en-US" dirty="0">
                <a:solidFill>
                  <a:srgbClr val="0000FF"/>
                </a:solidFill>
                <a:latin typeface="Times New Roman" pitchFamily="18" charset="0"/>
                <a:ea typeface="黑体" pitchFamily="49" charset="-122"/>
                <a:cs typeface="Times New Roman" pitchFamily="18" charset="0"/>
              </a:rPr>
              <a:t>插拔</a:t>
            </a:r>
            <a:r>
              <a:rPr lang="en-US" altLang="zh-CN" dirty="0">
                <a:solidFill>
                  <a:srgbClr val="0000FF"/>
                </a:solidFill>
                <a:latin typeface="Times New Roman" pitchFamily="18" charset="0"/>
                <a:ea typeface="黑体" pitchFamily="49" charset="-122"/>
                <a:cs typeface="Times New Roman" pitchFamily="18" charset="0"/>
              </a:rPr>
              <a:t>/</a:t>
            </a:r>
            <a:r>
              <a:rPr lang="zh-CN" altLang="en-US" dirty="0">
                <a:solidFill>
                  <a:srgbClr val="0000FF"/>
                </a:solidFill>
                <a:latin typeface="Times New Roman" pitchFamily="18" charset="0"/>
                <a:ea typeface="黑体" pitchFamily="49" charset="-122"/>
                <a:cs typeface="Times New Roman" pitchFamily="18" charset="0"/>
              </a:rPr>
              <a:t>机械卡扣：</a:t>
            </a:r>
            <a:r>
              <a:rPr lang="zh-CN" altLang="en-US" dirty="0">
                <a:latin typeface="Times New Roman" pitchFamily="18" charset="0"/>
                <a:ea typeface="黑体" pitchFamily="49" charset="-122"/>
                <a:cs typeface="Times New Roman" pitchFamily="18" charset="0"/>
              </a:rPr>
              <a:t>电学连接，一次性使用</a:t>
            </a:r>
            <a:r>
              <a:rPr lang="zh-CN" altLang="en-US" dirty="0" smtClean="0">
                <a:latin typeface="Times New Roman" pitchFamily="18" charset="0"/>
                <a:ea typeface="黑体" pitchFamily="49" charset="-122"/>
                <a:cs typeface="Times New Roman" pitchFamily="18" charset="0"/>
              </a:rPr>
              <a:t>部件</a:t>
            </a:r>
            <a:r>
              <a:rPr lang="zh-CN" altLang="en-US" dirty="0">
                <a:latin typeface="Times New Roman" pitchFamily="18" charset="0"/>
                <a:ea typeface="黑体" pitchFamily="49" charset="-122"/>
                <a:cs typeface="Times New Roman" pitchFamily="18" charset="0"/>
              </a:rPr>
              <a:t>的固定和方便替换</a:t>
            </a:r>
            <a:endParaRPr lang="en-US" altLang="zh-CN" dirty="0">
              <a:latin typeface="Times New Roman" pitchFamily="18" charset="0"/>
              <a:ea typeface="黑体" pitchFamily="49" charset="-122"/>
              <a:cs typeface="Times New Roman" pitchFamily="18" charset="0"/>
            </a:endParaRPr>
          </a:p>
          <a:p>
            <a:pPr marL="342900" lvl="1" indent="-342900">
              <a:lnSpc>
                <a:spcPct val="130000"/>
              </a:lnSpc>
              <a:spcAft>
                <a:spcPts val="1200"/>
              </a:spcAft>
              <a:buClr>
                <a:srgbClr val="FF0000"/>
              </a:buClr>
              <a:buSzPct val="80000"/>
              <a:buFont typeface="Wingdings" pitchFamily="2" charset="2"/>
              <a:buChar char="u"/>
            </a:pPr>
            <a:r>
              <a:rPr lang="zh-CN" altLang="en-US" dirty="0">
                <a:solidFill>
                  <a:srgbClr val="0000FF"/>
                </a:solidFill>
                <a:latin typeface="Times New Roman" pitchFamily="18" charset="0"/>
                <a:ea typeface="黑体" pitchFamily="49" charset="-122"/>
                <a:cs typeface="Times New Roman" pitchFamily="18" charset="0"/>
              </a:rPr>
              <a:t>固定支座：</a:t>
            </a:r>
            <a:r>
              <a:rPr lang="zh-CN" altLang="en-US" dirty="0">
                <a:latin typeface="Times New Roman" pitchFamily="18" charset="0"/>
                <a:ea typeface="黑体" pitchFamily="49" charset="-122"/>
                <a:cs typeface="Times New Roman" pitchFamily="18" charset="0"/>
              </a:rPr>
              <a:t>固定密闭腔室和驱动模块，</a:t>
            </a:r>
            <a:r>
              <a:rPr lang="zh-CN" altLang="en-US" dirty="0" smtClean="0">
                <a:latin typeface="Times New Roman" pitchFamily="18" charset="0"/>
                <a:ea typeface="黑体" pitchFamily="49" charset="-122"/>
                <a:cs typeface="Times New Roman" pitchFamily="18" charset="0"/>
              </a:rPr>
              <a:t>有效</a:t>
            </a:r>
            <a:r>
              <a:rPr lang="zh-CN" altLang="en-US" dirty="0">
                <a:latin typeface="Times New Roman" pitchFamily="18" charset="0"/>
                <a:ea typeface="黑体" pitchFamily="49" charset="-122"/>
                <a:cs typeface="Times New Roman" pitchFamily="18" charset="0"/>
              </a:rPr>
              <a:t>传递驱动力</a:t>
            </a:r>
            <a:r>
              <a:rPr lang="zh-CN" altLang="en-US" dirty="0">
                <a:solidFill>
                  <a:srgbClr val="FF0000"/>
                </a:solidFill>
                <a:latin typeface="Times New Roman" pitchFamily="18" charset="0"/>
                <a:ea typeface="黑体" pitchFamily="49" charset="-122"/>
                <a:cs typeface="Times New Roman" pitchFamily="18" charset="0"/>
              </a:rPr>
              <a:t>（核心专利）</a:t>
            </a:r>
            <a:endParaRPr lang="en-US" altLang="zh-CN" dirty="0">
              <a:latin typeface="Times New Roman" pitchFamily="18" charset="0"/>
              <a:ea typeface="黑体" pitchFamily="49" charset="-122"/>
              <a:cs typeface="Times New Roman" pitchFamily="18" charset="0"/>
            </a:endParaRPr>
          </a:p>
          <a:p>
            <a:pPr marL="342900" lvl="1" indent="-342900">
              <a:lnSpc>
                <a:spcPct val="130000"/>
              </a:lnSpc>
              <a:spcAft>
                <a:spcPts val="1200"/>
              </a:spcAft>
              <a:buClr>
                <a:srgbClr val="FF0000"/>
              </a:buClr>
              <a:buSzPct val="80000"/>
              <a:buFont typeface="Wingdings" pitchFamily="2" charset="2"/>
              <a:buChar char="u"/>
            </a:pPr>
            <a:r>
              <a:rPr lang="zh-CN" altLang="en-US" dirty="0">
                <a:solidFill>
                  <a:srgbClr val="0000FF"/>
                </a:solidFill>
                <a:latin typeface="Times New Roman" pitchFamily="18" charset="0"/>
                <a:ea typeface="黑体" pitchFamily="49" charset="-122"/>
                <a:cs typeface="Times New Roman" pitchFamily="18" charset="0"/>
              </a:rPr>
              <a:t>样机外壳：</a:t>
            </a:r>
            <a:r>
              <a:rPr lang="zh-CN" altLang="en-US" dirty="0">
                <a:latin typeface="Times New Roman" pitchFamily="18" charset="0"/>
                <a:ea typeface="黑体" pitchFamily="49" charset="-122"/>
                <a:cs typeface="Times New Roman" pitchFamily="18" charset="0"/>
              </a:rPr>
              <a:t>抗震、抗电磁干扰、散热、</a:t>
            </a:r>
            <a:r>
              <a:rPr lang="zh-CN" altLang="en-US" dirty="0" smtClean="0">
                <a:latin typeface="Times New Roman" pitchFamily="18" charset="0"/>
                <a:ea typeface="黑体" pitchFamily="49" charset="-122"/>
                <a:cs typeface="Times New Roman" pitchFamily="18" charset="0"/>
              </a:rPr>
              <a:t>人机交互</a:t>
            </a:r>
            <a:r>
              <a:rPr lang="zh-CN" altLang="en-US" dirty="0">
                <a:latin typeface="Times New Roman" pitchFamily="18" charset="0"/>
                <a:ea typeface="黑体" pitchFamily="49" charset="-122"/>
                <a:cs typeface="Times New Roman" pitchFamily="18" charset="0"/>
              </a:rPr>
              <a:t>界面</a:t>
            </a:r>
            <a:endParaRPr lang="en-US" altLang="zh-CN" dirty="0">
              <a:latin typeface="Times New Roman" pitchFamily="18" charset="0"/>
              <a:ea typeface="黑体" pitchFamily="49" charset="-122"/>
              <a:cs typeface="Times New Roman" pitchFamily="18" charset="0"/>
            </a:endParaRPr>
          </a:p>
        </p:txBody>
      </p:sp>
      <p:sp>
        <p:nvSpPr>
          <p:cNvPr id="15364"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5365"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pic>
        <p:nvPicPr>
          <p:cNvPr id="15366" name="图片 9" descr="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40" y="4435018"/>
            <a:ext cx="3860800" cy="22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图片 7" descr="说明: 系统2.png"/>
          <p:cNvPicPr>
            <a:picLocks noChangeAspect="1" noChangeArrowheads="1"/>
          </p:cNvPicPr>
          <p:nvPr/>
        </p:nvPicPr>
        <p:blipFill>
          <a:blip r:embed="rId4">
            <a:extLst>
              <a:ext uri="{28A0092B-C50C-407E-A947-70E740481C1C}">
                <a14:useLocalDpi xmlns:a14="http://schemas.microsoft.com/office/drawing/2010/main" val="0"/>
              </a:ext>
            </a:extLst>
          </a:blip>
          <a:srcRect l="10362" r="5180"/>
          <a:stretch>
            <a:fillRect/>
          </a:stretch>
        </p:blipFill>
        <p:spPr bwMode="auto">
          <a:xfrm>
            <a:off x="6961792" y="898526"/>
            <a:ext cx="417237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矩形 2"/>
          <p:cNvSpPr>
            <a:spLocks noChangeArrowheads="1"/>
          </p:cNvSpPr>
          <p:nvPr/>
        </p:nvSpPr>
        <p:spPr bwMode="auto">
          <a:xfrm>
            <a:off x="6502400" y="6270626"/>
            <a:ext cx="54038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zh-CN" sz="1200">
                <a:latin typeface="Times New Roman" pitchFamily="18" charset="0"/>
                <a:ea typeface="黑体" pitchFamily="49" charset="-122"/>
                <a:cs typeface="Times New Roman" pitchFamily="18" charset="0"/>
              </a:rPr>
              <a:t>杨晋玲，王晶晶，王帅鹏，朱银芳，杨富华，张宁，中国发明专利，申请号</a:t>
            </a:r>
            <a:r>
              <a:rPr lang="en-US" altLang="zh-CN" sz="1200">
                <a:latin typeface="Times New Roman" pitchFamily="18" charset="0"/>
                <a:ea typeface="黑体" pitchFamily="49" charset="-122"/>
                <a:cs typeface="Times New Roman" pitchFamily="18" charset="0"/>
              </a:rPr>
              <a:t>: 201310454428.9</a:t>
            </a:r>
            <a:endParaRPr lang="zh-CN" altLang="en-US" sz="1200">
              <a:latin typeface="Times New Roman" pitchFamily="18" charset="0"/>
              <a:ea typeface="黑体" pitchFamily="49" charset="-122"/>
              <a:cs typeface="Times New Roman" pitchFamily="18" charset="0"/>
            </a:endParaRPr>
          </a:p>
        </p:txBody>
      </p:sp>
      <p:sp>
        <p:nvSpPr>
          <p:cNvPr id="10" name="五边形 9"/>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技术的成熟度</a:t>
            </a:r>
          </a:p>
        </p:txBody>
      </p:sp>
      <p:sp>
        <p:nvSpPr>
          <p:cNvPr id="12" name="标题 1"/>
          <p:cNvSpPr txBox="1">
            <a:spLocks/>
          </p:cNvSpPr>
          <p:nvPr/>
        </p:nvSpPr>
        <p:spPr>
          <a:xfrm>
            <a:off x="4572000" y="307975"/>
            <a:ext cx="5810251"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400" dirty="0" smtClean="0">
                <a:latin typeface="黑体" panose="02010609060101010101" pitchFamily="49" charset="-122"/>
                <a:ea typeface="黑体" panose="02010609060101010101" pitchFamily="49" charset="-122"/>
              </a:rPr>
              <a:t>面向市场应用需突破的关键技术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320862"/>
      </p:ext>
    </p:extLst>
  </p:cSld>
  <p:clrMapOvr>
    <a:masterClrMapping/>
  </p:clrMapOvr>
  <p:transition advTm="3057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6387"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6388"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6389" name="矩形 4"/>
          <p:cNvSpPr>
            <a:spLocks noChangeArrowheads="1"/>
          </p:cNvSpPr>
          <p:nvPr/>
        </p:nvSpPr>
        <p:spPr bwMode="auto">
          <a:xfrm>
            <a:off x="304800" y="1143001"/>
            <a:ext cx="101600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功能验证</a:t>
            </a:r>
            <a:endParaRPr lang="en-US" altLang="zh-CN" sz="2400">
              <a:solidFill>
                <a:srgbClr val="FF0000"/>
              </a:solidFill>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大肠杆菌、沙门氏菌、志贺氏菌、李斯特氏菌、葡萄球菌、嗜盐弧菌。</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灵敏度、特异性、稳定性、响应时间、交叉响应</a:t>
            </a:r>
            <a:r>
              <a:rPr lang="zh-CN" altLang="en-US">
                <a:solidFill>
                  <a:srgbClr val="FF0000"/>
                </a:solidFill>
                <a:latin typeface="Times New Roman" pitchFamily="18" charset="0"/>
                <a:ea typeface="黑体" pitchFamily="49" charset="-122"/>
                <a:cs typeface="Times New Roman" pitchFamily="18" charset="0"/>
              </a:rPr>
              <a:t>（核心技术支撑）</a:t>
            </a:r>
            <a:endParaRPr lang="en-US" altLang="zh-CN">
              <a:solidFill>
                <a:srgbClr val="FF0000"/>
              </a:solidFill>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数据统计与定标</a:t>
            </a:r>
            <a:endParaRPr lang="en-US" altLang="zh-CN">
              <a:latin typeface="Times New Roman" pitchFamily="18" charset="0"/>
              <a:ea typeface="黑体" pitchFamily="49" charset="-122"/>
              <a:cs typeface="Times New Roman" pitchFamily="18" charset="0"/>
            </a:endParaRPr>
          </a:p>
        </p:txBody>
      </p:sp>
      <p:sp>
        <p:nvSpPr>
          <p:cNvPr id="16390" name="矩形 1"/>
          <p:cNvSpPr>
            <a:spLocks noChangeArrowheads="1"/>
          </p:cNvSpPr>
          <p:nvPr/>
        </p:nvSpPr>
        <p:spPr bwMode="auto">
          <a:xfrm>
            <a:off x="165100" y="6324600"/>
            <a:ext cx="11734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lnSpc>
                <a:spcPct val="120000"/>
              </a:lnSpc>
              <a:buFont typeface="Arial" charset="0"/>
              <a:buAutoNum type="arabicPeriod"/>
            </a:pPr>
            <a:r>
              <a:rPr lang="zh-CN" altLang="en-US" sz="1200">
                <a:latin typeface="Times New Roman" pitchFamily="18" charset="0"/>
                <a:ea typeface="黑体" pitchFamily="49" charset="-122"/>
                <a:cs typeface="Times New Roman" pitchFamily="18" charset="0"/>
              </a:rPr>
              <a:t>杨晋玲，王栎皓，廖驹，朱银芳，张金英，杨富华，</a:t>
            </a:r>
            <a:r>
              <a:rPr lang="zh-CN" altLang="zh-CN" sz="1200">
                <a:latin typeface="Times New Roman" pitchFamily="18" charset="0"/>
                <a:ea typeface="黑体" pitchFamily="49" charset="-122"/>
                <a:cs typeface="Times New Roman" pitchFamily="18" charset="0"/>
              </a:rPr>
              <a:t>中国发明专利，申请号：</a:t>
            </a:r>
            <a:r>
              <a:rPr lang="en-US" altLang="zh-CN" sz="1200">
                <a:latin typeface="Times New Roman" pitchFamily="18" charset="0"/>
                <a:ea typeface="黑体" pitchFamily="49" charset="-122"/>
                <a:cs typeface="Times New Roman" pitchFamily="18" charset="0"/>
              </a:rPr>
              <a:t>201610796608.9</a:t>
            </a:r>
          </a:p>
          <a:p>
            <a:pPr marL="228600" indent="-228600">
              <a:lnSpc>
                <a:spcPct val="120000"/>
              </a:lnSpc>
              <a:buFont typeface="Arial" charset="0"/>
              <a:buAutoNum type="arabicPeriod"/>
            </a:pPr>
            <a:r>
              <a:rPr lang="en-US" altLang="zh-CN" sz="1200">
                <a:latin typeface="Times New Roman" pitchFamily="18" charset="0"/>
                <a:ea typeface="黑体" pitchFamily="49" charset="-122"/>
                <a:cs typeface="Times New Roman" pitchFamily="18" charset="0"/>
              </a:rPr>
              <a:t>J. J. Wang, J. Liao, S. P. Wang, X. Wang, Y. F. Zhu, J. L Yang, and F. H. Yang, Biomedical Microdevices (accepted).</a:t>
            </a:r>
            <a:endParaRPr lang="zh-CN" altLang="zh-CN" sz="1200">
              <a:latin typeface="Times New Roman" pitchFamily="18" charset="0"/>
              <a:ea typeface="黑体" pitchFamily="49" charset="-122"/>
              <a:cs typeface="Times New Roman" pitchFamily="18" charset="0"/>
            </a:endParaRPr>
          </a:p>
        </p:txBody>
      </p:sp>
      <p:sp>
        <p:nvSpPr>
          <p:cNvPr id="8" name="五边形 7"/>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技术的成熟度</a:t>
            </a:r>
          </a:p>
        </p:txBody>
      </p:sp>
      <p:sp>
        <p:nvSpPr>
          <p:cNvPr id="10" name="标题 1"/>
          <p:cNvSpPr txBox="1">
            <a:spLocks/>
          </p:cNvSpPr>
          <p:nvPr/>
        </p:nvSpPr>
        <p:spPr>
          <a:xfrm>
            <a:off x="4572000" y="307975"/>
            <a:ext cx="5810251"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400" dirty="0" smtClean="0">
                <a:latin typeface="黑体" panose="02010609060101010101" pitchFamily="49" charset="-122"/>
                <a:ea typeface="黑体" panose="02010609060101010101" pitchFamily="49" charset="-122"/>
              </a:rPr>
              <a:t>面向市场应用需突破的关键技术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37701848"/>
      </p:ext>
    </p:extLst>
  </p:cSld>
  <p:clrMapOvr>
    <a:masterClrMapping/>
  </p:clrMapOvr>
  <p:transition advTm="3057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7412"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sp>
        <p:nvSpPr>
          <p:cNvPr id="17413"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graphicFrame>
        <p:nvGraphicFramePr>
          <p:cNvPr id="10" name="表格 9"/>
          <p:cNvGraphicFramePr>
            <a:graphicFrameLocks noGrp="1"/>
          </p:cNvGraphicFramePr>
          <p:nvPr/>
        </p:nvGraphicFramePr>
        <p:xfrm>
          <a:off x="609600" y="990601"/>
          <a:ext cx="10972800" cy="5675316"/>
        </p:xfrm>
        <a:graphic>
          <a:graphicData uri="http://schemas.openxmlformats.org/drawingml/2006/table">
            <a:tbl>
              <a:tblPr/>
              <a:tblGrid>
                <a:gridCol w="2534479">
                  <a:extLst>
                    <a:ext uri="{9D8B030D-6E8A-4147-A177-3AD203B41FA5}"/>
                  </a:extLst>
                </a:gridCol>
                <a:gridCol w="8438321">
                  <a:extLst>
                    <a:ext uri="{9D8B030D-6E8A-4147-A177-3AD203B41FA5}"/>
                  </a:extLst>
                </a:gridCol>
              </a:tblGrid>
              <a:tr h="557026">
                <a:tc>
                  <a:txBody>
                    <a:bodyPr/>
                    <a:lstStyle/>
                    <a:p>
                      <a:pPr algn="l" fontAlgn="b">
                        <a:lnSpc>
                          <a:spcPct val="200000"/>
                        </a:lnSpc>
                      </a:pPr>
                      <a:r>
                        <a:rPr lang="zh-CN" altLang="en-US" sz="1800" b="0" i="0" u="none" strike="noStrike" dirty="0">
                          <a:solidFill>
                            <a:srgbClr val="000000"/>
                          </a:solidFill>
                          <a:effectLst/>
                          <a:latin typeface="Times New Roman" pitchFamily="18" charset="0"/>
                          <a:ea typeface="黑体" pitchFamily="49" charset="-122"/>
                          <a:cs typeface="Times New Roman" pitchFamily="18" charset="0"/>
                        </a:rPr>
                        <a:t>谐振器品质因子</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altLang="zh-CN" sz="1800" b="0" i="0" u="none" strike="noStrike" dirty="0">
                          <a:solidFill>
                            <a:srgbClr val="FF0000"/>
                          </a:solidFill>
                          <a:effectLst/>
                          <a:latin typeface="Times New Roman" pitchFamily="18" charset="0"/>
                          <a:ea typeface="黑体" pitchFamily="49" charset="-122"/>
                          <a:cs typeface="Times New Roman" pitchFamily="18" charset="0"/>
                        </a:rPr>
                        <a:t> &gt; 500 (</a:t>
                      </a:r>
                      <a:r>
                        <a:rPr lang="zh-CN" altLang="en-US" sz="1800" b="0" i="0" u="none" strike="noStrike" dirty="0">
                          <a:solidFill>
                            <a:srgbClr val="FF0000"/>
                          </a:solidFill>
                          <a:effectLst/>
                          <a:latin typeface="Times New Roman" pitchFamily="18" charset="0"/>
                          <a:ea typeface="黑体" pitchFamily="49" charset="-122"/>
                          <a:cs typeface="Times New Roman" pitchFamily="18" charset="0"/>
                        </a:rPr>
                        <a:t>空气中</a:t>
                      </a:r>
                      <a:r>
                        <a:rPr lang="en-US" altLang="zh-CN" sz="1800" b="0" i="0" u="none" strike="noStrike" dirty="0">
                          <a:solidFill>
                            <a:srgbClr val="FF0000"/>
                          </a:solidFill>
                          <a:effectLst/>
                          <a:latin typeface="Times New Roman" pitchFamily="18" charset="0"/>
                          <a:ea typeface="黑体" pitchFamily="49" charset="-122"/>
                          <a:cs typeface="Times New Roman" pitchFamily="18" charset="0"/>
                        </a:rPr>
                        <a:t>)</a:t>
                      </a:r>
                      <a:r>
                        <a:rPr lang="zh-CN" altLang="en-US" sz="1800" b="0" i="0" u="none" strike="noStrike" dirty="0">
                          <a:solidFill>
                            <a:srgbClr val="FF0000"/>
                          </a:solidFill>
                          <a:effectLst/>
                          <a:latin typeface="Times New Roman" pitchFamily="18" charset="0"/>
                          <a:ea typeface="黑体" pitchFamily="49" charset="-122"/>
                          <a:cs typeface="Times New Roman" pitchFamily="18" charset="0"/>
                        </a:rPr>
                        <a:t>，</a:t>
                      </a:r>
                      <a:r>
                        <a:rPr lang="en-US" altLang="zh-CN" sz="1800" b="0" i="0" u="none" strike="noStrike" dirty="0">
                          <a:solidFill>
                            <a:srgbClr val="FF0000"/>
                          </a:solidFill>
                          <a:effectLst/>
                          <a:latin typeface="Times New Roman" pitchFamily="18" charset="0"/>
                          <a:ea typeface="黑体" pitchFamily="49" charset="-122"/>
                          <a:cs typeface="Times New Roman" pitchFamily="18" charset="0"/>
                        </a:rPr>
                        <a:t>&gt; 30000</a:t>
                      </a:r>
                      <a:r>
                        <a:rPr lang="zh-CN" altLang="en-US" sz="1800" b="0" i="0" u="none" strike="noStrike" dirty="0">
                          <a:solidFill>
                            <a:srgbClr val="FF0000"/>
                          </a:solidFill>
                          <a:effectLst/>
                          <a:latin typeface="Times New Roman" pitchFamily="18" charset="0"/>
                          <a:ea typeface="黑体" pitchFamily="49" charset="-122"/>
                          <a:cs typeface="Times New Roman" pitchFamily="18" charset="0"/>
                        </a:rPr>
                        <a:t>（真空中）</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检测灵敏度</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sz="1800" b="0" i="0" u="none" strike="noStrike" dirty="0">
                          <a:solidFill>
                            <a:srgbClr val="FF0000"/>
                          </a:solidFill>
                          <a:effectLst/>
                          <a:latin typeface="Times New Roman" pitchFamily="18" charset="0"/>
                          <a:ea typeface="黑体" pitchFamily="49" charset="-122"/>
                          <a:cs typeface="Times New Roman" pitchFamily="18" charset="0"/>
                        </a:rPr>
                        <a:t> </a:t>
                      </a:r>
                      <a:r>
                        <a:rPr lang="en-US" sz="1800" b="0" i="0" u="none" strike="noStrike" dirty="0" err="1">
                          <a:solidFill>
                            <a:srgbClr val="FF0000"/>
                          </a:solidFill>
                          <a:effectLst/>
                          <a:latin typeface="Times New Roman" pitchFamily="18" charset="0"/>
                          <a:ea typeface="黑体" pitchFamily="49" charset="-122"/>
                          <a:cs typeface="Times New Roman" pitchFamily="18" charset="0"/>
                        </a:rPr>
                        <a:t>pg</a:t>
                      </a:r>
                      <a:r>
                        <a:rPr lang="en-US" sz="1800" b="0" i="0" u="none" strike="noStrike" dirty="0">
                          <a:solidFill>
                            <a:srgbClr val="FF0000"/>
                          </a:solidFill>
                          <a:effectLst/>
                          <a:latin typeface="Times New Roman" pitchFamily="18" charset="0"/>
                          <a:ea typeface="黑体" pitchFamily="49" charset="-122"/>
                          <a:cs typeface="Times New Roman" pitchFamily="18" charset="0"/>
                        </a:rPr>
                        <a:t>/Hz</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检测下限</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sz="1800" b="0" i="0" u="none" strike="noStrike" dirty="0">
                          <a:solidFill>
                            <a:srgbClr val="FF0000"/>
                          </a:solidFill>
                          <a:effectLst/>
                          <a:latin typeface="Times New Roman" pitchFamily="18" charset="0"/>
                          <a:ea typeface="黑体" pitchFamily="49" charset="-122"/>
                          <a:cs typeface="Times New Roman" pitchFamily="18" charset="0"/>
                        </a:rPr>
                        <a:t> 0.1 </a:t>
                      </a:r>
                      <a:r>
                        <a:rPr lang="en-US" sz="1800" b="0" i="0" u="none" strike="noStrike" dirty="0" err="1">
                          <a:solidFill>
                            <a:srgbClr val="FF0000"/>
                          </a:solidFill>
                          <a:effectLst/>
                          <a:latin typeface="Times New Roman" pitchFamily="18" charset="0"/>
                          <a:ea typeface="黑体" pitchFamily="49" charset="-122"/>
                          <a:cs typeface="Times New Roman" pitchFamily="18" charset="0"/>
                        </a:rPr>
                        <a:t>ng</a:t>
                      </a:r>
                      <a:r>
                        <a:rPr lang="en-US" sz="1800" b="0" i="0" u="none" strike="noStrike" dirty="0">
                          <a:solidFill>
                            <a:srgbClr val="FF0000"/>
                          </a:solidFill>
                          <a:effectLst/>
                          <a:latin typeface="Times New Roman" pitchFamily="18" charset="0"/>
                          <a:ea typeface="黑体" pitchFamily="49" charset="-122"/>
                          <a:cs typeface="Times New Roman" pitchFamily="18" charset="0"/>
                        </a:rPr>
                        <a:t>/mL</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609554">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线性检测范围</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altLang="zh-CN" sz="1800" b="0" i="0" u="none" strike="noStrike" dirty="0">
                          <a:solidFill>
                            <a:srgbClr val="FF0000"/>
                          </a:solidFill>
                          <a:effectLst/>
                          <a:latin typeface="Times New Roman" pitchFamily="18" charset="0"/>
                          <a:ea typeface="黑体" pitchFamily="49" charset="-122"/>
                          <a:cs typeface="Times New Roman" pitchFamily="18" charset="0"/>
                        </a:rPr>
                        <a:t> 2</a:t>
                      </a:r>
                      <a:r>
                        <a:rPr lang="zh-CN" altLang="en-US" sz="1800" b="0" i="0" u="none" strike="noStrike" dirty="0">
                          <a:solidFill>
                            <a:srgbClr val="FF0000"/>
                          </a:solidFill>
                          <a:effectLst/>
                          <a:latin typeface="Times New Roman" pitchFamily="18" charset="0"/>
                          <a:ea typeface="黑体" pitchFamily="49" charset="-122"/>
                          <a:cs typeface="Times New Roman" pitchFamily="18" charset="0"/>
                        </a:rPr>
                        <a:t>个量级</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响应时间</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sz="1800" b="0" i="0" u="none" strike="noStrike" dirty="0">
                          <a:solidFill>
                            <a:srgbClr val="FF0000"/>
                          </a:solidFill>
                          <a:effectLst/>
                          <a:latin typeface="Times New Roman" pitchFamily="18" charset="0"/>
                          <a:ea typeface="黑体" pitchFamily="49" charset="-122"/>
                          <a:cs typeface="Times New Roman" pitchFamily="18" charset="0"/>
                        </a:rPr>
                        <a:t> 30-60 min</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信号检测电路</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zh-CN" altLang="en-US" sz="1800" b="0" i="0" u="none" strike="noStrike" dirty="0">
                          <a:solidFill>
                            <a:srgbClr val="000000"/>
                          </a:solidFill>
                          <a:effectLst/>
                          <a:latin typeface="Times New Roman" pitchFamily="18" charset="0"/>
                          <a:ea typeface="黑体" pitchFamily="49" charset="-122"/>
                          <a:cs typeface="Times New Roman" pitchFamily="18" charset="0"/>
                        </a:rPr>
                        <a:t> 能够自动切换检测不同谐振器频率</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频率检测精度</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sz="1800" b="0" i="0" u="none" strike="noStrike" dirty="0">
                          <a:solidFill>
                            <a:srgbClr val="000000"/>
                          </a:solidFill>
                          <a:effectLst/>
                          <a:latin typeface="Times New Roman" pitchFamily="18" charset="0"/>
                          <a:ea typeface="黑体" pitchFamily="49" charset="-122"/>
                          <a:cs typeface="Times New Roman" pitchFamily="18" charset="0"/>
                        </a:rPr>
                        <a:t> 1 Hz</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频率检测范围</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en-US" sz="1800" b="0" i="0" u="none" strike="noStrike" dirty="0">
                          <a:solidFill>
                            <a:srgbClr val="000000"/>
                          </a:solidFill>
                          <a:effectLst/>
                          <a:latin typeface="Times New Roman" pitchFamily="18" charset="0"/>
                          <a:ea typeface="黑体" pitchFamily="49" charset="-122"/>
                          <a:cs typeface="Times New Roman" pitchFamily="18" charset="0"/>
                        </a:rPr>
                        <a:t> 190 kHz – 400 kHz</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609554">
                <a:tc>
                  <a:txBody>
                    <a:bodyPr/>
                    <a:lstStyle/>
                    <a:p>
                      <a:pPr algn="l" fontAlgn="b">
                        <a:lnSpc>
                          <a:spcPct val="200000"/>
                        </a:lnSpc>
                      </a:pPr>
                      <a:r>
                        <a:rPr lang="zh-CN" altLang="en-US" sz="1800" b="0" i="0" u="none" strike="noStrike">
                          <a:solidFill>
                            <a:srgbClr val="000000"/>
                          </a:solidFill>
                          <a:effectLst/>
                          <a:latin typeface="Times New Roman" pitchFamily="18" charset="0"/>
                          <a:ea typeface="黑体" pitchFamily="49" charset="-122"/>
                          <a:cs typeface="Times New Roman" pitchFamily="18" charset="0"/>
                        </a:rPr>
                        <a:t>微流体网络</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zh-CN" altLang="en-US" sz="1800" b="0" i="0" u="none" strike="noStrike" dirty="0">
                          <a:solidFill>
                            <a:srgbClr val="000000"/>
                          </a:solidFill>
                          <a:effectLst/>
                          <a:latin typeface="Times New Roman" pitchFamily="18" charset="0"/>
                          <a:ea typeface="黑体" pitchFamily="49" charset="-122"/>
                          <a:cs typeface="Times New Roman" pitchFamily="18" charset="0"/>
                        </a:rPr>
                        <a:t> 能够自动切换不同流道、控制流体运动和实现快速干燥</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557026">
                <a:tc>
                  <a:txBody>
                    <a:bodyPr/>
                    <a:lstStyle/>
                    <a:p>
                      <a:pPr algn="l" fontAlgn="b">
                        <a:lnSpc>
                          <a:spcPct val="200000"/>
                        </a:lnSpc>
                      </a:pPr>
                      <a:r>
                        <a:rPr lang="zh-CN" altLang="en-US" sz="1800" b="0" i="0" u="none" strike="noStrike" dirty="0">
                          <a:solidFill>
                            <a:srgbClr val="000000"/>
                          </a:solidFill>
                          <a:effectLst/>
                          <a:latin typeface="Times New Roman" pitchFamily="18" charset="0"/>
                          <a:ea typeface="黑体" pitchFamily="49" charset="-122"/>
                          <a:cs typeface="Times New Roman" pitchFamily="18" charset="0"/>
                        </a:rPr>
                        <a:t>整体评估</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lnSpc>
                          <a:spcPct val="200000"/>
                        </a:lnSpc>
                      </a:pPr>
                      <a:r>
                        <a:rPr lang="zh-CN" altLang="en-US" sz="1800" b="0" i="0" u="none" strike="noStrike" dirty="0">
                          <a:solidFill>
                            <a:srgbClr val="000000"/>
                          </a:solidFill>
                          <a:effectLst/>
                          <a:latin typeface="Times New Roman" pitchFamily="18" charset="0"/>
                          <a:ea typeface="黑体" pitchFamily="49" charset="-122"/>
                          <a:cs typeface="Times New Roman" pitchFamily="18" charset="0"/>
                        </a:rPr>
                        <a:t> 样机测量的准确性和稳定性</a:t>
                      </a:r>
                    </a:p>
                  </a:txBody>
                  <a:tcPr marL="11181" marR="11181" marT="8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bl>
          </a:graphicData>
        </a:graphic>
      </p:graphicFrame>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技术的成熟度</a:t>
            </a:r>
          </a:p>
        </p:txBody>
      </p:sp>
      <p:sp>
        <p:nvSpPr>
          <p:cNvPr id="9" name="标题 1"/>
          <p:cNvSpPr txBox="1">
            <a:spLocks/>
          </p:cNvSpPr>
          <p:nvPr/>
        </p:nvSpPr>
        <p:spPr>
          <a:xfrm>
            <a:off x="4572000" y="307975"/>
            <a:ext cx="5810251"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400" dirty="0" smtClean="0">
                <a:latin typeface="黑体" panose="02010609060101010101" pitchFamily="49" charset="-122"/>
                <a:ea typeface="黑体" panose="02010609060101010101" pitchFamily="49" charset="-122"/>
              </a:rPr>
              <a:t>面向市场应用需突破的关键技术</a:t>
            </a:r>
            <a:endParaRPr lang="zh-CN" altLang="en-US" sz="2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60306265"/>
      </p:ext>
    </p:extLst>
  </p:cSld>
  <p:clrMapOvr>
    <a:masterClrMapping/>
  </p:clrMapOvr>
  <p:transition advTm="3057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a:extLst>
              <a:ext uri="{FF2B5EF4-FFF2-40B4-BE49-F238E27FC236}"/>
            </a:extLst>
          </p:cNvPr>
          <p:cNvSpPr>
            <a:spLocks noChangeArrowheads="1"/>
          </p:cNvSpPr>
          <p:nvPr/>
        </p:nvSpPr>
        <p:spPr bwMode="auto">
          <a:xfrm>
            <a:off x="239185" y="836613"/>
            <a:ext cx="1171363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hlink"/>
              </a:buClr>
              <a:buFont typeface="Wingdings" panose="05000000000000000000" pitchFamily="2" charset="2"/>
              <a:buChar char="v"/>
              <a:defRPr sz="2800" b="1">
                <a:solidFill>
                  <a:schemeClr val="accent1"/>
                </a:solidFill>
                <a:latin typeface="Arial" panose="020B0604020202020204" pitchFamily="34" charset="0"/>
              </a:defRPr>
            </a:lvl1pPr>
            <a:lvl2pPr>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a:spcBef>
                <a:spcPct val="20000"/>
              </a:spcBef>
              <a:buClr>
                <a:schemeClr val="tx1"/>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ClrTx/>
              <a:buFont typeface="Wingdings" panose="05000000000000000000" pitchFamily="2" charset="2"/>
              <a:buNone/>
              <a:defRPr/>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教育背景：</a:t>
            </a:r>
          </a:p>
          <a:p>
            <a:pPr marL="685800">
              <a:lnSpc>
                <a:spcPct val="150000"/>
              </a:lnSpc>
              <a:spcBef>
                <a:spcPct val="0"/>
              </a:spcBef>
              <a:buClr>
                <a:srgbClr val="FF0000"/>
              </a:buClr>
              <a:buFont typeface="Wingdings" panose="05000000000000000000" pitchFamily="2" charset="2"/>
              <a:buChar char="u"/>
              <a:defRPr/>
            </a:pPr>
            <a:r>
              <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学士：</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北京理工大学</a:t>
            </a:r>
            <a:r>
              <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金属材料热处理</a:t>
            </a:r>
            <a:endPar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685800">
              <a:lnSpc>
                <a:spcPct val="150000"/>
              </a:lnSpc>
              <a:spcBef>
                <a:spcPct val="0"/>
              </a:spcBef>
              <a:buClr>
                <a:srgbClr val="FF0000"/>
              </a:buClr>
              <a:buFont typeface="Wingdings" panose="05000000000000000000" pitchFamily="2" charset="2"/>
              <a:buChar char="u"/>
              <a:defRPr/>
            </a:pPr>
            <a:r>
              <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硕士：</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中国科学院金属研究所</a:t>
            </a:r>
            <a:r>
              <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金属材料专业</a:t>
            </a:r>
            <a:endPar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marL="685800">
              <a:lnSpc>
                <a:spcPct val="150000"/>
              </a:lnSpc>
              <a:spcBef>
                <a:spcPct val="0"/>
              </a:spcBef>
              <a:buClr>
                <a:srgbClr val="FF0000"/>
              </a:buClr>
              <a:buFont typeface="Wingdings" panose="05000000000000000000" pitchFamily="2" charset="2"/>
              <a:buChar char="u"/>
              <a:defRPr/>
            </a:pPr>
            <a:r>
              <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博 士：</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中国科学院物理研究所</a:t>
            </a:r>
            <a:r>
              <a:rPr lang="en-US"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rPr>
              <a:t>凝聚态物理专业</a:t>
            </a:r>
            <a:endParaRPr lang="zh-CN" altLang="en-US" sz="2000" b="0" dirty="0">
              <a:solidFill>
                <a:schemeClr val="bg2">
                  <a:lumMod val="1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5" name="表格 4">
            <a:extLst>
              <a:ext uri="{FF2B5EF4-FFF2-40B4-BE49-F238E27FC236}"/>
            </a:extLst>
          </p:cNvPr>
          <p:cNvGraphicFramePr>
            <a:graphicFrameLocks noGrp="1"/>
          </p:cNvGraphicFramePr>
          <p:nvPr/>
        </p:nvGraphicFramePr>
        <p:xfrm>
          <a:off x="298451" y="3789364"/>
          <a:ext cx="11654369" cy="2765426"/>
        </p:xfrm>
        <a:graphic>
          <a:graphicData uri="http://schemas.openxmlformats.org/drawingml/2006/table">
            <a:tbl>
              <a:tblPr firstRow="1" firstCol="1" bandRow="1">
                <a:tableStyleId>{5C22544A-7EE6-4342-B048-85BDC9FD1C3A}</a:tableStyleId>
              </a:tblPr>
              <a:tblGrid>
                <a:gridCol w="2629155">
                  <a:extLst>
                    <a:ext uri="{9D8B030D-6E8A-4147-A177-3AD203B41FA5}"/>
                  </a:extLst>
                </a:gridCol>
                <a:gridCol w="3499435">
                  <a:extLst>
                    <a:ext uri="{9D8B030D-6E8A-4147-A177-3AD203B41FA5}"/>
                  </a:extLst>
                </a:gridCol>
                <a:gridCol w="1004688">
                  <a:extLst>
                    <a:ext uri="{9D8B030D-6E8A-4147-A177-3AD203B41FA5}"/>
                  </a:extLst>
                </a:gridCol>
                <a:gridCol w="4521091">
                  <a:extLst>
                    <a:ext uri="{9D8B030D-6E8A-4147-A177-3AD203B41FA5}"/>
                  </a:extLst>
                </a:gridCol>
              </a:tblGrid>
              <a:tr h="48768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1993.07</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1994.09</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电子工业部磁记录研究所</a:t>
                      </a: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助理研究员</a:t>
                      </a: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48768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1998</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2000</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.03</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日本东北大学</a:t>
                      </a: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文部省</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Center of Excellence</a:t>
                      </a: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非常勤讲师</a:t>
                      </a: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48768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2000</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2002</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.07</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德国</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Freiburg</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大学</a:t>
                      </a: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Research Associate</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547886">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2002</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8</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.06</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瑞士</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IBM Zurich Research Laboratory</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Research Associate</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754500">
                <a:tc>
                  <a:txBody>
                    <a:bodyPr/>
                    <a:lstStyle/>
                    <a:p>
                      <a:pPr algn="ctr">
                        <a:spcAft>
                          <a:spcPts val="0"/>
                        </a:spcAft>
                      </a:pPr>
                      <a:endPar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2004</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.0</a:t>
                      </a:r>
                      <a:r>
                        <a:rPr 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7</a:t>
                      </a:r>
                      <a:r>
                        <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sym typeface="Symbol" panose="05050102010706020507" pitchFamily="18" charset="2"/>
                        </a:rPr>
                        <a:t></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现在</a:t>
                      </a: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600" b="0" kern="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全职</a:t>
                      </a:r>
                      <a:endPar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91457" marR="91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en-US"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ctr">
                        <a:spcAft>
                          <a:spcPts val="0"/>
                        </a:spcAf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“百人计划”，</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研究员</a:t>
                      </a: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博士生导师</a:t>
                      </a:r>
                    </a:p>
                  </a:txBody>
                  <a:tcPr marL="91457" marR="914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
        <p:nvSpPr>
          <p:cNvPr id="18467" name="矩形 2"/>
          <p:cNvSpPr>
            <a:spLocks noChangeArrowheads="1"/>
          </p:cNvSpPr>
          <p:nvPr/>
        </p:nvSpPr>
        <p:spPr bwMode="auto">
          <a:xfrm>
            <a:off x="298451" y="3213101"/>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Wingdings" pitchFamily="2" charset="2"/>
              <a:buNone/>
            </a:pPr>
            <a:r>
              <a:rPr lang="zh-CN" altLang="en-US" sz="2400" b="1">
                <a:solidFill>
                  <a:srgbClr val="FF0000"/>
                </a:solidFill>
                <a:latin typeface="Times New Roman" pitchFamily="18" charset="0"/>
                <a:ea typeface="黑体" pitchFamily="49" charset="-122"/>
                <a:cs typeface="Times New Roman" pitchFamily="18" charset="0"/>
              </a:rPr>
              <a:t>工作经历：</a:t>
            </a:r>
          </a:p>
        </p:txBody>
      </p:sp>
      <p:sp>
        <p:nvSpPr>
          <p:cNvPr id="8" name="五边形 7"/>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创始人</a:t>
            </a:r>
            <a:r>
              <a:rPr lang="en-US" altLang="zh-CN" sz="2500" dirty="0">
                <a:latin typeface="隶书" panose="02010509060101010101" pitchFamily="49" charset="-122"/>
                <a:ea typeface="隶书" panose="02010509060101010101" pitchFamily="49" charset="-122"/>
              </a:rPr>
              <a:t>—</a:t>
            </a:r>
            <a:r>
              <a:rPr lang="zh-CN" altLang="en-US" sz="2500" dirty="0">
                <a:latin typeface="隶书" panose="02010509060101010101" pitchFamily="49" charset="-122"/>
                <a:ea typeface="隶书" panose="02010509060101010101" pitchFamily="49" charset="-122"/>
              </a:rPr>
              <a:t>杨晋玲</a:t>
            </a:r>
          </a:p>
        </p:txBody>
      </p:sp>
    </p:spTree>
    <p:extLst>
      <p:ext uri="{BB962C8B-B14F-4D97-AF65-F5344CB8AC3E}">
        <p14:creationId xmlns:p14="http://schemas.microsoft.com/office/powerpoint/2010/main" val="237074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6"/>
          <p:cNvSpPr>
            <a:spLocks noChangeArrowheads="1"/>
          </p:cNvSpPr>
          <p:nvPr/>
        </p:nvSpPr>
        <p:spPr bwMode="auto">
          <a:xfrm>
            <a:off x="239185" y="909639"/>
            <a:ext cx="1165436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buClr>
                <a:srgbClr val="FF0000"/>
              </a:buClr>
              <a:buFont typeface="Wingdings" pitchFamily="2" charset="2"/>
              <a:buChar char="u"/>
            </a:pPr>
            <a:r>
              <a:rPr lang="zh-CN" altLang="en-US" sz="2000">
                <a:solidFill>
                  <a:srgbClr val="234747"/>
                </a:solidFill>
                <a:latin typeface="Times New Roman" pitchFamily="18" charset="0"/>
                <a:ea typeface="黑体" pitchFamily="49" charset="-122"/>
                <a:cs typeface="Times New Roman" pitchFamily="18" charset="0"/>
              </a:rPr>
              <a:t>多年</a:t>
            </a:r>
            <a:r>
              <a:rPr lang="zh-CN" altLang="zh-CN" sz="2000">
                <a:solidFill>
                  <a:srgbClr val="234747"/>
                </a:solidFill>
                <a:latin typeface="Times New Roman" pitchFamily="18" charset="0"/>
                <a:ea typeface="黑体" pitchFamily="49" charset="-122"/>
                <a:cs typeface="Times New Roman" pitchFamily="18" charset="0"/>
              </a:rPr>
              <a:t>从事</a:t>
            </a:r>
            <a:r>
              <a:rPr lang="en-US" altLang="zh-CN" sz="2000">
                <a:solidFill>
                  <a:srgbClr val="234747"/>
                </a:solidFill>
                <a:latin typeface="Times New Roman" pitchFamily="18" charset="0"/>
                <a:ea typeface="黑体" pitchFamily="49" charset="-122"/>
                <a:cs typeface="Times New Roman" pitchFamily="18" charset="0"/>
              </a:rPr>
              <a:t>MEMS/NEMS</a:t>
            </a:r>
            <a:r>
              <a:rPr lang="zh-CN" altLang="zh-CN" sz="2000">
                <a:solidFill>
                  <a:srgbClr val="234747"/>
                </a:solidFill>
                <a:latin typeface="Times New Roman" pitchFamily="18" charset="0"/>
                <a:ea typeface="黑体" pitchFamily="49" charset="-122"/>
                <a:cs typeface="Times New Roman" pitchFamily="18" charset="0"/>
              </a:rPr>
              <a:t>研究，发表论文</a:t>
            </a:r>
            <a:r>
              <a:rPr lang="en-US" altLang="zh-CN" sz="2000">
                <a:solidFill>
                  <a:srgbClr val="234747"/>
                </a:solidFill>
                <a:latin typeface="Times New Roman" pitchFamily="18" charset="0"/>
                <a:ea typeface="黑体" pitchFamily="49" charset="-122"/>
                <a:cs typeface="Times New Roman" pitchFamily="18" charset="0"/>
              </a:rPr>
              <a:t>80</a:t>
            </a:r>
            <a:r>
              <a:rPr lang="zh-CN" altLang="zh-CN" sz="2000">
                <a:solidFill>
                  <a:srgbClr val="234747"/>
                </a:solidFill>
                <a:latin typeface="Times New Roman" pitchFamily="18" charset="0"/>
                <a:ea typeface="黑体" pitchFamily="49" charset="-122"/>
                <a:cs typeface="Times New Roman" pitchFamily="18" charset="0"/>
              </a:rPr>
              <a:t>余篇，</a:t>
            </a:r>
            <a:r>
              <a:rPr lang="en-US" altLang="zh-CN" sz="2000">
                <a:solidFill>
                  <a:srgbClr val="234747"/>
                </a:solidFill>
                <a:latin typeface="Times New Roman" pitchFamily="18" charset="0"/>
                <a:ea typeface="黑体" pitchFamily="49" charset="-122"/>
                <a:cs typeface="Times New Roman" pitchFamily="18" charset="0"/>
              </a:rPr>
              <a:t> SCI</a:t>
            </a:r>
            <a:r>
              <a:rPr lang="zh-CN" altLang="zh-CN" sz="2000">
                <a:solidFill>
                  <a:srgbClr val="234747"/>
                </a:solidFill>
                <a:latin typeface="Times New Roman" pitchFamily="18" charset="0"/>
                <a:ea typeface="黑体" pitchFamily="49" charset="-122"/>
                <a:cs typeface="Times New Roman" pitchFamily="18" charset="0"/>
              </a:rPr>
              <a:t>收录</a:t>
            </a:r>
            <a:r>
              <a:rPr lang="en-US" altLang="zh-CN" sz="2000">
                <a:solidFill>
                  <a:srgbClr val="234747"/>
                </a:solidFill>
                <a:latin typeface="Times New Roman" pitchFamily="18" charset="0"/>
                <a:ea typeface="黑体" pitchFamily="49" charset="-122"/>
                <a:cs typeface="Times New Roman" pitchFamily="18" charset="0"/>
              </a:rPr>
              <a:t>70</a:t>
            </a:r>
            <a:r>
              <a:rPr lang="zh-CN" altLang="zh-CN" sz="2000">
                <a:solidFill>
                  <a:srgbClr val="234747"/>
                </a:solidFill>
                <a:latin typeface="Times New Roman" pitchFamily="18" charset="0"/>
                <a:ea typeface="黑体" pitchFamily="49" charset="-122"/>
                <a:cs typeface="Times New Roman" pitchFamily="18" charset="0"/>
              </a:rPr>
              <a:t>余篇</a:t>
            </a:r>
            <a:r>
              <a:rPr lang="zh-CN" altLang="en-US" sz="2000">
                <a:solidFill>
                  <a:srgbClr val="234747"/>
                </a:solidFill>
                <a:latin typeface="Times New Roman" pitchFamily="18" charset="0"/>
                <a:ea typeface="黑体" pitchFamily="49" charset="-122"/>
                <a:cs typeface="Times New Roman" pitchFamily="18" charset="0"/>
              </a:rPr>
              <a:t>，</a:t>
            </a:r>
            <a:r>
              <a:rPr lang="en-US" altLang="zh-CN" sz="2000">
                <a:solidFill>
                  <a:srgbClr val="234747"/>
                </a:solidFill>
                <a:latin typeface="Times New Roman" pitchFamily="18" charset="0"/>
                <a:ea typeface="黑体" pitchFamily="49" charset="-122"/>
                <a:cs typeface="Times New Roman" pitchFamily="18" charset="0"/>
              </a:rPr>
              <a:t>SCI</a:t>
            </a:r>
            <a:r>
              <a:rPr lang="zh-CN" altLang="zh-CN" sz="2000">
                <a:solidFill>
                  <a:srgbClr val="234747"/>
                </a:solidFill>
                <a:latin typeface="Times New Roman" pitchFamily="18" charset="0"/>
                <a:ea typeface="黑体" pitchFamily="49" charset="-122"/>
                <a:cs typeface="Times New Roman" pitchFamily="18" charset="0"/>
              </a:rPr>
              <a:t>总引</a:t>
            </a:r>
            <a:r>
              <a:rPr lang="en-US" altLang="zh-CN" sz="2000">
                <a:solidFill>
                  <a:srgbClr val="234747"/>
                </a:solidFill>
                <a:latin typeface="Times New Roman" pitchFamily="18" charset="0"/>
                <a:ea typeface="黑体" pitchFamily="49" charset="-122"/>
                <a:cs typeface="Times New Roman" pitchFamily="18" charset="0"/>
              </a:rPr>
              <a:t>800</a:t>
            </a:r>
            <a:r>
              <a:rPr lang="zh-CN" altLang="zh-CN" sz="2000">
                <a:solidFill>
                  <a:srgbClr val="234747"/>
                </a:solidFill>
                <a:latin typeface="Times New Roman" pitchFamily="18" charset="0"/>
                <a:ea typeface="黑体" pitchFamily="49" charset="-122"/>
                <a:cs typeface="Times New Roman" pitchFamily="18" charset="0"/>
              </a:rPr>
              <a:t>余次。获得</a:t>
            </a:r>
            <a:r>
              <a:rPr lang="zh-CN" altLang="en-US" sz="2000">
                <a:solidFill>
                  <a:srgbClr val="234747"/>
                </a:solidFill>
                <a:latin typeface="Times New Roman" pitchFamily="18" charset="0"/>
                <a:ea typeface="黑体" pitchFamily="49" charset="-122"/>
                <a:cs typeface="Times New Roman" pitchFamily="18" charset="0"/>
              </a:rPr>
              <a:t> </a:t>
            </a:r>
            <a:r>
              <a:rPr lang="en-US" altLang="zh-CN" sz="2000">
                <a:solidFill>
                  <a:srgbClr val="234747"/>
                </a:solidFill>
                <a:latin typeface="Times New Roman" pitchFamily="18" charset="0"/>
                <a:ea typeface="黑体" pitchFamily="49" charset="-122"/>
                <a:cs typeface="Times New Roman" pitchFamily="18" charset="0"/>
              </a:rPr>
              <a:t>PCT</a:t>
            </a:r>
            <a:r>
              <a:rPr lang="zh-CN" altLang="zh-CN" sz="2000">
                <a:solidFill>
                  <a:srgbClr val="234747"/>
                </a:solidFill>
                <a:latin typeface="Times New Roman" pitchFamily="18" charset="0"/>
                <a:ea typeface="黑体" pitchFamily="49" charset="-122"/>
                <a:cs typeface="Times New Roman" pitchFamily="18" charset="0"/>
              </a:rPr>
              <a:t>国际专利</a:t>
            </a:r>
            <a:r>
              <a:rPr lang="en-US" altLang="zh-CN" sz="2000">
                <a:solidFill>
                  <a:srgbClr val="234747"/>
                </a:solidFill>
                <a:latin typeface="Times New Roman" pitchFamily="18" charset="0"/>
                <a:ea typeface="黑体" pitchFamily="49" charset="-122"/>
                <a:cs typeface="Times New Roman" pitchFamily="18" charset="0"/>
              </a:rPr>
              <a:t>1</a:t>
            </a:r>
            <a:r>
              <a:rPr lang="zh-CN" altLang="zh-CN" sz="2000">
                <a:solidFill>
                  <a:srgbClr val="234747"/>
                </a:solidFill>
                <a:latin typeface="Times New Roman" pitchFamily="18" charset="0"/>
                <a:ea typeface="黑体" pitchFamily="49" charset="-122"/>
                <a:cs typeface="Times New Roman" pitchFamily="18" charset="0"/>
              </a:rPr>
              <a:t>项，欧洲专利</a:t>
            </a:r>
            <a:r>
              <a:rPr lang="en-US" altLang="zh-CN" sz="2000">
                <a:solidFill>
                  <a:srgbClr val="234747"/>
                </a:solidFill>
                <a:latin typeface="Times New Roman" pitchFamily="18" charset="0"/>
                <a:ea typeface="黑体" pitchFamily="49" charset="-122"/>
                <a:cs typeface="Times New Roman" pitchFamily="18" charset="0"/>
              </a:rPr>
              <a:t>3</a:t>
            </a:r>
            <a:r>
              <a:rPr lang="zh-CN" altLang="zh-CN" sz="2000">
                <a:solidFill>
                  <a:srgbClr val="234747"/>
                </a:solidFill>
                <a:latin typeface="Times New Roman" pitchFamily="18" charset="0"/>
                <a:ea typeface="黑体" pitchFamily="49" charset="-122"/>
                <a:cs typeface="Times New Roman" pitchFamily="18" charset="0"/>
              </a:rPr>
              <a:t>项，申请中国发明专利</a:t>
            </a:r>
            <a:r>
              <a:rPr lang="en-US" altLang="zh-CN" sz="2000">
                <a:solidFill>
                  <a:srgbClr val="234747"/>
                </a:solidFill>
                <a:latin typeface="Times New Roman" pitchFamily="18" charset="0"/>
                <a:ea typeface="黑体" pitchFamily="49" charset="-122"/>
                <a:cs typeface="Times New Roman" pitchFamily="18" charset="0"/>
              </a:rPr>
              <a:t>34</a:t>
            </a:r>
            <a:r>
              <a:rPr lang="zh-CN" altLang="zh-CN" sz="2000">
                <a:solidFill>
                  <a:srgbClr val="234747"/>
                </a:solidFill>
                <a:latin typeface="Times New Roman" pitchFamily="18" charset="0"/>
                <a:ea typeface="黑体" pitchFamily="49" charset="-122"/>
                <a:cs typeface="Times New Roman" pitchFamily="18" charset="0"/>
              </a:rPr>
              <a:t>项，其中</a:t>
            </a:r>
            <a:r>
              <a:rPr lang="en-US" altLang="zh-CN" sz="2000">
                <a:solidFill>
                  <a:srgbClr val="234747"/>
                </a:solidFill>
                <a:latin typeface="Times New Roman" pitchFamily="18" charset="0"/>
                <a:ea typeface="黑体" pitchFamily="49" charset="-122"/>
                <a:cs typeface="Times New Roman" pitchFamily="18" charset="0"/>
              </a:rPr>
              <a:t>16</a:t>
            </a:r>
            <a:r>
              <a:rPr lang="zh-CN" altLang="zh-CN" sz="2000">
                <a:solidFill>
                  <a:srgbClr val="234747"/>
                </a:solidFill>
                <a:latin typeface="Times New Roman" pitchFamily="18" charset="0"/>
                <a:ea typeface="黑体" pitchFamily="49" charset="-122"/>
                <a:cs typeface="Times New Roman" pitchFamily="18" charset="0"/>
              </a:rPr>
              <a:t>项授权。</a:t>
            </a:r>
          </a:p>
          <a:p>
            <a:pPr marL="342900" indent="-342900">
              <a:lnSpc>
                <a:spcPct val="150000"/>
              </a:lnSpc>
              <a:buClr>
                <a:srgbClr val="FF0000"/>
              </a:buClr>
              <a:buFont typeface="Wingdings" pitchFamily="2" charset="2"/>
              <a:buChar char="u"/>
            </a:pPr>
            <a:r>
              <a:rPr lang="zh-CN" altLang="zh-CN" sz="2000">
                <a:solidFill>
                  <a:srgbClr val="234747"/>
                </a:solidFill>
                <a:latin typeface="Times New Roman" pitchFamily="18" charset="0"/>
                <a:ea typeface="黑体" pitchFamily="49" charset="-122"/>
                <a:cs typeface="Times New Roman" pitchFamily="18" charset="0"/>
              </a:rPr>
              <a:t>两本丛书撰写了两章节。应邀为纳米技术百科全书《</a:t>
            </a:r>
            <a:r>
              <a:rPr lang="en-US" altLang="zh-CN" sz="2000">
                <a:solidFill>
                  <a:srgbClr val="234747"/>
                </a:solidFill>
                <a:latin typeface="Times New Roman" pitchFamily="18" charset="0"/>
                <a:ea typeface="黑体" pitchFamily="49" charset="-122"/>
                <a:cs typeface="Times New Roman" pitchFamily="18" charset="0"/>
              </a:rPr>
              <a:t>Encyclopedia of Nanotechnology</a:t>
            </a:r>
            <a:r>
              <a:rPr lang="zh-CN" altLang="zh-CN" sz="2000">
                <a:solidFill>
                  <a:srgbClr val="234747"/>
                </a:solidFill>
                <a:latin typeface="Times New Roman" pitchFamily="18" charset="0"/>
                <a:ea typeface="黑体" pitchFamily="49" charset="-122"/>
                <a:cs typeface="Times New Roman" pitchFamily="18" charset="0"/>
              </a:rPr>
              <a:t>》</a:t>
            </a:r>
            <a:r>
              <a:rPr lang="zh-CN" altLang="en-US" sz="2000">
                <a:solidFill>
                  <a:srgbClr val="234747"/>
                </a:solidFill>
                <a:latin typeface="Times New Roman" pitchFamily="18" charset="0"/>
                <a:ea typeface="黑体" pitchFamily="49" charset="-122"/>
                <a:cs typeface="Times New Roman" pitchFamily="18" charset="0"/>
              </a:rPr>
              <a:t>和</a:t>
            </a:r>
            <a:r>
              <a:rPr lang="en-US" altLang="zh-CN" sz="2000">
                <a:solidFill>
                  <a:srgbClr val="234747"/>
                </a:solidFill>
                <a:latin typeface="Times New Roman" pitchFamily="18" charset="0"/>
                <a:ea typeface="黑体" pitchFamily="49" charset="-122"/>
                <a:cs typeface="Times New Roman" pitchFamily="18" charset="0"/>
              </a:rPr>
              <a:t>《Handbook of MEMS》</a:t>
            </a:r>
            <a:r>
              <a:rPr lang="zh-CN" altLang="zh-CN" sz="2000">
                <a:solidFill>
                  <a:srgbClr val="234747"/>
                </a:solidFill>
                <a:latin typeface="Times New Roman" pitchFamily="18" charset="0"/>
                <a:ea typeface="黑体" pitchFamily="49" charset="-122"/>
                <a:cs typeface="Times New Roman" pitchFamily="18" charset="0"/>
              </a:rPr>
              <a:t>撰写了文章。</a:t>
            </a:r>
            <a:endParaRPr lang="en-US" altLang="zh-CN" sz="2000">
              <a:solidFill>
                <a:srgbClr val="234747"/>
              </a:solidFill>
              <a:latin typeface="Times New Roman" pitchFamily="18" charset="0"/>
              <a:ea typeface="黑体" pitchFamily="49" charset="-122"/>
              <a:cs typeface="Times New Roman" pitchFamily="18" charset="0"/>
            </a:endParaRPr>
          </a:p>
          <a:p>
            <a:pPr marL="342900" indent="-342900">
              <a:lnSpc>
                <a:spcPct val="150000"/>
              </a:lnSpc>
              <a:buClr>
                <a:srgbClr val="FF0000"/>
              </a:buClr>
              <a:buFont typeface="Wingdings" pitchFamily="2" charset="2"/>
              <a:buChar char="u"/>
            </a:pPr>
            <a:r>
              <a:rPr lang="zh-CN" altLang="zh-CN" sz="2000">
                <a:solidFill>
                  <a:srgbClr val="234747"/>
                </a:solidFill>
                <a:latin typeface="Times New Roman" pitchFamily="18" charset="0"/>
                <a:ea typeface="黑体" pitchFamily="49" charset="-122"/>
                <a:cs typeface="Times New Roman" pitchFamily="18" charset="0"/>
              </a:rPr>
              <a:t>传感技术联合国家重点实验室中国科学院半导体研究所专业点负责人。中国抗癌协会纳米肿瘤学专业委员会常务委员，</a:t>
            </a:r>
            <a:r>
              <a:rPr lang="zh-CN" altLang="en-US" sz="2000">
                <a:solidFill>
                  <a:srgbClr val="234747"/>
                </a:solidFill>
                <a:latin typeface="Times New Roman" pitchFamily="18" charset="0"/>
                <a:ea typeface="黑体" pitchFamily="49" charset="-122"/>
                <a:cs typeface="Times New Roman" pitchFamily="18" charset="0"/>
              </a:rPr>
              <a:t>中国微米纳米技术协会委员</a:t>
            </a:r>
            <a:r>
              <a:rPr lang="zh-CN" altLang="zh-CN" sz="2000">
                <a:solidFill>
                  <a:srgbClr val="234747"/>
                </a:solidFill>
                <a:latin typeface="Times New Roman" pitchFamily="18" charset="0"/>
                <a:ea typeface="黑体" pitchFamily="49" charset="-122"/>
                <a:cs typeface="Times New Roman" pitchFamily="18" charset="0"/>
              </a:rPr>
              <a:t>国际核心期刊</a:t>
            </a:r>
            <a:r>
              <a:rPr lang="en-US" altLang="zh-CN" sz="2000">
                <a:solidFill>
                  <a:srgbClr val="234747"/>
                </a:solidFill>
                <a:latin typeface="Times New Roman" pitchFamily="18" charset="0"/>
                <a:ea typeface="黑体" pitchFamily="49" charset="-122"/>
                <a:cs typeface="Times New Roman" pitchFamily="18" charset="0"/>
              </a:rPr>
              <a:t>Microsystems &amp; Nanoengineering</a:t>
            </a:r>
            <a:r>
              <a:rPr lang="zh-CN" altLang="en-US" sz="2000">
                <a:solidFill>
                  <a:srgbClr val="234747"/>
                </a:solidFill>
                <a:latin typeface="Times New Roman" pitchFamily="18" charset="0"/>
                <a:ea typeface="黑体" pitchFamily="49" charset="-122"/>
                <a:cs typeface="Times New Roman" pitchFamily="18" charset="0"/>
              </a:rPr>
              <a:t>，</a:t>
            </a:r>
            <a:r>
              <a:rPr lang="en-US" altLang="zh-CN" sz="2000">
                <a:solidFill>
                  <a:srgbClr val="234747"/>
                </a:solidFill>
                <a:latin typeface="Times New Roman" pitchFamily="18" charset="0"/>
                <a:ea typeface="黑体" pitchFamily="49" charset="-122"/>
                <a:cs typeface="Times New Roman" pitchFamily="18" charset="0"/>
              </a:rPr>
              <a:t>IEEE J. Microelectromech. Syst.</a:t>
            </a:r>
            <a:r>
              <a:rPr lang="zh-CN" altLang="en-US" sz="2000">
                <a:solidFill>
                  <a:srgbClr val="234747"/>
                </a:solidFill>
                <a:latin typeface="Times New Roman" pitchFamily="18" charset="0"/>
                <a:ea typeface="黑体" pitchFamily="49" charset="-122"/>
                <a:cs typeface="Times New Roman" pitchFamily="18" charset="0"/>
              </a:rPr>
              <a:t>，</a:t>
            </a:r>
            <a:r>
              <a:rPr lang="en-US" altLang="zh-CN" sz="2000">
                <a:solidFill>
                  <a:srgbClr val="234747"/>
                </a:solidFill>
                <a:latin typeface="Times New Roman" pitchFamily="18" charset="0"/>
                <a:ea typeface="黑体" pitchFamily="49" charset="-122"/>
                <a:cs typeface="Times New Roman" pitchFamily="18" charset="0"/>
              </a:rPr>
              <a:t>Nanotechnology</a:t>
            </a:r>
            <a:r>
              <a:rPr lang="zh-CN" altLang="en-US" sz="2000">
                <a:solidFill>
                  <a:srgbClr val="234747"/>
                </a:solidFill>
                <a:latin typeface="Times New Roman" pitchFamily="18" charset="0"/>
                <a:ea typeface="黑体" pitchFamily="49" charset="-122"/>
                <a:cs typeface="Times New Roman" pitchFamily="18" charset="0"/>
              </a:rPr>
              <a:t>，</a:t>
            </a:r>
            <a:r>
              <a:rPr lang="en-US" altLang="zh-CN" sz="2000">
                <a:solidFill>
                  <a:srgbClr val="234747"/>
                </a:solidFill>
                <a:latin typeface="Times New Roman" pitchFamily="18" charset="0"/>
                <a:ea typeface="黑体" pitchFamily="49" charset="-122"/>
                <a:cs typeface="Times New Roman" pitchFamily="18" charset="0"/>
              </a:rPr>
              <a:t>J. Micromech. Microeng.</a:t>
            </a:r>
            <a:r>
              <a:rPr lang="zh-CN" altLang="en-US" sz="2000">
                <a:solidFill>
                  <a:srgbClr val="234747"/>
                </a:solidFill>
                <a:latin typeface="Times New Roman" pitchFamily="18" charset="0"/>
                <a:ea typeface="黑体" pitchFamily="49" charset="-122"/>
                <a:cs typeface="Times New Roman" pitchFamily="18" charset="0"/>
              </a:rPr>
              <a:t> 等</a:t>
            </a:r>
            <a:r>
              <a:rPr lang="zh-CN" altLang="zh-CN" sz="2000">
                <a:solidFill>
                  <a:srgbClr val="234747"/>
                </a:solidFill>
                <a:latin typeface="Times New Roman" pitchFamily="18" charset="0"/>
                <a:ea typeface="黑体" pitchFamily="49" charset="-122"/>
                <a:cs typeface="Times New Roman" pitchFamily="18" charset="0"/>
              </a:rPr>
              <a:t>的审稿人。</a:t>
            </a:r>
            <a:endParaRPr lang="en-US" altLang="zh-CN" sz="2000">
              <a:solidFill>
                <a:srgbClr val="234747"/>
              </a:solidFill>
              <a:latin typeface="Times New Roman" pitchFamily="18" charset="0"/>
              <a:ea typeface="黑体" pitchFamily="49" charset="-122"/>
              <a:cs typeface="Times New Roman" pitchFamily="18" charset="0"/>
            </a:endParaRPr>
          </a:p>
          <a:p>
            <a:pPr marL="342900" indent="-342900">
              <a:lnSpc>
                <a:spcPct val="150000"/>
              </a:lnSpc>
              <a:buClr>
                <a:srgbClr val="FF0000"/>
              </a:buClr>
              <a:buFont typeface="Wingdings" pitchFamily="2" charset="2"/>
              <a:buChar char="u"/>
            </a:pPr>
            <a:r>
              <a:rPr lang="zh-CN" altLang="zh-CN" sz="2000">
                <a:solidFill>
                  <a:srgbClr val="234747"/>
                </a:solidFill>
                <a:latin typeface="Times New Roman" pitchFamily="18" charset="0"/>
                <a:ea typeface="黑体" pitchFamily="49" charset="-122"/>
                <a:cs typeface="Times New Roman" pitchFamily="18" charset="0"/>
              </a:rPr>
              <a:t>开展了微纳谐振器件、测试平台建设和可靠性研究</a:t>
            </a:r>
            <a:r>
              <a:rPr lang="zh-CN" altLang="en-US" sz="2000">
                <a:solidFill>
                  <a:srgbClr val="234747"/>
                </a:solidFill>
                <a:latin typeface="Times New Roman" pitchFamily="18" charset="0"/>
                <a:ea typeface="黑体" pitchFamily="49" charset="-122"/>
                <a:cs typeface="Times New Roman" pitchFamily="18" charset="0"/>
              </a:rPr>
              <a:t>，</a:t>
            </a:r>
            <a:r>
              <a:rPr lang="zh-CN" altLang="zh-CN" sz="2000">
                <a:solidFill>
                  <a:srgbClr val="234747"/>
                </a:solidFill>
                <a:latin typeface="Times New Roman" pitchFamily="18" charset="0"/>
                <a:ea typeface="黑体" pitchFamily="49" charset="-122"/>
                <a:cs typeface="Times New Roman" pitchFamily="18" charset="0"/>
              </a:rPr>
              <a:t>原子力显微镜、</a:t>
            </a:r>
            <a:r>
              <a:rPr lang="zh-CN" altLang="en-US" sz="2000">
                <a:solidFill>
                  <a:srgbClr val="234747"/>
                </a:solidFill>
                <a:latin typeface="Times New Roman" pitchFamily="18" charset="0"/>
                <a:ea typeface="黑体" pitchFamily="49" charset="-122"/>
                <a:cs typeface="Times New Roman" pitchFamily="18" charset="0"/>
              </a:rPr>
              <a:t>微纳</a:t>
            </a:r>
            <a:r>
              <a:rPr lang="zh-CN" altLang="zh-CN" sz="2000">
                <a:solidFill>
                  <a:srgbClr val="234747"/>
                </a:solidFill>
                <a:latin typeface="Times New Roman" pitchFamily="18" charset="0"/>
                <a:ea typeface="黑体" pitchFamily="49" charset="-122"/>
                <a:cs typeface="Times New Roman" pitchFamily="18" charset="0"/>
              </a:rPr>
              <a:t>生化传感</a:t>
            </a:r>
            <a:r>
              <a:rPr lang="en-US" altLang="zh-CN" sz="2000">
                <a:solidFill>
                  <a:srgbClr val="234747"/>
                </a:solidFill>
                <a:latin typeface="Times New Roman" pitchFamily="18" charset="0"/>
                <a:ea typeface="黑体" pitchFamily="49" charset="-122"/>
                <a:cs typeface="Times New Roman" pitchFamily="18" charset="0"/>
              </a:rPr>
              <a:t>     </a:t>
            </a:r>
            <a:r>
              <a:rPr lang="zh-CN" altLang="zh-CN" sz="2000">
                <a:solidFill>
                  <a:srgbClr val="234747"/>
                </a:solidFill>
                <a:latin typeface="Times New Roman" pitchFamily="18" charset="0"/>
                <a:ea typeface="黑体" pitchFamily="49" charset="-122"/>
                <a:cs typeface="Times New Roman" pitchFamily="18" charset="0"/>
              </a:rPr>
              <a:t>器</a:t>
            </a:r>
            <a:r>
              <a:rPr lang="zh-CN" altLang="en-US" sz="2000">
                <a:solidFill>
                  <a:srgbClr val="234747"/>
                </a:solidFill>
                <a:latin typeface="Times New Roman" pitchFamily="18" charset="0"/>
                <a:ea typeface="黑体" pitchFamily="49" charset="-122"/>
                <a:cs typeface="Times New Roman" pitchFamily="18" charset="0"/>
              </a:rPr>
              <a:t>系统、</a:t>
            </a:r>
            <a:r>
              <a:rPr lang="en-US" altLang="zh-CN" sz="2000">
                <a:solidFill>
                  <a:srgbClr val="234747"/>
                </a:solidFill>
                <a:latin typeface="Times New Roman" pitchFamily="18" charset="0"/>
                <a:ea typeface="黑体" pitchFamily="49" charset="-122"/>
                <a:cs typeface="Times New Roman" pitchFamily="18" charset="0"/>
              </a:rPr>
              <a:t>MEMS</a:t>
            </a:r>
            <a:r>
              <a:rPr lang="zh-CN" altLang="zh-CN" sz="2000">
                <a:solidFill>
                  <a:srgbClr val="234747"/>
                </a:solidFill>
                <a:latin typeface="Times New Roman" pitchFamily="18" charset="0"/>
                <a:ea typeface="黑体" pitchFamily="49" charset="-122"/>
                <a:cs typeface="Times New Roman" pitchFamily="18" charset="0"/>
              </a:rPr>
              <a:t>振荡器的</a:t>
            </a:r>
            <a:r>
              <a:rPr lang="zh-CN" altLang="en-US" sz="2000">
                <a:solidFill>
                  <a:srgbClr val="234747"/>
                </a:solidFill>
                <a:latin typeface="Times New Roman" pitchFamily="18" charset="0"/>
                <a:ea typeface="黑体" pitchFamily="49" charset="-122"/>
                <a:cs typeface="Times New Roman" pitchFamily="18" charset="0"/>
              </a:rPr>
              <a:t>产业化</a:t>
            </a:r>
            <a:r>
              <a:rPr lang="zh-CN" altLang="zh-CN" sz="2000">
                <a:solidFill>
                  <a:srgbClr val="234747"/>
                </a:solidFill>
                <a:latin typeface="Times New Roman" pitchFamily="18" charset="0"/>
                <a:ea typeface="黑体" pitchFamily="49" charset="-122"/>
                <a:cs typeface="Times New Roman" pitchFamily="18" charset="0"/>
              </a:rPr>
              <a:t>推广。</a:t>
            </a:r>
            <a:endParaRPr lang="en-US" altLang="zh-CN" sz="2000">
              <a:solidFill>
                <a:srgbClr val="234747"/>
              </a:solidFill>
              <a:latin typeface="Times New Roman" pitchFamily="18" charset="0"/>
              <a:ea typeface="黑体" pitchFamily="49" charset="-122"/>
              <a:cs typeface="Times New Roman" pitchFamily="18" charset="0"/>
            </a:endParaRPr>
          </a:p>
        </p:txBody>
      </p:sp>
      <p:sp>
        <p:nvSpPr>
          <p:cNvPr id="5" name="五边形 4"/>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创始人</a:t>
            </a:r>
            <a:r>
              <a:rPr lang="en-US" altLang="zh-CN" sz="2500" dirty="0">
                <a:latin typeface="隶书" panose="02010509060101010101" pitchFamily="49" charset="-122"/>
                <a:ea typeface="隶书" panose="02010509060101010101" pitchFamily="49" charset="-122"/>
              </a:rPr>
              <a:t>—</a:t>
            </a:r>
            <a:r>
              <a:rPr lang="zh-CN" altLang="en-US" sz="2500" dirty="0">
                <a:latin typeface="隶书" panose="02010509060101010101" pitchFamily="49" charset="-122"/>
                <a:ea typeface="隶书" panose="02010509060101010101" pitchFamily="49" charset="-122"/>
              </a:rPr>
              <a:t>杨晋玲</a:t>
            </a:r>
          </a:p>
        </p:txBody>
      </p:sp>
    </p:spTree>
    <p:extLst>
      <p:ext uri="{BB962C8B-B14F-4D97-AF65-F5344CB8AC3E}">
        <p14:creationId xmlns:p14="http://schemas.microsoft.com/office/powerpoint/2010/main" val="2476894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7">
            <a:extLst>
              <a:ext uri="{FF2B5EF4-FFF2-40B4-BE49-F238E27FC236}"/>
            </a:extLst>
          </p:cNvPr>
          <p:cNvGraphicFramePr>
            <a:graphicFrameLocks noGrp="1"/>
          </p:cNvGraphicFramePr>
          <p:nvPr/>
        </p:nvGraphicFramePr>
        <p:xfrm>
          <a:off x="527051" y="1628776"/>
          <a:ext cx="10998200" cy="4384674"/>
        </p:xfrm>
        <a:graphic>
          <a:graphicData uri="http://schemas.openxmlformats.org/drawingml/2006/table">
            <a:tbl>
              <a:tblPr/>
              <a:tblGrid>
                <a:gridCol w="2550584">
                  <a:extLst>
                    <a:ext uri="{9D8B030D-6E8A-4147-A177-3AD203B41FA5}"/>
                  </a:extLst>
                </a:gridCol>
                <a:gridCol w="2950633">
                  <a:extLst>
                    <a:ext uri="{9D8B030D-6E8A-4147-A177-3AD203B41FA5}"/>
                  </a:extLst>
                </a:gridCol>
                <a:gridCol w="1603903">
                  <a:extLst>
                    <a:ext uri="{9D8B030D-6E8A-4147-A177-3AD203B41FA5}"/>
                  </a:extLst>
                </a:gridCol>
                <a:gridCol w="3893080">
                  <a:extLst>
                    <a:ext uri="{9D8B030D-6E8A-4147-A177-3AD203B41FA5}"/>
                  </a:extLst>
                </a:gridCol>
              </a:tblGrid>
              <a:tr h="360066">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姓名</a:t>
                      </a:r>
                    </a:p>
                  </a:txBody>
                  <a:tcPr marL="121920" marR="121920" marT="45723" marB="457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职务</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学历</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1"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毕业院校</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杨晋玲</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项目总负责人  董事长</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中国科学院物理研究所</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刘媛媛</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总经理</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马建伟</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运营总监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zh-CN"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美国加利福尼亚大学河滨分校</a:t>
                      </a:r>
                      <a:endParaRPr lang="zh-CN" altLang="en-US" sz="1600" b="0" kern="10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zh-CN"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张风雷</a:t>
                      </a:r>
                      <a:endPar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市场总监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学士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北京理工大学</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smtClean="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张金英</a:t>
                      </a:r>
                      <a:endPar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技术总监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smtClean="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法国瓦朗谢纳大学</a:t>
                      </a:r>
                      <a:endPar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袁泉</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质量总监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北京大学</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朱银芳</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财务总监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 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1502">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毛旭</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工艺总监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中国电子科技集团</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50864">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杨香</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工程师</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博士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50864">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常春</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销售总监</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硕士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哈尔滨理工大学</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50864">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黄亚军</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工程师</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硕士</a:t>
                      </a:r>
                    </a:p>
                  </a:txBody>
                  <a:tcPr marL="120000" marR="120000" marT="46803" marB="4680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zh-CN" altLang="en-US" sz="1600" b="0" kern="100" dirty="0">
                          <a:solidFill>
                            <a:schemeClr val="bg2">
                              <a:lumMod val="10000"/>
                            </a:schemeClr>
                          </a:solidFill>
                          <a:effectLst/>
                          <a:latin typeface="Times New Roman" panose="02020603050405020304" pitchFamily="18" charset="0"/>
                          <a:ea typeface="黑体" panose="02010609060101010101" pitchFamily="49" charset="-122"/>
                          <a:cs typeface="Times New Roman" panose="02020603050405020304" pitchFamily="18" charset="0"/>
                        </a:rPr>
                        <a:t>中国科学院半导体研究所</a:t>
                      </a:r>
                    </a:p>
                  </a:txBody>
                  <a:tcPr marL="121920" marR="12192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20549" name="内容占位符 9"/>
          <p:cNvSpPr txBox="1">
            <a:spLocks/>
          </p:cNvSpPr>
          <p:nvPr/>
        </p:nvSpPr>
        <p:spPr bwMode="auto">
          <a:xfrm>
            <a:off x="527051" y="1022351"/>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Wingdings" pitchFamily="2" charset="2"/>
              <a:buNone/>
            </a:pPr>
            <a:r>
              <a:rPr lang="zh-CN" altLang="en-US" sz="2400">
                <a:solidFill>
                  <a:srgbClr val="FF0000"/>
                </a:solidFill>
                <a:latin typeface="Times New Roman" pitchFamily="18" charset="0"/>
                <a:ea typeface="黑体" pitchFamily="49" charset="-122"/>
                <a:cs typeface="Times New Roman" pitchFamily="18" charset="0"/>
              </a:rPr>
              <a:t>主要团队成员介绍</a:t>
            </a:r>
          </a:p>
        </p:txBody>
      </p:sp>
      <p:sp>
        <p:nvSpPr>
          <p:cNvPr id="8" name="五边形 7"/>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团队成员情况</a:t>
            </a:r>
          </a:p>
        </p:txBody>
      </p:sp>
    </p:spTree>
    <p:extLst>
      <p:ext uri="{BB962C8B-B14F-4D97-AF65-F5344CB8AC3E}">
        <p14:creationId xmlns:p14="http://schemas.microsoft.com/office/powerpoint/2010/main" val="281619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a:xfrm>
            <a:off x="1936752" y="1449388"/>
            <a:ext cx="8640233" cy="576262"/>
          </a:xfrm>
        </p:spPr>
        <p:txBody>
          <a:bodyPr/>
          <a:lstStyle/>
          <a:p>
            <a:pPr algn="l" eaLnBrk="1" hangingPunct="1"/>
            <a:r>
              <a:rPr lang="zh-CN" altLang="en-US" sz="2400" smtClean="0">
                <a:latin typeface="黑体" pitchFamily="49" charset="-122"/>
                <a:ea typeface="黑体" pitchFamily="49" charset="-122"/>
              </a:rPr>
              <a:t> 项目成果简介（是什么？用在哪里？）</a:t>
            </a:r>
          </a:p>
        </p:txBody>
      </p:sp>
      <p:sp>
        <p:nvSpPr>
          <p:cNvPr id="3075" name="标题 1"/>
          <p:cNvSpPr txBox="1">
            <a:spLocks/>
          </p:cNvSpPr>
          <p:nvPr/>
        </p:nvSpPr>
        <p:spPr bwMode="auto">
          <a:xfrm>
            <a:off x="1938867" y="3295651"/>
            <a:ext cx="864023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 目前取得成绩（项目现状、知识产权情况）</a:t>
            </a:r>
          </a:p>
        </p:txBody>
      </p:sp>
      <p:sp>
        <p:nvSpPr>
          <p:cNvPr id="3076" name="标题 1"/>
          <p:cNvSpPr txBox="1">
            <a:spLocks/>
          </p:cNvSpPr>
          <p:nvPr/>
        </p:nvSpPr>
        <p:spPr bwMode="auto">
          <a:xfrm>
            <a:off x="1936752" y="2070101"/>
            <a:ext cx="864023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 商业模式（行业分析、盈利模式）</a:t>
            </a:r>
          </a:p>
        </p:txBody>
      </p:sp>
      <p:cxnSp>
        <p:nvCxnSpPr>
          <p:cNvPr id="8" name="直接连接符 7"/>
          <p:cNvCxnSpPr/>
          <p:nvPr/>
        </p:nvCxnSpPr>
        <p:spPr>
          <a:xfrm>
            <a:off x="1678517" y="1233488"/>
            <a:ext cx="0" cy="5003800"/>
          </a:xfrm>
          <a:prstGeom prst="line">
            <a:avLst/>
          </a:prstGeom>
        </p:spPr>
        <p:style>
          <a:lnRef idx="2">
            <a:schemeClr val="accent1"/>
          </a:lnRef>
          <a:fillRef idx="0">
            <a:schemeClr val="accent1"/>
          </a:fillRef>
          <a:effectRef idx="1">
            <a:schemeClr val="accent1"/>
          </a:effectRef>
          <a:fontRef idx="minor">
            <a:schemeClr val="tx1"/>
          </a:fontRef>
        </p:style>
      </p:cxnSp>
      <p:sp>
        <p:nvSpPr>
          <p:cNvPr id="9" name="标题 1"/>
          <p:cNvSpPr txBox="1">
            <a:spLocks/>
          </p:cNvSpPr>
          <p:nvPr/>
        </p:nvSpPr>
        <p:spPr>
          <a:xfrm>
            <a:off x="1231900" y="179064"/>
            <a:ext cx="3744384" cy="6477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i="1" dirty="0" smtClean="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目 录</a:t>
            </a:r>
            <a:endParaRPr lang="zh-CN" altLang="en-US" sz="2800" i="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080" name="标题 1"/>
          <p:cNvSpPr txBox="1">
            <a:spLocks/>
          </p:cNvSpPr>
          <p:nvPr/>
        </p:nvSpPr>
        <p:spPr bwMode="auto">
          <a:xfrm>
            <a:off x="1938867" y="2686051"/>
            <a:ext cx="1025313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 竞争优势分析（技术的先进性）</a:t>
            </a:r>
          </a:p>
        </p:txBody>
      </p:sp>
      <p:sp>
        <p:nvSpPr>
          <p:cNvPr id="3081" name="标题 1"/>
          <p:cNvSpPr txBox="1">
            <a:spLocks/>
          </p:cNvSpPr>
          <p:nvPr/>
        </p:nvSpPr>
        <p:spPr bwMode="auto">
          <a:xfrm>
            <a:off x="1936752" y="4529138"/>
            <a:ext cx="8640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 融资计划（重点）</a:t>
            </a:r>
          </a:p>
        </p:txBody>
      </p:sp>
      <p:sp>
        <p:nvSpPr>
          <p:cNvPr id="3082" name="标题 1"/>
          <p:cNvSpPr txBox="1">
            <a:spLocks/>
          </p:cNvSpPr>
          <p:nvPr/>
        </p:nvSpPr>
        <p:spPr bwMode="auto">
          <a:xfrm>
            <a:off x="1934634" y="5159376"/>
            <a:ext cx="864023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 联系方式</a:t>
            </a:r>
          </a:p>
        </p:txBody>
      </p:sp>
      <p:sp>
        <p:nvSpPr>
          <p:cNvPr id="7" name="燕尾形 6"/>
          <p:cNvSpPr/>
          <p:nvPr/>
        </p:nvSpPr>
        <p:spPr>
          <a:xfrm>
            <a:off x="1401234" y="1717675"/>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燕尾形 13"/>
          <p:cNvSpPr/>
          <p:nvPr/>
        </p:nvSpPr>
        <p:spPr>
          <a:xfrm>
            <a:off x="1405467" y="2330450"/>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5" name="燕尾形 14"/>
          <p:cNvSpPr/>
          <p:nvPr/>
        </p:nvSpPr>
        <p:spPr>
          <a:xfrm>
            <a:off x="1405467" y="2965450"/>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6" name="燕尾形 15"/>
          <p:cNvSpPr/>
          <p:nvPr/>
        </p:nvSpPr>
        <p:spPr>
          <a:xfrm>
            <a:off x="1401234" y="3568700"/>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7" name="燕尾形 16"/>
          <p:cNvSpPr/>
          <p:nvPr/>
        </p:nvSpPr>
        <p:spPr>
          <a:xfrm>
            <a:off x="1401234" y="4819650"/>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8" name="燕尾形 17"/>
          <p:cNvSpPr/>
          <p:nvPr/>
        </p:nvSpPr>
        <p:spPr>
          <a:xfrm>
            <a:off x="1401234" y="5424488"/>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089" name="标题 1"/>
          <p:cNvSpPr txBox="1">
            <a:spLocks/>
          </p:cNvSpPr>
          <p:nvPr/>
        </p:nvSpPr>
        <p:spPr bwMode="auto">
          <a:xfrm>
            <a:off x="1940985" y="3913188"/>
            <a:ext cx="8640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 创始人及团队介绍</a:t>
            </a:r>
          </a:p>
        </p:txBody>
      </p:sp>
      <p:sp>
        <p:nvSpPr>
          <p:cNvPr id="20" name="燕尾形 19"/>
          <p:cNvSpPr/>
          <p:nvPr/>
        </p:nvSpPr>
        <p:spPr>
          <a:xfrm>
            <a:off x="1405467" y="4178300"/>
            <a:ext cx="575733" cy="10795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extLst>
      <p:ext uri="{BB962C8B-B14F-4D97-AF65-F5344CB8AC3E}">
        <p14:creationId xmlns:p14="http://schemas.microsoft.com/office/powerpoint/2010/main" val="394076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融资计划</a:t>
            </a:r>
          </a:p>
        </p:txBody>
      </p:sp>
      <p:grpSp>
        <p:nvGrpSpPr>
          <p:cNvPr id="21507" name="Group 41"/>
          <p:cNvGrpSpPr>
            <a:grpSpLocks/>
          </p:cNvGrpSpPr>
          <p:nvPr/>
        </p:nvGrpSpPr>
        <p:grpSpPr bwMode="auto">
          <a:xfrm>
            <a:off x="198968" y="2136775"/>
            <a:ext cx="11561233" cy="4387850"/>
            <a:chOff x="641" y="1280"/>
            <a:chExt cx="4473" cy="2464"/>
          </a:xfrm>
        </p:grpSpPr>
        <p:sp>
          <p:nvSpPr>
            <p:cNvPr id="21509" name="AutoShape 2"/>
            <p:cNvSpPr>
              <a:spLocks noChangeArrowheads="1"/>
            </p:cNvSpPr>
            <p:nvPr/>
          </p:nvSpPr>
          <p:spPr bwMode="auto">
            <a:xfrm>
              <a:off x="2165" y="2304"/>
              <a:ext cx="1426" cy="1440"/>
            </a:xfrm>
            <a:prstGeom prst="roundRect">
              <a:avLst>
                <a:gd name="adj" fmla="val 863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zh-CN" altLang="en-US" sz="2000" b="1">
                  <a:solidFill>
                    <a:srgbClr val="FF0000"/>
                  </a:solidFill>
                  <a:latin typeface="Times New Roman" pitchFamily="18" charset="0"/>
                  <a:ea typeface="黑体" pitchFamily="49" charset="-122"/>
                  <a:cs typeface="Times New Roman" pitchFamily="18" charset="0"/>
                </a:rPr>
                <a:t>  </a:t>
              </a:r>
              <a:r>
                <a:rPr lang="en-US" altLang="zh-CN" sz="2000" b="1">
                  <a:solidFill>
                    <a:srgbClr val="FF0000"/>
                  </a:solidFill>
                  <a:latin typeface="Times New Roman" pitchFamily="18" charset="0"/>
                  <a:ea typeface="黑体" pitchFamily="49" charset="-122"/>
                  <a:cs typeface="Times New Roman" pitchFamily="18" charset="0"/>
                </a:rPr>
                <a:t>2019</a:t>
              </a:r>
              <a:r>
                <a:rPr lang="zh-CN" altLang="en-US" sz="2000" b="1">
                  <a:solidFill>
                    <a:srgbClr val="FF0000"/>
                  </a:solidFill>
                  <a:latin typeface="Times New Roman" pitchFamily="18" charset="0"/>
                  <a:ea typeface="黑体" pitchFamily="49" charset="-122"/>
                  <a:cs typeface="Times New Roman" pitchFamily="18" charset="0"/>
                </a:rPr>
                <a:t>年投入</a:t>
              </a:r>
              <a:r>
                <a:rPr lang="en-US" altLang="zh-CN" sz="2000" b="1">
                  <a:solidFill>
                    <a:srgbClr val="FF0000"/>
                  </a:solidFill>
                  <a:latin typeface="Times New Roman" pitchFamily="18" charset="0"/>
                  <a:ea typeface="黑体" pitchFamily="49" charset="-122"/>
                  <a:cs typeface="Times New Roman" pitchFamily="18" charset="0"/>
                </a:rPr>
                <a:t>2000</a:t>
              </a:r>
              <a:r>
                <a:rPr lang="zh-CN" altLang="en-US" sz="2000" b="1">
                  <a:solidFill>
                    <a:srgbClr val="FF0000"/>
                  </a:solidFill>
                  <a:latin typeface="Times New Roman" pitchFamily="18" charset="0"/>
                  <a:ea typeface="黑体" pitchFamily="49" charset="-122"/>
                  <a:cs typeface="Times New Roman" pitchFamily="18" charset="0"/>
                </a:rPr>
                <a:t>万</a:t>
              </a:r>
              <a:endParaRPr lang="en-US" altLang="zh-CN" sz="2000" b="1">
                <a:solidFill>
                  <a:srgbClr val="FF0000"/>
                </a:solidFill>
                <a:latin typeface="Times New Roman" pitchFamily="18" charset="0"/>
                <a:ea typeface="黑体" pitchFamily="49" charset="-122"/>
                <a:cs typeface="Times New Roman" pitchFamily="18" charset="0"/>
              </a:endParaRPr>
            </a:p>
            <a:p>
              <a:pPr algn="just">
                <a:lnSpc>
                  <a:spcPct val="150000"/>
                </a:lnSpc>
              </a:pPr>
              <a:r>
                <a:rPr lang="zh-CN" altLang="en-US" sz="2000" b="1">
                  <a:latin typeface="Times New Roman" pitchFamily="18" charset="0"/>
                  <a:ea typeface="黑体" pitchFamily="49" charset="-122"/>
                  <a:cs typeface="Times New Roman" pitchFamily="18" charset="0"/>
                </a:rPr>
                <a:t>用于市场销售网络的建设，中小批量代工生产，生物测试数据统计和</a:t>
              </a:r>
              <a:r>
                <a:rPr lang="en-US" altLang="zh-CN" sz="2000" b="1">
                  <a:latin typeface="Times New Roman" pitchFamily="18" charset="0"/>
                  <a:ea typeface="黑体" pitchFamily="49" charset="-122"/>
                  <a:cs typeface="Times New Roman" pitchFamily="18" charset="0"/>
                </a:rPr>
                <a:t>CFDA</a:t>
              </a:r>
              <a:r>
                <a:rPr lang="zh-CN" altLang="en-US" sz="2000" b="1">
                  <a:latin typeface="Times New Roman" pitchFamily="18" charset="0"/>
                  <a:ea typeface="黑体" pitchFamily="49" charset="-122"/>
                  <a:cs typeface="Times New Roman" pitchFamily="18" charset="0"/>
                </a:rPr>
                <a:t>批号申请。</a:t>
              </a:r>
            </a:p>
          </p:txBody>
        </p:sp>
        <p:sp>
          <p:nvSpPr>
            <p:cNvPr id="21510" name="AutoShape 3"/>
            <p:cNvSpPr>
              <a:spLocks noChangeArrowheads="1"/>
            </p:cNvSpPr>
            <p:nvPr/>
          </p:nvSpPr>
          <p:spPr bwMode="auto">
            <a:xfrm>
              <a:off x="641" y="2304"/>
              <a:ext cx="1316"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ltLang="zh-CN" sz="2000" b="1">
                  <a:solidFill>
                    <a:srgbClr val="FF0000"/>
                  </a:solidFill>
                  <a:latin typeface="Times New Roman" pitchFamily="18" charset="0"/>
                  <a:ea typeface="黑体" pitchFamily="49" charset="-122"/>
                  <a:cs typeface="Times New Roman" pitchFamily="18" charset="0"/>
                </a:rPr>
                <a:t>2018</a:t>
              </a:r>
              <a:r>
                <a:rPr lang="zh-CN" altLang="en-US" sz="2000" b="1">
                  <a:solidFill>
                    <a:srgbClr val="FF0000"/>
                  </a:solidFill>
                  <a:latin typeface="Times New Roman" pitchFamily="18" charset="0"/>
                  <a:ea typeface="黑体" pitchFamily="49" charset="-122"/>
                  <a:cs typeface="Times New Roman" pitchFamily="18" charset="0"/>
                </a:rPr>
                <a:t>年投入</a:t>
              </a:r>
              <a:r>
                <a:rPr lang="en-US" altLang="zh-CN" sz="2000" b="1">
                  <a:solidFill>
                    <a:srgbClr val="FF0000"/>
                  </a:solidFill>
                  <a:latin typeface="Times New Roman" pitchFamily="18" charset="0"/>
                  <a:ea typeface="黑体" pitchFamily="49" charset="-122"/>
                  <a:cs typeface="Times New Roman" pitchFamily="18" charset="0"/>
                </a:rPr>
                <a:t>1000</a:t>
              </a:r>
              <a:r>
                <a:rPr lang="zh-CN" altLang="en-US" sz="2000" b="1">
                  <a:solidFill>
                    <a:srgbClr val="FF0000"/>
                  </a:solidFill>
                  <a:latin typeface="Times New Roman" pitchFamily="18" charset="0"/>
                  <a:ea typeface="黑体" pitchFamily="49" charset="-122"/>
                  <a:cs typeface="Times New Roman" pitchFamily="18" charset="0"/>
                </a:rPr>
                <a:t>万</a:t>
              </a:r>
              <a:endParaRPr lang="en-US" altLang="zh-CN" sz="2000" b="1">
                <a:solidFill>
                  <a:srgbClr val="FF0000"/>
                </a:solidFill>
                <a:latin typeface="Times New Roman" pitchFamily="18" charset="0"/>
                <a:ea typeface="黑体" pitchFamily="49" charset="-122"/>
                <a:cs typeface="Times New Roman" pitchFamily="18" charset="0"/>
              </a:endParaRPr>
            </a:p>
            <a:p>
              <a:pPr algn="just">
                <a:lnSpc>
                  <a:spcPct val="150000"/>
                </a:lnSpc>
              </a:pPr>
              <a:r>
                <a:rPr lang="zh-CN" altLang="en-US" sz="2000" b="1">
                  <a:latin typeface="Times New Roman" pitchFamily="18" charset="0"/>
                  <a:ea typeface="黑体" pitchFamily="49" charset="-122"/>
                  <a:cs typeface="Times New Roman" pitchFamily="18" charset="0"/>
                </a:rPr>
                <a:t>用于建设试验平台，实验仪器设备，以及产品研发和</a:t>
              </a:r>
              <a:r>
                <a:rPr lang="en-US" altLang="zh-CN" sz="2000" b="1">
                  <a:latin typeface="Times New Roman" pitchFamily="18" charset="0"/>
                  <a:ea typeface="黑体" pitchFamily="49" charset="-122"/>
                  <a:cs typeface="Times New Roman" pitchFamily="18" charset="0"/>
                </a:rPr>
                <a:t>CFDA</a:t>
              </a:r>
              <a:r>
                <a:rPr lang="zh-CN" altLang="en-US" sz="2000" b="1">
                  <a:latin typeface="Times New Roman" pitchFamily="18" charset="0"/>
                  <a:ea typeface="黑体" pitchFamily="49" charset="-122"/>
                  <a:cs typeface="Times New Roman" pitchFamily="18" charset="0"/>
                </a:rPr>
                <a:t>批号申请。</a:t>
              </a:r>
              <a:endParaRPr lang="en-US" altLang="zh-CN" sz="2000" b="1">
                <a:latin typeface="Times New Roman" pitchFamily="18" charset="0"/>
                <a:ea typeface="黑体" pitchFamily="49" charset="-122"/>
                <a:cs typeface="Times New Roman" pitchFamily="18" charset="0"/>
              </a:endParaRPr>
            </a:p>
          </p:txBody>
        </p:sp>
        <p:sp>
          <p:nvSpPr>
            <p:cNvPr id="21511" name="AutoShape 4"/>
            <p:cNvSpPr>
              <a:spLocks noChangeArrowheads="1"/>
            </p:cNvSpPr>
            <p:nvPr/>
          </p:nvSpPr>
          <p:spPr bwMode="auto">
            <a:xfrm>
              <a:off x="3703" y="2290"/>
              <a:ext cx="1411" cy="1440"/>
            </a:xfrm>
            <a:prstGeom prst="roundRect">
              <a:avLst>
                <a:gd name="adj" fmla="val 13745"/>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zh-CN" altLang="en-US" sz="2000" b="1">
                  <a:solidFill>
                    <a:srgbClr val="FF0000"/>
                  </a:solidFill>
                  <a:latin typeface="Times New Roman" pitchFamily="18" charset="0"/>
                  <a:ea typeface="黑体" pitchFamily="49" charset="-122"/>
                  <a:cs typeface="Times New Roman" pitchFamily="18" charset="0"/>
                </a:rPr>
                <a:t> </a:t>
              </a:r>
              <a:r>
                <a:rPr lang="en-US" altLang="zh-CN" sz="2000" b="1">
                  <a:solidFill>
                    <a:srgbClr val="FF0000"/>
                  </a:solidFill>
                  <a:latin typeface="Times New Roman" pitchFamily="18" charset="0"/>
                  <a:ea typeface="黑体" pitchFamily="49" charset="-122"/>
                  <a:cs typeface="Times New Roman" pitchFamily="18" charset="0"/>
                </a:rPr>
                <a:t>2020</a:t>
              </a:r>
              <a:r>
                <a:rPr lang="zh-CN" altLang="en-US" sz="2000" b="1">
                  <a:solidFill>
                    <a:srgbClr val="FF0000"/>
                  </a:solidFill>
                  <a:latin typeface="Times New Roman" pitchFamily="18" charset="0"/>
                  <a:ea typeface="黑体" pitchFamily="49" charset="-122"/>
                  <a:cs typeface="Times New Roman" pitchFamily="18" charset="0"/>
                </a:rPr>
                <a:t>年投入</a:t>
              </a:r>
              <a:r>
                <a:rPr lang="en-US" altLang="zh-CN" sz="2000" b="1">
                  <a:solidFill>
                    <a:srgbClr val="FF0000"/>
                  </a:solidFill>
                  <a:latin typeface="Times New Roman" pitchFamily="18" charset="0"/>
                  <a:ea typeface="黑体" pitchFamily="49" charset="-122"/>
                  <a:cs typeface="Times New Roman" pitchFamily="18" charset="0"/>
                </a:rPr>
                <a:t>4000</a:t>
              </a:r>
              <a:r>
                <a:rPr lang="zh-CN" altLang="en-US" sz="2000" b="1">
                  <a:solidFill>
                    <a:srgbClr val="FF0000"/>
                  </a:solidFill>
                  <a:latin typeface="Times New Roman" pitchFamily="18" charset="0"/>
                  <a:ea typeface="黑体" pitchFamily="49" charset="-122"/>
                  <a:cs typeface="Times New Roman" pitchFamily="18" charset="0"/>
                </a:rPr>
                <a:t>万</a:t>
              </a:r>
              <a:r>
                <a:rPr lang="zh-CN" altLang="en-US" sz="2000" b="1">
                  <a:latin typeface="Times New Roman" pitchFamily="18" charset="0"/>
                  <a:ea typeface="黑体" pitchFamily="49" charset="-122"/>
                  <a:cs typeface="Times New Roman" pitchFamily="18" charset="0"/>
                </a:rPr>
                <a:t>用于大批量代工生产以及销售推广，并建设生产线，管理工资费用，以及运行维护，</a:t>
              </a:r>
              <a:r>
                <a:rPr lang="zh-CN" altLang="en-US" sz="2000" b="1">
                  <a:solidFill>
                    <a:srgbClr val="000000"/>
                  </a:solidFill>
                  <a:latin typeface="Times New Roman" pitchFamily="18" charset="0"/>
                  <a:ea typeface="黑体" pitchFamily="49" charset="-122"/>
                  <a:cs typeface="Times New Roman" pitchFamily="18" charset="0"/>
                </a:rPr>
                <a:t>产品的售后跟踪系统建设。</a:t>
              </a:r>
            </a:p>
          </p:txBody>
        </p:sp>
        <p:sp>
          <p:nvSpPr>
            <p:cNvPr id="21512" name="AutoShape 6"/>
            <p:cNvSpPr>
              <a:spLocks noChangeArrowheads="1"/>
            </p:cNvSpPr>
            <p:nvPr/>
          </p:nvSpPr>
          <p:spPr bwMode="gray">
            <a:xfrm>
              <a:off x="1985" y="1545"/>
              <a:ext cx="252" cy="283"/>
            </a:xfrm>
            <a:prstGeom prst="chevron">
              <a:avLst>
                <a:gd name="adj" fmla="val 52514"/>
              </a:avLst>
            </a:prstGeom>
            <a:solidFill>
              <a:schemeClr val="accent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sz="2000">
                <a:latin typeface="Times New Roman" pitchFamily="18" charset="0"/>
                <a:ea typeface="黑体" pitchFamily="49" charset="-122"/>
                <a:cs typeface="Times New Roman" pitchFamily="18" charset="0"/>
              </a:endParaRPr>
            </a:p>
          </p:txBody>
        </p:sp>
        <p:sp>
          <p:nvSpPr>
            <p:cNvPr id="21513" name="AutoShape 7"/>
            <p:cNvSpPr>
              <a:spLocks noChangeArrowheads="1"/>
            </p:cNvSpPr>
            <p:nvPr/>
          </p:nvSpPr>
          <p:spPr bwMode="gray">
            <a:xfrm>
              <a:off x="3536" y="1545"/>
              <a:ext cx="251" cy="283"/>
            </a:xfrm>
            <a:prstGeom prst="chevron">
              <a:avLst>
                <a:gd name="adj" fmla="val 52514"/>
              </a:avLst>
            </a:prstGeom>
            <a:solidFill>
              <a:schemeClr val="hlink"/>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sz="2000">
                <a:latin typeface="Times New Roman" pitchFamily="18" charset="0"/>
                <a:ea typeface="黑体" pitchFamily="49" charset="-122"/>
                <a:cs typeface="Times New Roman" pitchFamily="18" charset="0"/>
              </a:endParaRPr>
            </a:p>
          </p:txBody>
        </p:sp>
        <p:sp>
          <p:nvSpPr>
            <p:cNvPr id="15" name="Oval 8">
              <a:extLst>
                <a:ext uri="{FF2B5EF4-FFF2-40B4-BE49-F238E27FC236}"/>
              </a:extLst>
            </p:cNvPr>
            <p:cNvSpPr>
              <a:spLocks noChangeArrowheads="1"/>
            </p:cNvSpPr>
            <p:nvPr/>
          </p:nvSpPr>
          <p:spPr bwMode="gray">
            <a:xfrm>
              <a:off x="3919" y="1529"/>
              <a:ext cx="101" cy="3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Oval 9">
              <a:extLst>
                <a:ext uri="{FF2B5EF4-FFF2-40B4-BE49-F238E27FC236}"/>
              </a:extLst>
            </p:cNvPr>
            <p:cNvSpPr>
              <a:spLocks noChangeArrowheads="1"/>
            </p:cNvSpPr>
            <p:nvPr/>
          </p:nvSpPr>
          <p:spPr bwMode="gray">
            <a:xfrm>
              <a:off x="3919" y="1529"/>
              <a:ext cx="1073" cy="316"/>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Oval 10">
              <a:extLst>
                <a:ext uri="{FF2B5EF4-FFF2-40B4-BE49-F238E27FC236}"/>
              </a:extLst>
            </p:cNvPr>
            <p:cNvSpPr>
              <a:spLocks noChangeArrowheads="1"/>
            </p:cNvSpPr>
            <p:nvPr/>
          </p:nvSpPr>
          <p:spPr bwMode="gray">
            <a:xfrm>
              <a:off x="3989" y="1530"/>
              <a:ext cx="927" cy="3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8" name="Oval 11">
              <a:extLst>
                <a:ext uri="{FF2B5EF4-FFF2-40B4-BE49-F238E27FC236}"/>
              </a:extLst>
            </p:cNvPr>
            <p:cNvSpPr>
              <a:spLocks noChangeArrowheads="1"/>
            </p:cNvSpPr>
            <p:nvPr/>
          </p:nvSpPr>
          <p:spPr bwMode="gray">
            <a:xfrm>
              <a:off x="4005" y="1534"/>
              <a:ext cx="927" cy="316"/>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518" name="Oval 12"/>
            <p:cNvSpPr>
              <a:spLocks noChangeArrowheads="1"/>
            </p:cNvSpPr>
            <p:nvPr/>
          </p:nvSpPr>
          <p:spPr bwMode="gray">
            <a:xfrm>
              <a:off x="4039" y="1528"/>
              <a:ext cx="841" cy="3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sz="2000">
                <a:latin typeface="Times New Roman" pitchFamily="18" charset="0"/>
                <a:ea typeface="黑体" pitchFamily="49" charset="-122"/>
                <a:cs typeface="Times New Roman" pitchFamily="18" charset="0"/>
              </a:endParaRPr>
            </a:p>
          </p:txBody>
        </p:sp>
        <p:sp>
          <p:nvSpPr>
            <p:cNvPr id="20" name="Oval 13">
              <a:extLst>
                <a:ext uri="{FF2B5EF4-FFF2-40B4-BE49-F238E27FC236}"/>
              </a:extLst>
            </p:cNvPr>
            <p:cNvSpPr>
              <a:spLocks noChangeArrowheads="1"/>
            </p:cNvSpPr>
            <p:nvPr/>
          </p:nvSpPr>
          <p:spPr bwMode="gray">
            <a:xfrm>
              <a:off x="816" y="1525"/>
              <a:ext cx="101" cy="31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Oval 14">
              <a:extLst>
                <a:ext uri="{FF2B5EF4-FFF2-40B4-BE49-F238E27FC236}"/>
              </a:extLst>
            </p:cNvPr>
            <p:cNvSpPr>
              <a:spLocks noChangeArrowheads="1"/>
            </p:cNvSpPr>
            <p:nvPr/>
          </p:nvSpPr>
          <p:spPr bwMode="gray">
            <a:xfrm>
              <a:off x="816" y="1525"/>
              <a:ext cx="101" cy="31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Oval 15">
              <a:extLst>
                <a:ext uri="{FF2B5EF4-FFF2-40B4-BE49-F238E27FC236}"/>
              </a:extLst>
            </p:cNvPr>
            <p:cNvSpPr>
              <a:spLocks noChangeArrowheads="1"/>
            </p:cNvSpPr>
            <p:nvPr/>
          </p:nvSpPr>
          <p:spPr bwMode="gray">
            <a:xfrm>
              <a:off x="886" y="1526"/>
              <a:ext cx="927" cy="316"/>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Oval 16">
              <a:extLst>
                <a:ext uri="{FF2B5EF4-FFF2-40B4-BE49-F238E27FC236}"/>
              </a:extLst>
            </p:cNvPr>
            <p:cNvSpPr>
              <a:spLocks noChangeArrowheads="1"/>
            </p:cNvSpPr>
            <p:nvPr/>
          </p:nvSpPr>
          <p:spPr bwMode="gray">
            <a:xfrm>
              <a:off x="887" y="1527"/>
              <a:ext cx="927" cy="316"/>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523" name="Oval 17"/>
            <p:cNvSpPr>
              <a:spLocks noChangeArrowheads="1"/>
            </p:cNvSpPr>
            <p:nvPr/>
          </p:nvSpPr>
          <p:spPr bwMode="gray">
            <a:xfrm>
              <a:off x="933" y="1526"/>
              <a:ext cx="840" cy="3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sz="2000">
                <a:latin typeface="Times New Roman" pitchFamily="18" charset="0"/>
                <a:ea typeface="黑体" pitchFamily="49" charset="-122"/>
                <a:cs typeface="Times New Roman" pitchFamily="18" charset="0"/>
              </a:endParaRPr>
            </a:p>
          </p:txBody>
        </p:sp>
        <p:grpSp>
          <p:nvGrpSpPr>
            <p:cNvPr id="21524" name="Group 18"/>
            <p:cNvGrpSpPr>
              <a:grpSpLocks/>
            </p:cNvGrpSpPr>
            <p:nvPr/>
          </p:nvGrpSpPr>
          <p:grpSpPr bwMode="auto">
            <a:xfrm>
              <a:off x="946" y="1280"/>
              <a:ext cx="813" cy="805"/>
              <a:chOff x="4166" y="1706"/>
              <a:chExt cx="1252" cy="1252"/>
            </a:xfrm>
          </p:grpSpPr>
          <p:sp>
            <p:nvSpPr>
              <p:cNvPr id="21543"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44"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45"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46"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grpSp>
        <p:sp>
          <p:nvSpPr>
            <p:cNvPr id="26" name="Oval 23">
              <a:extLst>
                <a:ext uri="{FF2B5EF4-FFF2-40B4-BE49-F238E27FC236}"/>
              </a:extLst>
            </p:cNvPr>
            <p:cNvSpPr>
              <a:spLocks noChangeArrowheads="1"/>
            </p:cNvSpPr>
            <p:nvPr/>
          </p:nvSpPr>
          <p:spPr bwMode="gray">
            <a:xfrm>
              <a:off x="2368" y="1529"/>
              <a:ext cx="101" cy="31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7" name="Oval 24">
              <a:extLst>
                <a:ext uri="{FF2B5EF4-FFF2-40B4-BE49-F238E27FC236}"/>
              </a:extLst>
            </p:cNvPr>
            <p:cNvSpPr>
              <a:spLocks noChangeArrowheads="1"/>
            </p:cNvSpPr>
            <p:nvPr/>
          </p:nvSpPr>
          <p:spPr bwMode="gray">
            <a:xfrm>
              <a:off x="2368" y="1529"/>
              <a:ext cx="101" cy="316"/>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Oval 25">
              <a:extLst>
                <a:ext uri="{FF2B5EF4-FFF2-40B4-BE49-F238E27FC236}"/>
              </a:extLst>
            </p:cNvPr>
            <p:cNvSpPr>
              <a:spLocks noChangeArrowheads="1"/>
            </p:cNvSpPr>
            <p:nvPr/>
          </p:nvSpPr>
          <p:spPr bwMode="gray">
            <a:xfrm>
              <a:off x="2438" y="1530"/>
              <a:ext cx="934" cy="316"/>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9" name="Oval 26">
              <a:extLst>
                <a:ext uri="{FF2B5EF4-FFF2-40B4-BE49-F238E27FC236}"/>
              </a:extLst>
            </p:cNvPr>
            <p:cNvSpPr>
              <a:spLocks noChangeArrowheads="1"/>
            </p:cNvSpPr>
            <p:nvPr/>
          </p:nvSpPr>
          <p:spPr bwMode="gray">
            <a:xfrm>
              <a:off x="2439" y="1530"/>
              <a:ext cx="933" cy="316"/>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zh-CN" altLang="en-US" sz="200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529" name="Oval 27"/>
            <p:cNvSpPr>
              <a:spLocks noChangeArrowheads="1"/>
            </p:cNvSpPr>
            <p:nvPr/>
          </p:nvSpPr>
          <p:spPr bwMode="gray">
            <a:xfrm>
              <a:off x="2484" y="1528"/>
              <a:ext cx="840" cy="3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zh-CN" altLang="en-US" sz="2000">
                <a:latin typeface="Times New Roman" pitchFamily="18" charset="0"/>
                <a:ea typeface="黑体" pitchFamily="49" charset="-122"/>
                <a:cs typeface="Times New Roman" pitchFamily="18" charset="0"/>
              </a:endParaRPr>
            </a:p>
          </p:txBody>
        </p:sp>
        <p:grpSp>
          <p:nvGrpSpPr>
            <p:cNvPr id="21530" name="Group 28"/>
            <p:cNvGrpSpPr>
              <a:grpSpLocks/>
            </p:cNvGrpSpPr>
            <p:nvPr/>
          </p:nvGrpSpPr>
          <p:grpSpPr bwMode="auto">
            <a:xfrm>
              <a:off x="2498" y="1280"/>
              <a:ext cx="813" cy="805"/>
              <a:chOff x="4166" y="1706"/>
              <a:chExt cx="1252" cy="1252"/>
            </a:xfrm>
          </p:grpSpPr>
          <p:sp>
            <p:nvSpPr>
              <p:cNvPr id="21539"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40"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41"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42"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grpSp>
        <p:grpSp>
          <p:nvGrpSpPr>
            <p:cNvPr id="21531" name="Group 33"/>
            <p:cNvGrpSpPr>
              <a:grpSpLocks/>
            </p:cNvGrpSpPr>
            <p:nvPr/>
          </p:nvGrpSpPr>
          <p:grpSpPr bwMode="auto">
            <a:xfrm>
              <a:off x="4054" y="1280"/>
              <a:ext cx="814" cy="805"/>
              <a:chOff x="4166" y="1706"/>
              <a:chExt cx="1252" cy="1252"/>
            </a:xfrm>
          </p:grpSpPr>
          <p:sp>
            <p:nvSpPr>
              <p:cNvPr id="21535"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36"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37"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sp>
            <p:nvSpPr>
              <p:cNvPr id="21538"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zh-CN" altLang="en-US" sz="2000">
                  <a:latin typeface="Times New Roman" pitchFamily="18" charset="0"/>
                  <a:ea typeface="黑体" pitchFamily="49" charset="-122"/>
                  <a:cs typeface="Times New Roman" pitchFamily="18" charset="0"/>
                </a:endParaRPr>
              </a:p>
            </p:txBody>
          </p:sp>
        </p:grpSp>
        <p:sp>
          <p:nvSpPr>
            <p:cNvPr id="21532" name="Text Box 38"/>
            <p:cNvSpPr txBox="1">
              <a:spLocks noChangeArrowheads="1"/>
            </p:cNvSpPr>
            <p:nvPr/>
          </p:nvSpPr>
          <p:spPr bwMode="gray">
            <a:xfrm>
              <a:off x="1135" y="1508"/>
              <a:ext cx="36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solidFill>
                    <a:srgbClr val="000000"/>
                  </a:solidFill>
                  <a:latin typeface="Times New Roman" pitchFamily="18" charset="0"/>
                  <a:ea typeface="黑体" pitchFamily="49" charset="-122"/>
                  <a:cs typeface="Times New Roman" pitchFamily="18" charset="0"/>
                </a:rPr>
                <a:t>2018</a:t>
              </a:r>
              <a:r>
                <a:rPr lang="zh-CN" altLang="en-US" sz="2000">
                  <a:solidFill>
                    <a:srgbClr val="000000"/>
                  </a:solidFill>
                  <a:latin typeface="Times New Roman" pitchFamily="18" charset="0"/>
                  <a:ea typeface="黑体" pitchFamily="49" charset="-122"/>
                  <a:cs typeface="Times New Roman" pitchFamily="18" charset="0"/>
                </a:rPr>
                <a:t>年</a:t>
              </a:r>
              <a:endParaRPr lang="en-US" altLang="zh-CN" sz="2000">
                <a:solidFill>
                  <a:srgbClr val="000000"/>
                </a:solidFill>
                <a:latin typeface="Times New Roman" pitchFamily="18" charset="0"/>
                <a:ea typeface="黑体" pitchFamily="49" charset="-122"/>
                <a:cs typeface="Times New Roman" pitchFamily="18" charset="0"/>
              </a:endParaRPr>
            </a:p>
          </p:txBody>
        </p:sp>
        <p:sp>
          <p:nvSpPr>
            <p:cNvPr id="21533" name="Text Box 38"/>
            <p:cNvSpPr txBox="1">
              <a:spLocks noChangeArrowheads="1"/>
            </p:cNvSpPr>
            <p:nvPr/>
          </p:nvSpPr>
          <p:spPr bwMode="gray">
            <a:xfrm>
              <a:off x="2746" y="1553"/>
              <a:ext cx="36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solidFill>
                    <a:srgbClr val="000000"/>
                  </a:solidFill>
                  <a:latin typeface="Times New Roman" pitchFamily="18" charset="0"/>
                  <a:ea typeface="黑体" pitchFamily="49" charset="-122"/>
                  <a:cs typeface="Times New Roman" pitchFamily="18" charset="0"/>
                </a:rPr>
                <a:t>2019</a:t>
              </a:r>
              <a:r>
                <a:rPr lang="zh-CN" altLang="en-US" sz="2000">
                  <a:solidFill>
                    <a:srgbClr val="000000"/>
                  </a:solidFill>
                  <a:latin typeface="Times New Roman" pitchFamily="18" charset="0"/>
                  <a:ea typeface="黑体" pitchFamily="49" charset="-122"/>
                  <a:cs typeface="Times New Roman" pitchFamily="18" charset="0"/>
                </a:rPr>
                <a:t>年</a:t>
              </a:r>
              <a:endParaRPr lang="en-US" altLang="zh-CN" sz="2000">
                <a:solidFill>
                  <a:srgbClr val="000000"/>
                </a:solidFill>
                <a:latin typeface="Times New Roman" pitchFamily="18" charset="0"/>
                <a:ea typeface="黑体" pitchFamily="49" charset="-122"/>
                <a:cs typeface="Times New Roman" pitchFamily="18" charset="0"/>
              </a:endParaRPr>
            </a:p>
          </p:txBody>
        </p:sp>
        <p:sp>
          <p:nvSpPr>
            <p:cNvPr id="21534" name="Text Box 38"/>
            <p:cNvSpPr txBox="1">
              <a:spLocks noChangeArrowheads="1"/>
            </p:cNvSpPr>
            <p:nvPr/>
          </p:nvSpPr>
          <p:spPr bwMode="gray">
            <a:xfrm>
              <a:off x="4058" y="1533"/>
              <a:ext cx="80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solidFill>
                    <a:srgbClr val="000000"/>
                  </a:solidFill>
                  <a:latin typeface="Times New Roman" pitchFamily="18" charset="0"/>
                  <a:ea typeface="黑体" pitchFamily="49" charset="-122"/>
                  <a:cs typeface="Times New Roman" pitchFamily="18" charset="0"/>
                </a:rPr>
                <a:t>2020</a:t>
              </a:r>
              <a:r>
                <a:rPr lang="zh-CN" altLang="en-US" sz="2000">
                  <a:solidFill>
                    <a:srgbClr val="000000"/>
                  </a:solidFill>
                  <a:latin typeface="Times New Roman" pitchFamily="18" charset="0"/>
                  <a:ea typeface="黑体" pitchFamily="49" charset="-122"/>
                  <a:cs typeface="Times New Roman" pitchFamily="18" charset="0"/>
                </a:rPr>
                <a:t>年</a:t>
              </a:r>
              <a:endParaRPr lang="en-US" altLang="zh-CN" sz="2000">
                <a:solidFill>
                  <a:srgbClr val="000000"/>
                </a:solidFill>
                <a:latin typeface="Times New Roman" pitchFamily="18" charset="0"/>
                <a:ea typeface="黑体" pitchFamily="49" charset="-122"/>
                <a:cs typeface="Times New Roman" pitchFamily="18" charset="0"/>
              </a:endParaRPr>
            </a:p>
          </p:txBody>
        </p:sp>
      </p:grpSp>
      <p:sp>
        <p:nvSpPr>
          <p:cNvPr id="21508" name="TextBox 43"/>
          <p:cNvSpPr txBox="1">
            <a:spLocks noChangeArrowheads="1"/>
          </p:cNvSpPr>
          <p:nvPr/>
        </p:nvSpPr>
        <p:spPr bwMode="auto">
          <a:xfrm>
            <a:off x="334434" y="908050"/>
            <a:ext cx="114257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57163" eaLnBrk="0" hangingPunct="0">
              <a:defRPr>
                <a:solidFill>
                  <a:schemeClr val="tx1"/>
                </a:solidFill>
                <a:latin typeface="Arial" charset="0"/>
                <a:ea typeface="宋体" charset="-122"/>
              </a:defRPr>
            </a:lvl1pPr>
            <a:lvl2pPr marL="742950" indent="-285750" defTabSz="157163" eaLnBrk="0" hangingPunct="0">
              <a:defRPr>
                <a:solidFill>
                  <a:schemeClr val="tx1"/>
                </a:solidFill>
                <a:latin typeface="Arial" charset="0"/>
                <a:ea typeface="宋体" charset="-122"/>
              </a:defRPr>
            </a:lvl2pPr>
            <a:lvl3pPr marL="342900" indent="-342900" defTabSz="157163" eaLnBrk="0" hangingPunct="0">
              <a:defRPr>
                <a:solidFill>
                  <a:schemeClr val="tx1"/>
                </a:solidFill>
                <a:latin typeface="Arial" charset="0"/>
                <a:ea typeface="宋体" charset="-122"/>
              </a:defRPr>
            </a:lvl3pPr>
            <a:lvl4pPr marL="1600200" indent="-228600" defTabSz="157163" eaLnBrk="0" hangingPunct="0">
              <a:defRPr>
                <a:solidFill>
                  <a:schemeClr val="tx1"/>
                </a:solidFill>
                <a:latin typeface="Arial" charset="0"/>
                <a:ea typeface="宋体" charset="-122"/>
              </a:defRPr>
            </a:lvl4pPr>
            <a:lvl5pPr marL="2057400" indent="-228600" defTabSz="157163" eaLnBrk="0" hangingPunct="0">
              <a:defRPr>
                <a:solidFill>
                  <a:schemeClr val="tx1"/>
                </a:solidFill>
                <a:latin typeface="Arial" charset="0"/>
                <a:ea typeface="宋体" charset="-122"/>
              </a:defRPr>
            </a:lvl5pPr>
            <a:lvl6pPr marL="2514600" indent="-228600" defTabSz="157163" eaLnBrk="0" fontAlgn="base" hangingPunct="0">
              <a:spcBef>
                <a:spcPct val="0"/>
              </a:spcBef>
              <a:spcAft>
                <a:spcPct val="0"/>
              </a:spcAft>
              <a:defRPr>
                <a:solidFill>
                  <a:schemeClr val="tx1"/>
                </a:solidFill>
                <a:latin typeface="Arial" charset="0"/>
                <a:ea typeface="宋体" charset="-122"/>
              </a:defRPr>
            </a:lvl6pPr>
            <a:lvl7pPr marL="2971800" indent="-228600" defTabSz="157163" eaLnBrk="0" fontAlgn="base" hangingPunct="0">
              <a:spcBef>
                <a:spcPct val="0"/>
              </a:spcBef>
              <a:spcAft>
                <a:spcPct val="0"/>
              </a:spcAft>
              <a:defRPr>
                <a:solidFill>
                  <a:schemeClr val="tx1"/>
                </a:solidFill>
                <a:latin typeface="Arial" charset="0"/>
                <a:ea typeface="宋体" charset="-122"/>
              </a:defRPr>
            </a:lvl7pPr>
            <a:lvl8pPr marL="3429000" indent="-228600" defTabSz="157163" eaLnBrk="0" fontAlgn="base" hangingPunct="0">
              <a:spcBef>
                <a:spcPct val="0"/>
              </a:spcBef>
              <a:spcAft>
                <a:spcPct val="0"/>
              </a:spcAft>
              <a:defRPr>
                <a:solidFill>
                  <a:schemeClr val="tx1"/>
                </a:solidFill>
                <a:latin typeface="Arial" charset="0"/>
                <a:ea typeface="宋体" charset="-122"/>
              </a:defRPr>
            </a:lvl8pPr>
            <a:lvl9pPr marL="3886200" indent="-228600" defTabSz="157163" eaLnBrk="0" fontAlgn="base" hangingPunct="0">
              <a:spcBef>
                <a:spcPct val="0"/>
              </a:spcBef>
              <a:spcAft>
                <a:spcPct val="0"/>
              </a:spcAft>
              <a:defRPr>
                <a:solidFill>
                  <a:schemeClr val="tx1"/>
                </a:solidFill>
                <a:latin typeface="Arial" charset="0"/>
                <a:ea typeface="宋体" charset="-122"/>
              </a:defRPr>
            </a:lvl9pPr>
          </a:lstStyle>
          <a:p>
            <a:pPr lvl="2" eaLnBrk="1" hangingPunct="1">
              <a:lnSpc>
                <a:spcPct val="150000"/>
              </a:lnSpc>
              <a:spcBef>
                <a:spcPct val="20000"/>
              </a:spcBef>
              <a:buClr>
                <a:srgbClr val="FF0000"/>
              </a:buClr>
              <a:buFont typeface="Wingdings" pitchFamily="2" charset="2"/>
              <a:buChar char="u"/>
            </a:pPr>
            <a:r>
              <a:rPr lang="zh-CN" altLang="en-US" sz="2000">
                <a:solidFill>
                  <a:srgbClr val="234747"/>
                </a:solidFill>
                <a:latin typeface="Times New Roman" pitchFamily="18" charset="0"/>
                <a:ea typeface="黑体" pitchFamily="49" charset="-122"/>
                <a:cs typeface="Times New Roman" pitchFamily="18" charset="0"/>
              </a:rPr>
              <a:t>项目前</a:t>
            </a:r>
            <a:r>
              <a:rPr lang="en-US" altLang="zh-CN" sz="2000">
                <a:solidFill>
                  <a:srgbClr val="234747"/>
                </a:solidFill>
                <a:latin typeface="Times New Roman" pitchFamily="18" charset="0"/>
                <a:ea typeface="黑体" pitchFamily="49" charset="-122"/>
                <a:cs typeface="Times New Roman" pitchFamily="18" charset="0"/>
              </a:rPr>
              <a:t>3</a:t>
            </a:r>
            <a:r>
              <a:rPr lang="zh-CN" altLang="en-US" sz="2000">
                <a:solidFill>
                  <a:srgbClr val="234747"/>
                </a:solidFill>
                <a:latin typeface="Times New Roman" pitchFamily="18" charset="0"/>
                <a:ea typeface="黑体" pitchFamily="49" charset="-122"/>
                <a:cs typeface="Times New Roman" pitchFamily="18" charset="0"/>
              </a:rPr>
              <a:t>年总体融资额度</a:t>
            </a:r>
            <a:r>
              <a:rPr lang="en-US" altLang="zh-CN" sz="2000">
                <a:solidFill>
                  <a:srgbClr val="234747"/>
                </a:solidFill>
                <a:latin typeface="Times New Roman" pitchFamily="18" charset="0"/>
                <a:ea typeface="黑体" pitchFamily="49" charset="-122"/>
                <a:cs typeface="Times New Roman" pitchFamily="18" charset="0"/>
              </a:rPr>
              <a:t>7000</a:t>
            </a:r>
            <a:r>
              <a:rPr lang="zh-CN" altLang="en-US" sz="2000">
                <a:solidFill>
                  <a:srgbClr val="234747"/>
                </a:solidFill>
                <a:latin typeface="Times New Roman" pitchFamily="18" charset="0"/>
                <a:ea typeface="黑体" pitchFamily="49" charset="-122"/>
                <a:cs typeface="Times New Roman" pitchFamily="18" charset="0"/>
              </a:rPr>
              <a:t>万元。其中包括自筹资金，贷款，政府扶持，风险投资等部分。</a:t>
            </a:r>
          </a:p>
        </p:txBody>
      </p:sp>
    </p:spTree>
    <p:extLst>
      <p:ext uri="{BB962C8B-B14F-4D97-AF65-F5344CB8AC3E}">
        <p14:creationId xmlns:p14="http://schemas.microsoft.com/office/powerpoint/2010/main" val="682097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txBox="1">
            <a:spLocks/>
          </p:cNvSpPr>
          <p:nvPr/>
        </p:nvSpPr>
        <p:spPr bwMode="auto">
          <a:xfrm>
            <a:off x="762000" y="1000125"/>
            <a:ext cx="6172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200">
                <a:latin typeface="黑体" pitchFamily="49" charset="-122"/>
                <a:ea typeface="黑体" pitchFamily="49" charset="-122"/>
              </a:rPr>
              <a:t>1</a:t>
            </a:r>
            <a:r>
              <a:rPr lang="zh-CN" altLang="en-US" sz="2200">
                <a:latin typeface="黑体" pitchFamily="49" charset="-122"/>
                <a:ea typeface="黑体" pitchFamily="49" charset="-122"/>
              </a:rPr>
              <a:t>、盈亏平衡分析</a:t>
            </a:r>
          </a:p>
        </p:txBody>
      </p:sp>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经济收益分析</a:t>
            </a:r>
          </a:p>
        </p:txBody>
      </p:sp>
      <p:sp>
        <p:nvSpPr>
          <p:cNvPr id="22532" name="标题 1"/>
          <p:cNvSpPr txBox="1">
            <a:spLocks/>
          </p:cNvSpPr>
          <p:nvPr/>
        </p:nvSpPr>
        <p:spPr bwMode="auto">
          <a:xfrm>
            <a:off x="762001" y="4572000"/>
            <a:ext cx="6500284"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200">
                <a:latin typeface="黑体" pitchFamily="49" charset="-122"/>
                <a:ea typeface="黑体" pitchFamily="49" charset="-122"/>
              </a:rPr>
              <a:t>3</a:t>
            </a:r>
            <a:r>
              <a:rPr lang="zh-CN" altLang="en-US" sz="2200">
                <a:latin typeface="黑体" pitchFamily="49" charset="-122"/>
                <a:ea typeface="黑体" pitchFamily="49" charset="-122"/>
              </a:rPr>
              <a:t>、投资收益率（单位：万元）</a:t>
            </a:r>
          </a:p>
        </p:txBody>
      </p:sp>
      <p:graphicFrame>
        <p:nvGraphicFramePr>
          <p:cNvPr id="6" name="表格 5"/>
          <p:cNvGraphicFramePr>
            <a:graphicFrameLocks noGrp="1"/>
          </p:cNvGraphicFramePr>
          <p:nvPr/>
        </p:nvGraphicFramePr>
        <p:xfrm>
          <a:off x="1238251" y="5273676"/>
          <a:ext cx="9334499" cy="1370012"/>
        </p:xfrm>
        <a:graphic>
          <a:graphicData uri="http://schemas.openxmlformats.org/drawingml/2006/table">
            <a:tbl>
              <a:tblPr/>
              <a:tblGrid>
                <a:gridCol w="2798529"/>
                <a:gridCol w="1280335"/>
                <a:gridCol w="1280335"/>
                <a:gridCol w="1275783"/>
                <a:gridCol w="1278060"/>
                <a:gridCol w="1421457"/>
              </a:tblGrid>
              <a:tr h="344221">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zh-CN" altLang="en-US" sz="1800" kern="0" dirty="0" smtClean="0">
                          <a:latin typeface="Times New Roman" pitchFamily="18" charset="0"/>
                          <a:ea typeface="黑体" pitchFamily="49" charset="-122"/>
                          <a:cs typeface="Times New Roman" pitchFamily="18" charset="0"/>
                        </a:rPr>
                        <a:t>项目</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zh-CN" altLang="en-US" sz="1800" kern="0" dirty="0" smtClean="0">
                          <a:latin typeface="Times New Roman" pitchFamily="18" charset="0"/>
                          <a:ea typeface="黑体" pitchFamily="49" charset="-122"/>
                          <a:cs typeface="Times New Roman" pitchFamily="18" charset="0"/>
                        </a:rPr>
                        <a:t>第</a:t>
                      </a:r>
                      <a:r>
                        <a:rPr lang="en-US" altLang="zh-CN" sz="1800" kern="0" dirty="0" smtClean="0">
                          <a:latin typeface="Times New Roman" pitchFamily="18" charset="0"/>
                          <a:ea typeface="黑体" pitchFamily="49" charset="-122"/>
                          <a:cs typeface="Times New Roman" pitchFamily="18" charset="0"/>
                        </a:rPr>
                        <a:t>1</a:t>
                      </a:r>
                      <a:r>
                        <a:rPr lang="zh-CN" sz="1800" kern="0" dirty="0" smtClean="0">
                          <a:latin typeface="Times New Roman" pitchFamily="18" charset="0"/>
                          <a:ea typeface="黑体" pitchFamily="49" charset="-122"/>
                          <a:cs typeface="Times New Roman" pitchFamily="18" charset="0"/>
                        </a:rPr>
                        <a:t>年</a:t>
                      </a:r>
                      <a:endParaRPr lang="zh-CN"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zh-CN" altLang="en-US" sz="1800" kern="0" dirty="0" smtClean="0">
                          <a:latin typeface="Times New Roman" pitchFamily="18" charset="0"/>
                          <a:ea typeface="黑体" pitchFamily="49" charset="-122"/>
                          <a:cs typeface="Times New Roman" pitchFamily="18" charset="0"/>
                        </a:rPr>
                        <a:t>第</a:t>
                      </a:r>
                      <a:r>
                        <a:rPr lang="en-US" altLang="zh-CN" sz="1800" kern="0" dirty="0" smtClean="0">
                          <a:latin typeface="Times New Roman" pitchFamily="18" charset="0"/>
                          <a:ea typeface="黑体" pitchFamily="49" charset="-122"/>
                          <a:cs typeface="Times New Roman" pitchFamily="18" charset="0"/>
                        </a:rPr>
                        <a:t>2</a:t>
                      </a:r>
                      <a:r>
                        <a:rPr lang="zh-CN" altLang="en-US" sz="1800" kern="0" dirty="0" smtClean="0">
                          <a:latin typeface="Times New Roman" pitchFamily="18" charset="0"/>
                          <a:ea typeface="黑体" pitchFamily="49" charset="-122"/>
                          <a:cs typeface="Times New Roman" pitchFamily="18" charset="0"/>
                        </a:rPr>
                        <a:t>年</a:t>
                      </a:r>
                      <a:endParaRPr lang="zh-CN" altLang="en-US"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zh-CN" altLang="en-US" sz="1800" kern="0" dirty="0" smtClean="0">
                          <a:latin typeface="Times New Roman" pitchFamily="18" charset="0"/>
                          <a:ea typeface="黑体" pitchFamily="49" charset="-122"/>
                          <a:cs typeface="Times New Roman" pitchFamily="18" charset="0"/>
                        </a:rPr>
                        <a:t>第</a:t>
                      </a:r>
                      <a:r>
                        <a:rPr lang="en-US" altLang="zh-CN" sz="1800" kern="0" dirty="0" smtClean="0">
                          <a:latin typeface="Times New Roman" pitchFamily="18" charset="0"/>
                          <a:ea typeface="黑体" pitchFamily="49" charset="-122"/>
                          <a:cs typeface="Times New Roman" pitchFamily="18" charset="0"/>
                        </a:rPr>
                        <a:t>3</a:t>
                      </a:r>
                      <a:r>
                        <a:rPr lang="zh-CN" altLang="en-US" sz="1800" kern="0" dirty="0" smtClean="0">
                          <a:latin typeface="Times New Roman" pitchFamily="18" charset="0"/>
                          <a:ea typeface="黑体" pitchFamily="49" charset="-122"/>
                          <a:cs typeface="Times New Roman" pitchFamily="18" charset="0"/>
                        </a:rPr>
                        <a:t>年</a:t>
                      </a:r>
                      <a:endParaRPr lang="zh-CN" altLang="en-US"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zh-CN" altLang="en-US" sz="1800" kern="0" dirty="0" smtClean="0">
                          <a:latin typeface="Times New Roman" pitchFamily="18" charset="0"/>
                          <a:ea typeface="黑体" pitchFamily="49" charset="-122"/>
                          <a:cs typeface="Times New Roman" pitchFamily="18" charset="0"/>
                        </a:rPr>
                        <a:t>第</a:t>
                      </a:r>
                      <a:r>
                        <a:rPr lang="en-US" altLang="zh-CN" sz="1800" kern="0" dirty="0" smtClean="0">
                          <a:latin typeface="Times New Roman" pitchFamily="18" charset="0"/>
                          <a:ea typeface="黑体" pitchFamily="49" charset="-122"/>
                          <a:cs typeface="Times New Roman" pitchFamily="18" charset="0"/>
                        </a:rPr>
                        <a:t>4</a:t>
                      </a:r>
                      <a:r>
                        <a:rPr lang="zh-CN" altLang="en-US" sz="1800" kern="0" dirty="0" smtClean="0">
                          <a:latin typeface="Times New Roman" pitchFamily="18" charset="0"/>
                          <a:ea typeface="黑体" pitchFamily="49" charset="-122"/>
                          <a:cs typeface="Times New Roman" pitchFamily="18" charset="0"/>
                        </a:rPr>
                        <a:t>年</a:t>
                      </a:r>
                      <a:endParaRPr lang="zh-CN" altLang="en-US"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zh-CN" altLang="en-US" sz="1800" kern="0" dirty="0" smtClean="0">
                          <a:latin typeface="Times New Roman" pitchFamily="18" charset="0"/>
                          <a:ea typeface="黑体" pitchFamily="49" charset="-122"/>
                          <a:cs typeface="Times New Roman" pitchFamily="18" charset="0"/>
                        </a:rPr>
                        <a:t>第</a:t>
                      </a:r>
                      <a:r>
                        <a:rPr lang="en-US" altLang="zh-CN" sz="1800" kern="0" dirty="0" smtClean="0">
                          <a:latin typeface="Times New Roman" pitchFamily="18" charset="0"/>
                          <a:ea typeface="黑体" pitchFamily="49" charset="-122"/>
                          <a:cs typeface="Times New Roman" pitchFamily="18" charset="0"/>
                        </a:rPr>
                        <a:t>5</a:t>
                      </a:r>
                      <a:r>
                        <a:rPr lang="zh-CN" altLang="en-US" sz="1800" kern="0" dirty="0" smtClean="0">
                          <a:latin typeface="Times New Roman" pitchFamily="18" charset="0"/>
                          <a:ea typeface="黑体" pitchFamily="49" charset="-122"/>
                          <a:cs typeface="Times New Roman" pitchFamily="18" charset="0"/>
                        </a:rPr>
                        <a:t>年</a:t>
                      </a:r>
                      <a:endParaRPr lang="zh-CN" altLang="en-US"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4495">
                <a:tc>
                  <a:txBody>
                    <a:bodyPr/>
                    <a:lstStyle/>
                    <a:p>
                      <a:pPr algn="ctr">
                        <a:lnSpc>
                          <a:spcPts val="1800"/>
                        </a:lnSpc>
                        <a:spcAft>
                          <a:spcPts val="0"/>
                        </a:spcAft>
                      </a:pPr>
                      <a:r>
                        <a:rPr lang="zh-CN" sz="1800" kern="0" dirty="0">
                          <a:latin typeface="Times New Roman" pitchFamily="18" charset="0"/>
                          <a:ea typeface="黑体" pitchFamily="49" charset="-122"/>
                          <a:cs typeface="Times New Roman" pitchFamily="18" charset="0"/>
                        </a:rPr>
                        <a:t>营业收入</a:t>
                      </a:r>
                      <a:endParaRPr lang="zh-CN"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solidFill>
                            <a:srgbClr val="000000"/>
                          </a:solidFill>
                          <a:latin typeface="Times New Roman" pitchFamily="18" charset="0"/>
                          <a:ea typeface="黑体" pitchFamily="49" charset="-122"/>
                          <a:cs typeface="Times New Roman" pitchFamily="18" charset="0"/>
                        </a:rPr>
                        <a:t>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solidFill>
                            <a:srgbClr val="000000"/>
                          </a:solidFill>
                          <a:latin typeface="Times New Roman" pitchFamily="18" charset="0"/>
                          <a:ea typeface="黑体" pitchFamily="49" charset="-122"/>
                          <a:cs typeface="Times New Roman" pitchFamily="18" charset="0"/>
                        </a:rPr>
                        <a:t>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solidFill>
                            <a:srgbClr val="000000"/>
                          </a:solidFill>
                          <a:latin typeface="Times New Roman" pitchFamily="18" charset="0"/>
                          <a:ea typeface="黑体" pitchFamily="49" charset="-122"/>
                          <a:cs typeface="Times New Roman" pitchFamily="18" charset="0"/>
                        </a:rPr>
                        <a:t>5000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solidFill>
                            <a:srgbClr val="000000"/>
                          </a:solidFill>
                          <a:latin typeface="Times New Roman" pitchFamily="18" charset="0"/>
                          <a:ea typeface="黑体" pitchFamily="49" charset="-122"/>
                          <a:cs typeface="Times New Roman" pitchFamily="18" charset="0"/>
                        </a:rPr>
                        <a:t>10000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0" kern="100" dirty="0" smtClean="0">
                          <a:latin typeface="Times New Roman" pitchFamily="18" charset="0"/>
                          <a:ea typeface="黑体" pitchFamily="49" charset="-122"/>
                          <a:cs typeface="Times New Roman" pitchFamily="18" charset="0"/>
                        </a:rPr>
                        <a:t>20000</a:t>
                      </a:r>
                      <a:endParaRPr lang="zh-CN" sz="1800" b="0" kern="100" dirty="0">
                        <a:latin typeface="Times New Roman" pitchFamily="18" charset="0"/>
                        <a:ea typeface="黑体" pitchFamily="49" charset="-122"/>
                        <a:cs typeface="Times New Roman" pitchFamily="18"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8">
                <a:tc>
                  <a:txBody>
                    <a:bodyPr/>
                    <a:lstStyle/>
                    <a:p>
                      <a:pPr algn="ctr">
                        <a:lnSpc>
                          <a:spcPts val="1800"/>
                        </a:lnSpc>
                        <a:spcAft>
                          <a:spcPts val="0"/>
                        </a:spcAft>
                      </a:pPr>
                      <a:r>
                        <a:rPr lang="zh-CN" sz="1800" kern="0" dirty="0">
                          <a:latin typeface="Times New Roman" pitchFamily="18" charset="0"/>
                          <a:ea typeface="黑体" pitchFamily="49" charset="-122"/>
                          <a:cs typeface="Times New Roman" pitchFamily="18" charset="0"/>
                        </a:rPr>
                        <a:t>总成本费用</a:t>
                      </a:r>
                      <a:endParaRPr lang="zh-CN"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solidFill>
                            <a:srgbClr val="000000"/>
                          </a:solidFill>
                          <a:latin typeface="Times New Roman" pitchFamily="18" charset="0"/>
                          <a:ea typeface="黑体" pitchFamily="49" charset="-122"/>
                          <a:cs typeface="Times New Roman" pitchFamily="18" charset="0"/>
                        </a:rPr>
                        <a:t>1000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solidFill>
                            <a:srgbClr val="000000"/>
                          </a:solidFill>
                          <a:latin typeface="Times New Roman" pitchFamily="18" charset="0"/>
                          <a:ea typeface="黑体" pitchFamily="49" charset="-122"/>
                          <a:cs typeface="Times New Roman" pitchFamily="18" charset="0"/>
                        </a:rPr>
                        <a:t>2000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latin typeface="Times New Roman" pitchFamily="18" charset="0"/>
                          <a:ea typeface="黑体" pitchFamily="49" charset="-122"/>
                          <a:cs typeface="Times New Roman" pitchFamily="18" charset="0"/>
                        </a:rPr>
                        <a:t>4000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800" b="0" kern="100" dirty="0" smtClean="0">
                          <a:latin typeface="Times New Roman" pitchFamily="18" charset="0"/>
                          <a:ea typeface="黑体" pitchFamily="49" charset="-122"/>
                          <a:cs typeface="Times New Roman" pitchFamily="18" charset="0"/>
                        </a:rPr>
                        <a:t>5000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0" kern="100" dirty="0" smtClean="0">
                          <a:latin typeface="Times New Roman" pitchFamily="18" charset="0"/>
                          <a:ea typeface="黑体" pitchFamily="49" charset="-122"/>
                          <a:cs typeface="Times New Roman" pitchFamily="18" charset="0"/>
                        </a:rPr>
                        <a:t>8000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8">
                <a:tc>
                  <a:txBody>
                    <a:bodyPr/>
                    <a:lstStyle/>
                    <a:p>
                      <a:pPr algn="ctr">
                        <a:lnSpc>
                          <a:spcPts val="1800"/>
                        </a:lnSpc>
                        <a:spcAft>
                          <a:spcPts val="0"/>
                        </a:spcAft>
                      </a:pPr>
                      <a:r>
                        <a:rPr lang="zh-CN" sz="1800" kern="0" dirty="0" smtClean="0">
                          <a:latin typeface="Times New Roman" pitchFamily="18" charset="0"/>
                          <a:ea typeface="黑体" pitchFamily="49" charset="-122"/>
                          <a:cs typeface="Times New Roman" pitchFamily="18" charset="0"/>
                        </a:rPr>
                        <a:t>利润</a:t>
                      </a:r>
                      <a:endParaRPr lang="zh-CN" sz="180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en-US" sz="1800" b="0" kern="100" dirty="0" smtClean="0">
                          <a:latin typeface="Times New Roman" pitchFamily="18" charset="0"/>
                          <a:ea typeface="黑体" pitchFamily="49" charset="-122"/>
                          <a:cs typeface="Times New Roman" pitchFamily="18" charset="0"/>
                        </a:rPr>
                        <a:t>-1000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en-US" sz="1800" b="0" kern="100" dirty="0">
                          <a:latin typeface="Times New Roman" pitchFamily="18" charset="0"/>
                          <a:ea typeface="黑体" pitchFamily="49" charset="-122"/>
                          <a:cs typeface="Times New Roman" pitchFamily="18" charset="0"/>
                        </a:rPr>
                        <a:t>-</a:t>
                      </a:r>
                      <a:r>
                        <a:rPr lang="en-US" sz="1800" b="0" kern="100" dirty="0" smtClean="0">
                          <a:latin typeface="Times New Roman" pitchFamily="18" charset="0"/>
                          <a:ea typeface="黑体" pitchFamily="49" charset="-122"/>
                          <a:cs typeface="Times New Roman" pitchFamily="18" charset="0"/>
                        </a:rPr>
                        <a:t>2000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en-US" sz="1800" b="0" kern="100" dirty="0" smtClean="0">
                          <a:latin typeface="Times New Roman" pitchFamily="18" charset="0"/>
                          <a:ea typeface="黑体" pitchFamily="49" charset="-122"/>
                          <a:cs typeface="Times New Roman" pitchFamily="18" charset="0"/>
                        </a:rPr>
                        <a:t>1000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800"/>
                        </a:lnSpc>
                        <a:spcAft>
                          <a:spcPts val="0"/>
                        </a:spcAft>
                      </a:pPr>
                      <a:r>
                        <a:rPr lang="en-US" sz="1800" b="0" kern="100" dirty="0" smtClean="0">
                          <a:latin typeface="Times New Roman" pitchFamily="18" charset="0"/>
                          <a:ea typeface="黑体" pitchFamily="49" charset="-122"/>
                          <a:cs typeface="Times New Roman" pitchFamily="18" charset="0"/>
                        </a:rPr>
                        <a:t>5000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800" b="0" kern="100" dirty="0" smtClean="0">
                          <a:latin typeface="Times New Roman" pitchFamily="18" charset="0"/>
                          <a:ea typeface="黑体" pitchFamily="49" charset="-122"/>
                          <a:cs typeface="Times New Roman" pitchFamily="18" charset="0"/>
                        </a:rPr>
                        <a:t>12000</a:t>
                      </a:r>
                      <a:endParaRPr lang="zh-CN" sz="1800" b="0" kern="100" dirty="0">
                        <a:latin typeface="Times New Roman" pitchFamily="18" charset="0"/>
                        <a:ea typeface="黑体" pitchFamily="49" charset="-122"/>
                        <a:cs typeface="Times New Roman" pitchFamily="18"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22570" name="标题 1"/>
          <p:cNvSpPr txBox="1">
            <a:spLocks/>
          </p:cNvSpPr>
          <p:nvPr/>
        </p:nvSpPr>
        <p:spPr bwMode="auto">
          <a:xfrm>
            <a:off x="762000" y="3000375"/>
            <a:ext cx="98890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200">
                <a:latin typeface="黑体" pitchFamily="49" charset="-122"/>
                <a:ea typeface="黑体" pitchFamily="49" charset="-122"/>
              </a:rPr>
              <a:t>2</a:t>
            </a:r>
            <a:r>
              <a:rPr lang="zh-CN" altLang="en-US" sz="2200">
                <a:latin typeface="黑体" pitchFamily="49" charset="-122"/>
                <a:ea typeface="黑体" pitchFamily="49" charset="-122"/>
              </a:rPr>
              <a:t>、一定规模下的投资回收期</a:t>
            </a:r>
          </a:p>
        </p:txBody>
      </p:sp>
      <p:sp>
        <p:nvSpPr>
          <p:cNvPr id="22571" name="矩形 4"/>
          <p:cNvSpPr>
            <a:spLocks noChangeArrowheads="1"/>
          </p:cNvSpPr>
          <p:nvPr/>
        </p:nvSpPr>
        <p:spPr bwMode="auto">
          <a:xfrm>
            <a:off x="1422400" y="3494088"/>
            <a:ext cx="1010285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前</a:t>
            </a:r>
            <a:r>
              <a:rPr lang="en-US" altLang="zh-CN">
                <a:latin typeface="Times New Roman" pitchFamily="18" charset="0"/>
                <a:ea typeface="黑体" pitchFamily="49" charset="-122"/>
                <a:cs typeface="Times New Roman" pitchFamily="18" charset="0"/>
              </a:rPr>
              <a:t>2</a:t>
            </a:r>
            <a:r>
              <a:rPr lang="zh-CN" altLang="en-US">
                <a:latin typeface="Times New Roman" pitchFamily="18" charset="0"/>
                <a:ea typeface="黑体" pitchFamily="49" charset="-122"/>
                <a:cs typeface="Times New Roman" pitchFamily="18" charset="0"/>
              </a:rPr>
              <a:t>年：投入产品研发、人力成本、</a:t>
            </a:r>
            <a:r>
              <a:rPr lang="en-US" altLang="zh-CN">
                <a:latin typeface="Times New Roman" pitchFamily="18" charset="0"/>
                <a:ea typeface="黑体" pitchFamily="49" charset="-122"/>
                <a:cs typeface="Times New Roman" pitchFamily="18" charset="0"/>
              </a:rPr>
              <a:t>CFDA</a:t>
            </a:r>
            <a:r>
              <a:rPr lang="zh-CN" altLang="en-US">
                <a:latin typeface="Times New Roman" pitchFamily="18" charset="0"/>
                <a:ea typeface="黑体" pitchFamily="49" charset="-122"/>
                <a:cs typeface="Times New Roman" pitchFamily="18" charset="0"/>
              </a:rPr>
              <a:t>批号申请费用约</a:t>
            </a:r>
            <a:r>
              <a:rPr lang="en-US" altLang="zh-CN">
                <a:latin typeface="Times New Roman" pitchFamily="18" charset="0"/>
                <a:ea typeface="黑体" pitchFamily="49" charset="-122"/>
                <a:cs typeface="Times New Roman" pitchFamily="18" charset="0"/>
              </a:rPr>
              <a:t>3000</a:t>
            </a:r>
            <a:r>
              <a:rPr lang="zh-CN" altLang="en-US">
                <a:latin typeface="Times New Roman" pitchFamily="18" charset="0"/>
                <a:ea typeface="黑体" pitchFamily="49" charset="-122"/>
                <a:cs typeface="Times New Roman" pitchFamily="18" charset="0"/>
              </a:rPr>
              <a:t>万元</a:t>
            </a:r>
            <a:endParaRPr lang="en-US" altLang="zh-CN">
              <a:latin typeface="Times New Roman" pitchFamily="18" charset="0"/>
              <a:ea typeface="黑体" pitchFamily="49" charset="-122"/>
              <a:cs typeface="Times New Roman" pitchFamily="18" charset="0"/>
            </a:endParaRP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第</a:t>
            </a:r>
            <a:r>
              <a:rPr lang="en-US" altLang="zh-CN">
                <a:latin typeface="Times New Roman" pitchFamily="18" charset="0"/>
                <a:ea typeface="黑体" pitchFamily="49" charset="-122"/>
                <a:cs typeface="Times New Roman" pitchFamily="18" charset="0"/>
              </a:rPr>
              <a:t>3</a:t>
            </a:r>
            <a:r>
              <a:rPr lang="zh-CN" altLang="en-US">
                <a:latin typeface="Times New Roman" pitchFamily="18" charset="0"/>
                <a:ea typeface="黑体" pitchFamily="49" charset="-122"/>
                <a:cs typeface="Times New Roman" pitchFamily="18" charset="0"/>
              </a:rPr>
              <a:t>年开始：将保持</a:t>
            </a:r>
            <a:r>
              <a:rPr lang="en-US" altLang="zh-CN">
                <a:latin typeface="Times New Roman" pitchFamily="18" charset="0"/>
                <a:ea typeface="黑体" pitchFamily="49" charset="-122"/>
                <a:cs typeface="Times New Roman" pitchFamily="18" charset="0"/>
              </a:rPr>
              <a:t>100%</a:t>
            </a:r>
            <a:r>
              <a:rPr lang="zh-CN" altLang="en-US">
                <a:latin typeface="Times New Roman" pitchFamily="18" charset="0"/>
                <a:ea typeface="黑体" pitchFamily="49" charset="-122"/>
                <a:cs typeface="Times New Roman" pitchFamily="18" charset="0"/>
              </a:rPr>
              <a:t>市场增长率，规模生产后利润率增长迅速</a:t>
            </a:r>
            <a:endParaRPr lang="en-US" altLang="zh-CN">
              <a:latin typeface="Times New Roman" pitchFamily="18" charset="0"/>
              <a:ea typeface="黑体" pitchFamily="49" charset="-122"/>
              <a:cs typeface="Times New Roman" pitchFamily="18" charset="0"/>
            </a:endParaRPr>
          </a:p>
        </p:txBody>
      </p:sp>
      <p:sp>
        <p:nvSpPr>
          <p:cNvPr id="22572" name="矩形 4"/>
          <p:cNvSpPr>
            <a:spLocks noChangeArrowheads="1"/>
          </p:cNvSpPr>
          <p:nvPr/>
        </p:nvSpPr>
        <p:spPr bwMode="auto">
          <a:xfrm>
            <a:off x="1422400" y="1571625"/>
            <a:ext cx="10102851"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前</a:t>
            </a:r>
            <a:r>
              <a:rPr lang="en-US" altLang="zh-CN">
                <a:latin typeface="Times New Roman" pitchFamily="18" charset="0"/>
                <a:ea typeface="黑体" pitchFamily="49" charset="-122"/>
                <a:cs typeface="Times New Roman" pitchFamily="18" charset="0"/>
              </a:rPr>
              <a:t>2</a:t>
            </a:r>
            <a:r>
              <a:rPr lang="zh-CN" altLang="en-US">
                <a:latin typeface="Times New Roman" pitchFamily="18" charset="0"/>
                <a:ea typeface="黑体" pitchFamily="49" charset="-122"/>
                <a:cs typeface="Times New Roman" pitchFamily="18" charset="0"/>
              </a:rPr>
              <a:t>年：集中研发产品，</a:t>
            </a:r>
            <a:r>
              <a:rPr lang="en-US" altLang="zh-CN">
                <a:latin typeface="Times New Roman" pitchFamily="18" charset="0"/>
                <a:ea typeface="黑体" pitchFamily="49" charset="-122"/>
                <a:cs typeface="Times New Roman" pitchFamily="18" charset="0"/>
              </a:rPr>
              <a:t>CFDA</a:t>
            </a:r>
            <a:r>
              <a:rPr lang="zh-CN" altLang="en-US">
                <a:latin typeface="Times New Roman" pitchFamily="18" charset="0"/>
                <a:ea typeface="黑体" pitchFamily="49" charset="-122"/>
                <a:cs typeface="Times New Roman" pitchFamily="18" charset="0"/>
              </a:rPr>
              <a:t>批号申请时间较长，处于亏损状态</a:t>
            </a:r>
            <a:endParaRPr lang="en-US" altLang="zh-CN">
              <a:latin typeface="Times New Roman" pitchFamily="18" charset="0"/>
              <a:ea typeface="黑体" pitchFamily="49" charset="-122"/>
              <a:cs typeface="Times New Roman" pitchFamily="18" charset="0"/>
            </a:endParaRP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第</a:t>
            </a:r>
            <a:r>
              <a:rPr lang="en-US" altLang="zh-CN">
                <a:latin typeface="Times New Roman" pitchFamily="18" charset="0"/>
                <a:ea typeface="黑体" pitchFamily="49" charset="-122"/>
                <a:cs typeface="Times New Roman" pitchFamily="18" charset="0"/>
              </a:rPr>
              <a:t>3</a:t>
            </a:r>
            <a:r>
              <a:rPr lang="zh-CN" altLang="en-US">
                <a:latin typeface="Times New Roman" pitchFamily="18" charset="0"/>
                <a:ea typeface="黑体" pitchFamily="49" charset="-122"/>
                <a:cs typeface="Times New Roman" pitchFamily="18" charset="0"/>
              </a:rPr>
              <a:t>年开始：获得</a:t>
            </a:r>
            <a:r>
              <a:rPr lang="en-US" altLang="zh-CN">
                <a:latin typeface="Times New Roman" pitchFamily="18" charset="0"/>
                <a:ea typeface="黑体" pitchFamily="49" charset="-122"/>
                <a:cs typeface="Times New Roman" pitchFamily="18" charset="0"/>
              </a:rPr>
              <a:t>CFDA</a:t>
            </a:r>
            <a:r>
              <a:rPr lang="zh-CN" altLang="en-US">
                <a:latin typeface="Times New Roman" pitchFamily="18" charset="0"/>
                <a:ea typeface="黑体" pitchFamily="49" charset="-122"/>
                <a:cs typeface="Times New Roman" pitchFamily="18" charset="0"/>
              </a:rPr>
              <a:t>批号后，进入规模生产高速增长期，迅速扭亏为盈，并保持利润高增长趋势</a:t>
            </a:r>
            <a:endParaRPr lang="en-US" altLang="zh-CN">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249109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技术的生命周期</a:t>
            </a:r>
          </a:p>
        </p:txBody>
      </p:sp>
      <p:sp>
        <p:nvSpPr>
          <p:cNvPr id="23555" name="矩形 2"/>
          <p:cNvSpPr>
            <a:spLocks noChangeArrowheads="1"/>
          </p:cNvSpPr>
          <p:nvPr/>
        </p:nvSpPr>
        <p:spPr bwMode="auto">
          <a:xfrm>
            <a:off x="304800" y="1071563"/>
            <a:ext cx="10160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试剂盒技术</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常规病原微生物等长期稳定，因此试剂盒长期有效</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生命周期长，与检测仪技术的生命周期一致</a:t>
            </a:r>
          </a:p>
        </p:txBody>
      </p:sp>
      <p:sp>
        <p:nvSpPr>
          <p:cNvPr id="23556" name="矩形 3"/>
          <p:cNvSpPr>
            <a:spLocks noChangeArrowheads="1"/>
          </p:cNvSpPr>
          <p:nvPr/>
        </p:nvSpPr>
        <p:spPr bwMode="auto">
          <a:xfrm>
            <a:off x="317500" y="3097213"/>
            <a:ext cx="1016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检测仪技术</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生命周期预计为</a:t>
            </a:r>
            <a:r>
              <a:rPr lang="en-US" altLang="zh-CN">
                <a:latin typeface="Times New Roman" pitchFamily="18" charset="0"/>
                <a:ea typeface="黑体" pitchFamily="49" charset="-122"/>
                <a:cs typeface="Times New Roman" pitchFamily="18" charset="0"/>
              </a:rPr>
              <a:t>10</a:t>
            </a:r>
            <a:r>
              <a:rPr lang="zh-CN" altLang="en-US">
                <a:latin typeface="Times New Roman" pitchFamily="18" charset="0"/>
                <a:ea typeface="黑体" pitchFamily="49" charset="-122"/>
                <a:cs typeface="Times New Roman" pitchFamily="18" charset="0"/>
              </a:rPr>
              <a:t>年以上</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高可靠性</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高重复性</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高稳定性</a:t>
            </a:r>
          </a:p>
        </p:txBody>
      </p:sp>
    </p:spTree>
    <p:extLst>
      <p:ext uri="{BB962C8B-B14F-4D97-AF65-F5344CB8AC3E}">
        <p14:creationId xmlns:p14="http://schemas.microsoft.com/office/powerpoint/2010/main" val="1204348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产品迭代方案</a:t>
            </a:r>
          </a:p>
        </p:txBody>
      </p:sp>
      <p:sp>
        <p:nvSpPr>
          <p:cNvPr id="24579" name="矩形 3"/>
          <p:cNvSpPr>
            <a:spLocks noChangeArrowheads="1"/>
          </p:cNvSpPr>
          <p:nvPr/>
        </p:nvSpPr>
        <p:spPr bwMode="auto">
          <a:xfrm>
            <a:off x="304800" y="1071563"/>
            <a:ext cx="10744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试剂盒</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思路：基于谐振式微悬臂梁结构的生化传感器，更新传感器表面固定的敏感层</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周期：每</a:t>
            </a:r>
            <a:r>
              <a:rPr lang="en-US" altLang="zh-CN">
                <a:latin typeface="Times New Roman" pitchFamily="18" charset="0"/>
                <a:ea typeface="黑体" pitchFamily="49" charset="-122"/>
                <a:cs typeface="Times New Roman" pitchFamily="18" charset="0"/>
              </a:rPr>
              <a:t>1</a:t>
            </a:r>
            <a:r>
              <a:rPr lang="zh-CN" altLang="en-US">
                <a:latin typeface="Times New Roman" pitchFamily="18" charset="0"/>
                <a:ea typeface="黑体" pitchFamily="49" charset="-122"/>
                <a:cs typeface="Times New Roman" pitchFamily="18" charset="0"/>
              </a:rPr>
              <a:t>至</a:t>
            </a:r>
            <a:r>
              <a:rPr lang="en-US" altLang="zh-CN">
                <a:latin typeface="Times New Roman" pitchFamily="18" charset="0"/>
                <a:ea typeface="黑体" pitchFamily="49" charset="-122"/>
                <a:cs typeface="Times New Roman" pitchFamily="18" charset="0"/>
              </a:rPr>
              <a:t>2</a:t>
            </a:r>
            <a:r>
              <a:rPr lang="zh-CN" altLang="en-US">
                <a:latin typeface="Times New Roman" pitchFamily="18" charset="0"/>
                <a:ea typeface="黑体" pitchFamily="49" charset="-122"/>
                <a:cs typeface="Times New Roman" pitchFamily="18" charset="0"/>
              </a:rPr>
              <a:t>年更新一个产品，每个试剂盒产品投入市场后，长期有效</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投入：更新敏感层（投入较少） 、获取</a:t>
            </a:r>
            <a:r>
              <a:rPr lang="en-US" altLang="zh-CN">
                <a:latin typeface="Times New Roman" pitchFamily="18" charset="0"/>
                <a:ea typeface="黑体" pitchFamily="49" charset="-122"/>
                <a:cs typeface="Times New Roman" pitchFamily="18" charset="0"/>
              </a:rPr>
              <a:t>FDA</a:t>
            </a:r>
            <a:endParaRPr lang="zh-CN" altLang="en-US">
              <a:latin typeface="Times New Roman" pitchFamily="18" charset="0"/>
              <a:ea typeface="黑体" pitchFamily="49" charset="-122"/>
              <a:cs typeface="Times New Roman" pitchFamily="18" charset="0"/>
            </a:endParaRPr>
          </a:p>
        </p:txBody>
      </p:sp>
      <p:sp>
        <p:nvSpPr>
          <p:cNvPr id="24580" name="矩形 4"/>
          <p:cNvSpPr>
            <a:spLocks noChangeArrowheads="1"/>
          </p:cNvSpPr>
          <p:nvPr/>
        </p:nvSpPr>
        <p:spPr bwMode="auto">
          <a:xfrm>
            <a:off x="317500" y="4286250"/>
            <a:ext cx="101600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检测仪</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思路：朝着更自动化、人性化、便携化、快速的方向更新</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周期：每</a:t>
            </a:r>
            <a:r>
              <a:rPr lang="en-US" altLang="zh-CN">
                <a:latin typeface="Times New Roman" pitchFamily="18" charset="0"/>
                <a:ea typeface="黑体" pitchFamily="49" charset="-122"/>
                <a:cs typeface="Times New Roman" pitchFamily="18" charset="0"/>
              </a:rPr>
              <a:t>3</a:t>
            </a:r>
            <a:r>
              <a:rPr lang="zh-CN" altLang="en-US">
                <a:latin typeface="Times New Roman" pitchFamily="18" charset="0"/>
                <a:ea typeface="黑体" pitchFamily="49" charset="-122"/>
                <a:cs typeface="Times New Roman" pitchFamily="18" charset="0"/>
              </a:rPr>
              <a:t>年更新一代检测仪，检测仪产品投入市场后，长期有效</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投入：研发新仪器、获取</a:t>
            </a:r>
            <a:r>
              <a:rPr lang="en-US" altLang="zh-CN">
                <a:latin typeface="Times New Roman" pitchFamily="18" charset="0"/>
                <a:ea typeface="黑体" pitchFamily="49" charset="-122"/>
                <a:cs typeface="Times New Roman" pitchFamily="18" charset="0"/>
              </a:rPr>
              <a:t>FDA</a:t>
            </a:r>
            <a:endParaRPr lang="zh-CN" altLang="en-US">
              <a:latin typeface="Times New Roman" pitchFamily="18" charset="0"/>
              <a:ea typeface="黑体" pitchFamily="49" charset="-122"/>
              <a:cs typeface="Times New Roman" pitchFamily="18" charset="0"/>
            </a:endParaRPr>
          </a:p>
        </p:txBody>
      </p:sp>
      <p:sp>
        <p:nvSpPr>
          <p:cNvPr id="24581" name="标题 1"/>
          <p:cNvSpPr txBox="1">
            <a:spLocks/>
          </p:cNvSpPr>
          <p:nvPr/>
        </p:nvSpPr>
        <p:spPr bwMode="auto">
          <a:xfrm>
            <a:off x="4572000" y="307975"/>
            <a:ext cx="647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产品升级换代的思路、周期、投入</a:t>
            </a:r>
          </a:p>
        </p:txBody>
      </p:sp>
    </p:spTree>
    <p:extLst>
      <p:ext uri="{BB962C8B-B14F-4D97-AF65-F5344CB8AC3E}">
        <p14:creationId xmlns:p14="http://schemas.microsoft.com/office/powerpoint/2010/main" val="3463638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产业化需求</a:t>
            </a:r>
          </a:p>
        </p:txBody>
      </p:sp>
      <p:sp>
        <p:nvSpPr>
          <p:cNvPr id="25603" name="矩形 3"/>
          <p:cNvSpPr>
            <a:spLocks noChangeArrowheads="1"/>
          </p:cNvSpPr>
          <p:nvPr/>
        </p:nvSpPr>
        <p:spPr bwMode="auto">
          <a:xfrm>
            <a:off x="304800" y="1071563"/>
            <a:ext cx="10744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初步发展期</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人：以高水平研发团队为主</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财：科研投入、临床实验投入</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场地：芯片加工实验室、生化修饰及分析实验室、系统组装实验室</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服务：市场调研团队、政策分析团队</a:t>
            </a:r>
          </a:p>
        </p:txBody>
      </p:sp>
      <p:sp>
        <p:nvSpPr>
          <p:cNvPr id="25604" name="矩形 4"/>
          <p:cNvSpPr>
            <a:spLocks noChangeArrowheads="1"/>
          </p:cNvSpPr>
          <p:nvPr/>
        </p:nvSpPr>
        <p:spPr bwMode="auto">
          <a:xfrm>
            <a:off x="317500" y="3857625"/>
            <a:ext cx="11398251"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r>
              <a:rPr lang="zh-CN" altLang="en-US" sz="2400">
                <a:solidFill>
                  <a:srgbClr val="FF0000"/>
                </a:solidFill>
                <a:latin typeface="Times New Roman" pitchFamily="18" charset="0"/>
                <a:ea typeface="黑体" pitchFamily="49" charset="-122"/>
                <a:cs typeface="Times New Roman" pitchFamily="18" charset="0"/>
              </a:rPr>
              <a:t>批量生产期</a:t>
            </a: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人：保持一支稳定的高水平研发团队、配备大量生产线工人</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财：以加工生产投入为主，同时保持稳定的技术升级研发投入</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场地：芯片代工（无需场地）、生化修饰及分析场地、系统组装与调试场地</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服务：市场销售团队</a:t>
            </a:r>
          </a:p>
        </p:txBody>
      </p:sp>
      <p:sp>
        <p:nvSpPr>
          <p:cNvPr id="25605" name="标题 1"/>
          <p:cNvSpPr txBox="1">
            <a:spLocks/>
          </p:cNvSpPr>
          <p:nvPr/>
        </p:nvSpPr>
        <p:spPr bwMode="auto">
          <a:xfrm>
            <a:off x="4572000" y="307975"/>
            <a:ext cx="647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不同发展阶段对各类资源的需求</a:t>
            </a:r>
          </a:p>
        </p:txBody>
      </p:sp>
    </p:spTree>
    <p:extLst>
      <p:ext uri="{BB962C8B-B14F-4D97-AF65-F5344CB8AC3E}">
        <p14:creationId xmlns:p14="http://schemas.microsoft.com/office/powerpoint/2010/main" val="80774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联系方式</a:t>
            </a:r>
          </a:p>
        </p:txBody>
      </p:sp>
      <p:sp>
        <p:nvSpPr>
          <p:cNvPr id="26627" name="矩形 3"/>
          <p:cNvSpPr>
            <a:spLocks noChangeArrowheads="1"/>
          </p:cNvSpPr>
          <p:nvPr/>
        </p:nvSpPr>
        <p:spPr bwMode="auto">
          <a:xfrm>
            <a:off x="304800" y="1071564"/>
            <a:ext cx="1074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spcAft>
                <a:spcPts val="1200"/>
              </a:spcAft>
            </a:pPr>
            <a:endParaRPr lang="zh-CN" altLang="en-US" sz="2400">
              <a:solidFill>
                <a:srgbClr val="FF0000"/>
              </a:solidFill>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杨晋玲研究员</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中国科学院半导体研究所</a:t>
            </a:r>
            <a:endParaRPr lang="en-US" altLang="zh-CN">
              <a:latin typeface="Times New Roman" pitchFamily="18" charset="0"/>
              <a:ea typeface="黑体" pitchFamily="49" charset="-122"/>
              <a:cs typeface="Times New Roman" pitchFamily="18" charset="0"/>
            </a:endParaRPr>
          </a:p>
          <a:p>
            <a:pPr marL="800100" lvl="1" indent="-342900">
              <a:lnSpc>
                <a:spcPct val="150000"/>
              </a:lnSpc>
              <a:spcAft>
                <a:spcPts val="1200"/>
              </a:spcAft>
              <a:buClr>
                <a:srgbClr val="FF0000"/>
              </a:buClr>
              <a:buFont typeface="Arial" charset="0"/>
              <a:buChar char="•"/>
            </a:pPr>
            <a:r>
              <a:rPr lang="en-US" altLang="zh-CN">
                <a:latin typeface="Times New Roman" pitchFamily="18" charset="0"/>
                <a:ea typeface="黑体" pitchFamily="49" charset="-122"/>
                <a:cs typeface="Times New Roman" pitchFamily="18" charset="0"/>
                <a:hlinkClick r:id="rId2"/>
              </a:rPr>
              <a:t>jyzhang@semi.ac.cn</a:t>
            </a:r>
            <a:r>
              <a:rPr lang="en-US" altLang="zh-CN">
                <a:latin typeface="Times New Roman" pitchFamily="18" charset="0"/>
                <a:ea typeface="黑体" pitchFamily="49" charset="-122"/>
                <a:cs typeface="Times New Roman" pitchFamily="18" charset="0"/>
              </a:rPr>
              <a:t> </a:t>
            </a:r>
          </a:p>
          <a:p>
            <a:pPr marL="800100" lvl="1" indent="-342900">
              <a:lnSpc>
                <a:spcPct val="150000"/>
              </a:lnSpc>
              <a:spcAft>
                <a:spcPts val="1200"/>
              </a:spcAft>
              <a:buClr>
                <a:srgbClr val="FF0000"/>
              </a:buClr>
              <a:buFont typeface="Arial" charset="0"/>
              <a:buChar char="•"/>
            </a:pPr>
            <a:r>
              <a:rPr lang="en-US" altLang="zh-CN">
                <a:latin typeface="Times New Roman" pitchFamily="18" charset="0"/>
                <a:ea typeface="黑体" pitchFamily="49" charset="-122"/>
                <a:cs typeface="Times New Roman" pitchFamily="18" charset="0"/>
              </a:rPr>
              <a:t>13522829000</a:t>
            </a:r>
          </a:p>
          <a:p>
            <a:pPr marL="800100" lvl="1" indent="-342900">
              <a:lnSpc>
                <a:spcPct val="150000"/>
              </a:lnSpc>
              <a:spcAft>
                <a:spcPts val="1200"/>
              </a:spcAft>
              <a:buClr>
                <a:srgbClr val="FF0000"/>
              </a:buClr>
              <a:buFont typeface="Arial" charset="0"/>
              <a:buChar char="•"/>
            </a:pPr>
            <a:r>
              <a:rPr lang="en-US" altLang="zh-CN">
                <a:latin typeface="Times New Roman" pitchFamily="18" charset="0"/>
                <a:ea typeface="黑体" pitchFamily="49" charset="-122"/>
                <a:cs typeface="Times New Roman" pitchFamily="18" charset="0"/>
              </a:rPr>
              <a:t>010-82304700</a:t>
            </a:r>
            <a:endParaRPr lang="zh-CN" altLang="en-US">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235704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项目成果简介</a:t>
            </a:r>
          </a:p>
        </p:txBody>
      </p:sp>
      <p:sp>
        <p:nvSpPr>
          <p:cNvPr id="8" name="Rectangle 2"/>
          <p:cNvSpPr>
            <a:spLocks noChangeArrowheads="1"/>
          </p:cNvSpPr>
          <p:nvPr/>
        </p:nvSpPr>
        <p:spPr bwMode="auto">
          <a:xfrm>
            <a:off x="190500" y="1571625"/>
            <a:ext cx="10941051" cy="3048000"/>
          </a:xfrm>
          <a:prstGeom prst="rect">
            <a:avLst/>
          </a:prstGeom>
          <a:noFill/>
          <a:ln w="9525">
            <a:noFill/>
            <a:miter lim="800000"/>
            <a:headEnd/>
            <a:tailEnd/>
          </a:ln>
        </p:spPr>
        <p:txBody>
          <a:bodyPr>
            <a:spAutoFit/>
          </a:bodyPr>
          <a:lstStyle/>
          <a:p>
            <a:pPr fontAlgn="auto">
              <a:lnSpc>
                <a:spcPct val="150000"/>
              </a:lnSpc>
              <a:spcBef>
                <a:spcPts val="0"/>
              </a:spcBef>
              <a:spcAft>
                <a:spcPts val="0"/>
              </a:spcAft>
              <a:buClr>
                <a:srgbClr val="FF0000"/>
              </a:buClr>
              <a:defRPr/>
            </a:pPr>
            <a:r>
              <a:rPr lang="zh-CN" altLang="en-US" sz="2000" dirty="0">
                <a:solidFill>
                  <a:srgbClr val="FF0000"/>
                </a:solidFill>
                <a:latin typeface="Times New Roman" pitchFamily="18" charset="0"/>
                <a:ea typeface="黑体" pitchFamily="49" charset="-122"/>
                <a:cs typeface="Times New Roman" pitchFamily="18" charset="0"/>
              </a:rPr>
              <a:t>实用需求</a:t>
            </a:r>
            <a:endParaRPr lang="en-US" altLang="zh-CN" sz="2000" dirty="0">
              <a:solidFill>
                <a:srgbClr val="FF0000"/>
              </a:solidFill>
              <a:latin typeface="Times New Roman" pitchFamily="18" charset="0"/>
              <a:ea typeface="黑体" pitchFamily="49" charset="-122"/>
              <a:cs typeface="Times New Roman" pitchFamily="18" charset="0"/>
            </a:endParaRPr>
          </a:p>
          <a:p>
            <a:pPr marL="342900" indent="-342900" fontAlgn="auto">
              <a:lnSpc>
                <a:spcPct val="150000"/>
              </a:lnSpc>
              <a:spcBef>
                <a:spcPts val="0"/>
              </a:spcBef>
              <a:spcAft>
                <a:spcPts val="0"/>
              </a:spcAft>
              <a:buClr>
                <a:srgbClr val="FF0000"/>
              </a:buClr>
              <a:buFont typeface="Arial" charset="0"/>
              <a:buChar char="•"/>
              <a:defRPr/>
            </a:pPr>
            <a:r>
              <a:rPr lang="zh-CN" altLang="zh-CN" dirty="0">
                <a:solidFill>
                  <a:srgbClr val="0000FF"/>
                </a:solidFill>
                <a:latin typeface="Times New Roman" pitchFamily="18" charset="0"/>
                <a:ea typeface="黑体" pitchFamily="49" charset="-122"/>
                <a:cs typeface="Times New Roman" pitchFamily="18" charset="0"/>
              </a:rPr>
              <a:t>成熟产品</a:t>
            </a:r>
            <a:r>
              <a:rPr lang="zh-CN" altLang="en-US" dirty="0">
                <a:solidFill>
                  <a:srgbClr val="0000FF"/>
                </a:solidFill>
                <a:latin typeface="Times New Roman" pitchFamily="18" charset="0"/>
                <a:ea typeface="黑体" pitchFamily="49" charset="-122"/>
                <a:cs typeface="Times New Roman" pitchFamily="18" charset="0"/>
              </a:rPr>
              <a:t>：</a:t>
            </a:r>
            <a:r>
              <a:rPr lang="zh-CN" altLang="zh-CN" dirty="0">
                <a:latin typeface="Times New Roman" pitchFamily="18" charset="0"/>
                <a:ea typeface="黑体" pitchFamily="49" charset="-122"/>
                <a:cs typeface="Times New Roman" pitchFamily="18" charset="0"/>
              </a:rPr>
              <a:t>用于</a:t>
            </a:r>
            <a:r>
              <a:rPr lang="zh-CN" altLang="en-US" dirty="0">
                <a:latin typeface="Times New Roman" pitchFamily="18" charset="0"/>
                <a:ea typeface="黑体" pitchFamily="49" charset="-122"/>
                <a:cs typeface="Times New Roman" pitchFamily="18" charset="0"/>
              </a:rPr>
              <a:t>海关口岸进出口货物检测，</a:t>
            </a:r>
            <a:endParaRPr lang="en-US" altLang="zh-CN" dirty="0">
              <a:latin typeface="Times New Roman" pitchFamily="18" charset="0"/>
              <a:ea typeface="黑体" pitchFamily="49" charset="-122"/>
              <a:cs typeface="Times New Roman" pitchFamily="18" charset="0"/>
            </a:endParaRPr>
          </a:p>
          <a:p>
            <a:pPr fontAlgn="auto">
              <a:lnSpc>
                <a:spcPct val="150000"/>
              </a:lnSpc>
              <a:spcBef>
                <a:spcPts val="0"/>
              </a:spcBef>
              <a:spcAft>
                <a:spcPts val="0"/>
              </a:spcAft>
              <a:buClr>
                <a:srgbClr val="FF0000"/>
              </a:buClr>
              <a:defRPr/>
            </a:pPr>
            <a:r>
              <a:rPr lang="en-US" altLang="zh-CN" dirty="0">
                <a:latin typeface="Times New Roman" pitchFamily="18" charset="0"/>
                <a:ea typeface="黑体" pitchFamily="49" charset="-122"/>
                <a:cs typeface="Times New Roman" pitchFamily="18" charset="0"/>
              </a:rPr>
              <a:t>	         </a:t>
            </a:r>
            <a:r>
              <a:rPr lang="zh-CN" altLang="en-US" dirty="0">
                <a:latin typeface="Times New Roman" pitchFamily="18" charset="0"/>
                <a:ea typeface="黑体" pitchFamily="49" charset="-122"/>
                <a:cs typeface="Times New Roman" pitchFamily="18" charset="0"/>
              </a:rPr>
              <a:t>食品污染物检测，</a:t>
            </a:r>
            <a:endParaRPr lang="en-US" altLang="zh-CN" dirty="0">
              <a:latin typeface="Times New Roman" pitchFamily="18" charset="0"/>
              <a:ea typeface="黑体" pitchFamily="49" charset="-122"/>
              <a:cs typeface="Times New Roman" pitchFamily="18" charset="0"/>
            </a:endParaRPr>
          </a:p>
          <a:p>
            <a:pPr fontAlgn="auto">
              <a:lnSpc>
                <a:spcPct val="150000"/>
              </a:lnSpc>
              <a:spcBef>
                <a:spcPts val="0"/>
              </a:spcBef>
              <a:spcAft>
                <a:spcPts val="0"/>
              </a:spcAft>
              <a:buClr>
                <a:srgbClr val="FF0000"/>
              </a:buClr>
              <a:defRPr/>
            </a:pPr>
            <a:r>
              <a:rPr lang="en-US" altLang="zh-CN" dirty="0">
                <a:latin typeface="Times New Roman" pitchFamily="18" charset="0"/>
                <a:ea typeface="黑体" pitchFamily="49" charset="-122"/>
                <a:cs typeface="Times New Roman" pitchFamily="18" charset="0"/>
              </a:rPr>
              <a:t>                         </a:t>
            </a:r>
            <a:r>
              <a:rPr lang="zh-CN" altLang="en-US" dirty="0">
                <a:latin typeface="Times New Roman" pitchFamily="18" charset="0"/>
                <a:ea typeface="黑体" pitchFamily="49" charset="-122"/>
                <a:cs typeface="Times New Roman" pitchFamily="18" charset="0"/>
              </a:rPr>
              <a:t>大型医院、</a:t>
            </a:r>
            <a:r>
              <a:rPr lang="zh-CN" altLang="zh-CN" dirty="0">
                <a:latin typeface="Times New Roman" pitchFamily="18" charset="0"/>
                <a:ea typeface="黑体" pitchFamily="49" charset="-122"/>
                <a:cs typeface="Times New Roman" pitchFamily="18" charset="0"/>
              </a:rPr>
              <a:t>中小型和社区医院</a:t>
            </a:r>
            <a:endParaRPr lang="en-US" altLang="zh-CN" dirty="0">
              <a:latin typeface="Times New Roman" pitchFamily="18" charset="0"/>
              <a:ea typeface="黑体" pitchFamily="49" charset="-122"/>
              <a:cs typeface="Times New Roman" pitchFamily="18" charset="0"/>
            </a:endParaRPr>
          </a:p>
          <a:p>
            <a:pPr marL="342900" indent="-342900" fontAlgn="auto">
              <a:lnSpc>
                <a:spcPct val="150000"/>
              </a:lnSpc>
              <a:spcBef>
                <a:spcPts val="0"/>
              </a:spcBef>
              <a:spcAft>
                <a:spcPts val="0"/>
              </a:spcAft>
              <a:buClr>
                <a:srgbClr val="FF0000"/>
              </a:buClr>
              <a:buFont typeface="Arial" charset="0"/>
              <a:buChar char="•"/>
              <a:defRPr/>
            </a:pPr>
            <a:r>
              <a:rPr lang="zh-CN" altLang="en-US" dirty="0">
                <a:solidFill>
                  <a:srgbClr val="0000FF"/>
                </a:solidFill>
                <a:latin typeface="Times New Roman" pitchFamily="18" charset="0"/>
                <a:ea typeface="黑体" pitchFamily="49" charset="-122"/>
                <a:cs typeface="Times New Roman" pitchFamily="18" charset="0"/>
              </a:rPr>
              <a:t>扩展应用：</a:t>
            </a:r>
            <a:r>
              <a:rPr lang="en-US" altLang="zh-CN" dirty="0">
                <a:latin typeface="Times New Roman" pitchFamily="18" charset="0"/>
                <a:ea typeface="黑体" pitchFamily="49" charset="-122"/>
                <a:cs typeface="Times New Roman" pitchFamily="18" charset="0"/>
              </a:rPr>
              <a:t>DNA</a:t>
            </a:r>
            <a:r>
              <a:rPr lang="zh-CN" altLang="en-US" dirty="0">
                <a:latin typeface="Times New Roman" pitchFamily="18" charset="0"/>
                <a:ea typeface="黑体" pitchFamily="49" charset="-122"/>
                <a:cs typeface="Times New Roman" pitchFamily="18" charset="0"/>
              </a:rPr>
              <a:t>和</a:t>
            </a:r>
            <a:r>
              <a:rPr lang="en-US" altLang="zh-CN" dirty="0">
                <a:latin typeface="Times New Roman" pitchFamily="18" charset="0"/>
                <a:ea typeface="黑体" pitchFamily="49" charset="-122"/>
                <a:cs typeface="Times New Roman" pitchFamily="18" charset="0"/>
              </a:rPr>
              <a:t>RNA</a:t>
            </a:r>
            <a:r>
              <a:rPr lang="zh-CN" altLang="zh-CN" dirty="0">
                <a:latin typeface="Times New Roman" pitchFamily="18" charset="0"/>
                <a:ea typeface="黑体" pitchFamily="49" charset="-122"/>
                <a:cs typeface="Times New Roman" pitchFamily="18" charset="0"/>
              </a:rPr>
              <a:t>，蛋白标志物，重大疾病早期预警和预后监测</a:t>
            </a:r>
            <a:endParaRPr lang="en-US" altLang="zh-CN" dirty="0">
              <a:latin typeface="Times New Roman" pitchFamily="18" charset="0"/>
              <a:ea typeface="黑体" pitchFamily="49" charset="-122"/>
              <a:cs typeface="Times New Roman" pitchFamily="18" charset="0"/>
            </a:endParaRPr>
          </a:p>
          <a:p>
            <a:pPr lvl="2" fontAlgn="auto">
              <a:lnSpc>
                <a:spcPct val="150000"/>
              </a:lnSpc>
              <a:spcBef>
                <a:spcPts val="0"/>
              </a:spcBef>
              <a:spcAft>
                <a:spcPts val="0"/>
              </a:spcAft>
              <a:buClr>
                <a:srgbClr val="FF0000"/>
              </a:buClr>
              <a:defRPr/>
            </a:pPr>
            <a:r>
              <a:rPr lang="en-US" altLang="zh-CN" dirty="0">
                <a:latin typeface="Times New Roman" pitchFamily="18" charset="0"/>
                <a:ea typeface="黑体" pitchFamily="49" charset="-122"/>
                <a:cs typeface="Times New Roman" pitchFamily="18" charset="0"/>
              </a:rPr>
              <a:t>          </a:t>
            </a:r>
            <a:r>
              <a:rPr lang="zh-CN" altLang="zh-CN" dirty="0">
                <a:latin typeface="Times New Roman" pitchFamily="18" charset="0"/>
                <a:ea typeface="黑体" pitchFamily="49" charset="-122"/>
                <a:cs typeface="Times New Roman" pitchFamily="18" charset="0"/>
              </a:rPr>
              <a:t>环境监测</a:t>
            </a:r>
            <a:endParaRPr lang="en-US" altLang="zh-CN" dirty="0">
              <a:latin typeface="Times New Roman" pitchFamily="18" charset="0"/>
              <a:ea typeface="黑体" pitchFamily="49" charset="-122"/>
              <a:cs typeface="Times New Roman" pitchFamily="18" charset="0"/>
            </a:endParaRPr>
          </a:p>
          <a:p>
            <a:pPr fontAlgn="auto">
              <a:lnSpc>
                <a:spcPct val="150000"/>
              </a:lnSpc>
              <a:spcBef>
                <a:spcPts val="0"/>
              </a:spcBef>
              <a:spcAft>
                <a:spcPts val="0"/>
              </a:spcAft>
              <a:buClr>
                <a:srgbClr val="FF0000"/>
              </a:buClr>
              <a:defRPr/>
            </a:pPr>
            <a:r>
              <a:rPr lang="en-US" altLang="zh-CN" dirty="0">
                <a:latin typeface="Times New Roman" pitchFamily="18" charset="0"/>
                <a:ea typeface="黑体" pitchFamily="49" charset="-122"/>
                <a:cs typeface="Times New Roman" pitchFamily="18" charset="0"/>
              </a:rPr>
              <a:t>	         </a:t>
            </a:r>
            <a:r>
              <a:rPr lang="zh-CN" altLang="zh-CN" dirty="0">
                <a:latin typeface="Times New Roman" pitchFamily="18" charset="0"/>
                <a:ea typeface="黑体" pitchFamily="49" charset="-122"/>
                <a:cs typeface="Times New Roman" pitchFamily="18" charset="0"/>
              </a:rPr>
              <a:t>快速感知</a:t>
            </a:r>
            <a:r>
              <a:rPr lang="zh-CN" altLang="en-US" dirty="0">
                <a:latin typeface="Times New Roman" pitchFamily="18" charset="0"/>
                <a:ea typeface="黑体" pitchFamily="49" charset="-122"/>
                <a:cs typeface="Times New Roman" pitchFamily="18" charset="0"/>
              </a:rPr>
              <a:t>生物战剂</a:t>
            </a:r>
            <a:r>
              <a:rPr lang="zh-CN" altLang="zh-CN" dirty="0">
                <a:latin typeface="Times New Roman" pitchFamily="18" charset="0"/>
                <a:ea typeface="黑体" pitchFamily="49" charset="-122"/>
                <a:cs typeface="Times New Roman" pitchFamily="18" charset="0"/>
              </a:rPr>
              <a:t>和危险物</a:t>
            </a:r>
            <a:endParaRPr lang="zh-CN" altLang="en-US" dirty="0">
              <a:latin typeface="Times New Roman" pitchFamily="18" charset="0"/>
              <a:ea typeface="黑体" pitchFamily="49" charset="-122"/>
              <a:cs typeface="Times New Roman" pitchFamily="18" charset="0"/>
            </a:endParaRPr>
          </a:p>
        </p:txBody>
      </p:sp>
      <p:sp>
        <p:nvSpPr>
          <p:cNvPr id="4100" name="矩形 7"/>
          <p:cNvSpPr>
            <a:spLocks noChangeArrowheads="1"/>
          </p:cNvSpPr>
          <p:nvPr/>
        </p:nvSpPr>
        <p:spPr bwMode="auto">
          <a:xfrm>
            <a:off x="224368" y="1022350"/>
            <a:ext cx="117644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Aft>
                <a:spcPts val="1200"/>
              </a:spcAft>
              <a:buClr>
                <a:srgbClr val="FF0000"/>
              </a:buClr>
            </a:pPr>
            <a:r>
              <a:rPr lang="zh-CN" altLang="en-US" sz="2000">
                <a:solidFill>
                  <a:srgbClr val="FF0000"/>
                </a:solidFill>
                <a:latin typeface="Times New Roman" pitchFamily="18" charset="0"/>
                <a:ea typeface="黑体" pitchFamily="49" charset="-122"/>
                <a:cs typeface="Times New Roman" pitchFamily="18" charset="0"/>
              </a:rPr>
              <a:t>研制</a:t>
            </a:r>
            <a:r>
              <a:rPr lang="zh-CN" altLang="zh-CN" sz="2000">
                <a:solidFill>
                  <a:srgbClr val="FF0000"/>
                </a:solidFill>
                <a:latin typeface="Times New Roman" pitchFamily="18" charset="0"/>
                <a:ea typeface="黑体" pitchFamily="49" charset="-122"/>
                <a:cs typeface="Times New Roman" pitchFamily="18" charset="0"/>
              </a:rPr>
              <a:t>细菌、病毒的高灵敏、</a:t>
            </a:r>
            <a:r>
              <a:rPr lang="zh-CN" altLang="en-US" sz="2000">
                <a:solidFill>
                  <a:srgbClr val="FF0000"/>
                </a:solidFill>
                <a:latin typeface="Times New Roman" pitchFamily="18" charset="0"/>
                <a:ea typeface="黑体" pitchFamily="49" charset="-122"/>
                <a:cs typeface="Times New Roman" pitchFamily="18" charset="0"/>
              </a:rPr>
              <a:t>高通量、</a:t>
            </a:r>
            <a:r>
              <a:rPr lang="zh-CN" altLang="zh-CN" sz="2000">
                <a:solidFill>
                  <a:srgbClr val="FF0000"/>
                </a:solidFill>
                <a:latin typeface="Times New Roman" pitchFamily="18" charset="0"/>
                <a:ea typeface="黑体" pitchFamily="49" charset="-122"/>
                <a:cs typeface="Times New Roman" pitchFamily="18" charset="0"/>
              </a:rPr>
              <a:t>快速检测系统</a:t>
            </a:r>
            <a:r>
              <a:rPr lang="zh-CN" altLang="en-US" sz="2000">
                <a:solidFill>
                  <a:srgbClr val="FF0000"/>
                </a:solidFill>
                <a:latin typeface="Times New Roman" pitchFamily="18" charset="0"/>
                <a:ea typeface="黑体" pitchFamily="49" charset="-122"/>
                <a:cs typeface="Times New Roman" pitchFamily="18" charset="0"/>
              </a:rPr>
              <a:t>，</a:t>
            </a:r>
            <a:r>
              <a:rPr lang="zh-CN" altLang="zh-CN" sz="2000">
                <a:solidFill>
                  <a:srgbClr val="FF0000"/>
                </a:solidFill>
                <a:latin typeface="Times New Roman" pitchFamily="18" charset="0"/>
                <a:ea typeface="黑体" pitchFamily="49" charset="-122"/>
                <a:cs typeface="Times New Roman" pitchFamily="18" charset="0"/>
              </a:rPr>
              <a:t>应用于</a:t>
            </a:r>
            <a:r>
              <a:rPr lang="zh-CN" altLang="en-US" sz="2000">
                <a:solidFill>
                  <a:srgbClr val="FF0000"/>
                </a:solidFill>
                <a:latin typeface="Times New Roman" pitchFamily="18" charset="0"/>
                <a:ea typeface="黑体" pitchFamily="49" charset="-122"/>
                <a:cs typeface="Times New Roman" pitchFamily="18" charset="0"/>
              </a:rPr>
              <a:t>病原微生物检测</a:t>
            </a:r>
          </a:p>
        </p:txBody>
      </p:sp>
      <p:sp>
        <p:nvSpPr>
          <p:cNvPr id="11" name="Rectangle 2"/>
          <p:cNvSpPr>
            <a:spLocks noChangeArrowheads="1"/>
          </p:cNvSpPr>
          <p:nvPr/>
        </p:nvSpPr>
        <p:spPr bwMode="auto">
          <a:xfrm>
            <a:off x="171451" y="4572000"/>
            <a:ext cx="10972800" cy="2216150"/>
          </a:xfrm>
          <a:prstGeom prst="rect">
            <a:avLst/>
          </a:prstGeom>
          <a:noFill/>
          <a:ln w="9525">
            <a:noFill/>
            <a:miter lim="800000"/>
            <a:headEnd/>
            <a:tailEnd/>
          </a:ln>
        </p:spPr>
        <p:txBody>
          <a:bodyPr>
            <a:spAutoFit/>
          </a:bodyPr>
          <a:lstStyle/>
          <a:p>
            <a:pPr fontAlgn="auto">
              <a:lnSpc>
                <a:spcPct val="150000"/>
              </a:lnSpc>
              <a:spcBef>
                <a:spcPts val="0"/>
              </a:spcBef>
              <a:spcAft>
                <a:spcPts val="0"/>
              </a:spcAft>
              <a:buClr>
                <a:srgbClr val="FF0000"/>
              </a:buClr>
              <a:defRPr/>
            </a:pPr>
            <a:r>
              <a:rPr lang="zh-CN" altLang="en-US" sz="2000" dirty="0">
                <a:solidFill>
                  <a:srgbClr val="FF0000"/>
                </a:solidFill>
                <a:latin typeface="Times New Roman" pitchFamily="18" charset="0"/>
                <a:ea typeface="黑体" pitchFamily="49" charset="-122"/>
                <a:cs typeface="Times New Roman" pitchFamily="18" charset="0"/>
              </a:rPr>
              <a:t>科研任务需求</a:t>
            </a:r>
          </a:p>
          <a:p>
            <a:pPr marL="342900" indent="-342900" fontAlgn="auto">
              <a:lnSpc>
                <a:spcPct val="150000"/>
              </a:lnSpc>
              <a:spcBef>
                <a:spcPts val="0"/>
              </a:spcBef>
              <a:spcAft>
                <a:spcPts val="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国家科技重大专项项目：传染病免疫诊断试剂研制</a:t>
            </a:r>
            <a:endParaRPr lang="en-US" altLang="zh-CN" dirty="0">
              <a:latin typeface="Times New Roman" pitchFamily="18" charset="0"/>
              <a:ea typeface="黑体" pitchFamily="49" charset="-122"/>
              <a:cs typeface="Times New Roman" pitchFamily="18" charset="0"/>
            </a:endParaRPr>
          </a:p>
          <a:p>
            <a:pPr marL="342900" indent="-342900" fontAlgn="auto">
              <a:lnSpc>
                <a:spcPct val="150000"/>
              </a:lnSpc>
              <a:spcBef>
                <a:spcPts val="0"/>
              </a:spcBef>
              <a:spcAft>
                <a:spcPts val="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国家级项目，重大疾病预警、精准医疗领域</a:t>
            </a:r>
            <a:endParaRPr lang="en-US" altLang="zh-CN" dirty="0">
              <a:latin typeface="Times New Roman" pitchFamily="18" charset="0"/>
              <a:ea typeface="黑体" pitchFamily="49" charset="-122"/>
              <a:cs typeface="Times New Roman" pitchFamily="18" charset="0"/>
            </a:endParaRPr>
          </a:p>
          <a:p>
            <a:pPr marL="342900" indent="-342900" fontAlgn="auto">
              <a:lnSpc>
                <a:spcPct val="150000"/>
              </a:lnSpc>
              <a:spcBef>
                <a:spcPts val="0"/>
              </a:spcBef>
              <a:spcAft>
                <a:spcPts val="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集成中心已与</a:t>
            </a:r>
            <a:r>
              <a:rPr lang="en-US" altLang="zh-CN" dirty="0">
                <a:solidFill>
                  <a:srgbClr val="0000FF"/>
                </a:solidFill>
                <a:latin typeface="Times New Roman" pitchFamily="18" charset="0"/>
                <a:ea typeface="黑体" pitchFamily="49" charset="-122"/>
                <a:cs typeface="Times New Roman" pitchFamily="18" charset="0"/>
              </a:rPr>
              <a:t>70</a:t>
            </a:r>
            <a:r>
              <a:rPr lang="zh-CN" altLang="en-US" dirty="0">
                <a:solidFill>
                  <a:srgbClr val="0000FF"/>
                </a:solidFill>
                <a:latin typeface="Times New Roman" pitchFamily="18" charset="0"/>
                <a:ea typeface="黑体" pitchFamily="49" charset="-122"/>
                <a:cs typeface="Times New Roman" pitchFamily="18" charset="0"/>
              </a:rPr>
              <a:t>多个研究所、高校和企业有合作，</a:t>
            </a:r>
            <a:r>
              <a:rPr lang="zh-CN" altLang="zh-CN" dirty="0">
                <a:latin typeface="Times New Roman" pitchFamily="18" charset="0"/>
                <a:ea typeface="黑体" pitchFamily="49" charset="-122"/>
                <a:cs typeface="Times New Roman" pitchFamily="18" charset="0"/>
              </a:rPr>
              <a:t>如北京基因组所</a:t>
            </a:r>
            <a:r>
              <a:rPr lang="zh-CN" altLang="en-US" dirty="0">
                <a:latin typeface="Times New Roman" pitchFamily="18" charset="0"/>
                <a:ea typeface="黑体" pitchFamily="49" charset="-122"/>
                <a:cs typeface="Times New Roman" pitchFamily="18" charset="0"/>
              </a:rPr>
              <a:t>、</a:t>
            </a:r>
            <a:r>
              <a:rPr lang="zh-CN" altLang="zh-CN" dirty="0">
                <a:latin typeface="黑体" pitchFamily="49" charset="-122"/>
                <a:ea typeface="黑体" pitchFamily="49" charset="-122"/>
              </a:rPr>
              <a:t>国家纳米科学中心、化学所</a:t>
            </a:r>
            <a:r>
              <a:rPr lang="zh-CN" altLang="en-US" dirty="0">
                <a:latin typeface="黑体" pitchFamily="49" charset="-122"/>
                <a:ea typeface="黑体" pitchFamily="49" charset="-122"/>
              </a:rPr>
              <a:t>、</a:t>
            </a:r>
            <a:r>
              <a:rPr lang="zh-CN" altLang="zh-CN" dirty="0">
                <a:latin typeface="黑体" pitchFamily="49" charset="-122"/>
                <a:ea typeface="黑体" pitchFamily="49" charset="-122"/>
                <a:cs typeface="Times New Roman" pitchFamily="18" charset="0"/>
              </a:rPr>
              <a:t>军事医学科学院</a:t>
            </a:r>
            <a:r>
              <a:rPr lang="zh-CN" altLang="en-US" dirty="0">
                <a:latin typeface="黑体" pitchFamily="49" charset="-122"/>
                <a:ea typeface="黑体" pitchFamily="49" charset="-122"/>
                <a:cs typeface="Times New Roman" pitchFamily="18" charset="0"/>
              </a:rPr>
              <a:t>，等</a:t>
            </a:r>
            <a:endParaRPr lang="en-US" altLang="zh-CN" dirty="0">
              <a:latin typeface="黑体" pitchFamily="49" charset="-122"/>
              <a:ea typeface="黑体" pitchFamily="49" charset="-122"/>
              <a:cs typeface="Times New Roman" pitchFamily="18" charset="0"/>
            </a:endParaRPr>
          </a:p>
        </p:txBody>
      </p:sp>
      <p:sp>
        <p:nvSpPr>
          <p:cNvPr id="4102" name="标题 1"/>
          <p:cNvSpPr txBox="1">
            <a:spLocks/>
          </p:cNvSpPr>
          <p:nvPr/>
        </p:nvSpPr>
        <p:spPr bwMode="auto">
          <a:xfrm>
            <a:off x="4476751" y="303213"/>
            <a:ext cx="361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Times New Roman" pitchFamily="18" charset="0"/>
                <a:ea typeface="黑体" pitchFamily="49" charset="-122"/>
                <a:cs typeface="Times New Roman" pitchFamily="18" charset="0"/>
              </a:rPr>
              <a:t>是什么？用在哪里？</a:t>
            </a:r>
          </a:p>
        </p:txBody>
      </p:sp>
    </p:spTree>
    <p:extLst>
      <p:ext uri="{BB962C8B-B14F-4D97-AF65-F5344CB8AC3E}">
        <p14:creationId xmlns:p14="http://schemas.microsoft.com/office/powerpoint/2010/main" val="3278108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内容占位符 2"/>
          <p:cNvSpPr txBox="1">
            <a:spLocks/>
          </p:cNvSpPr>
          <p:nvPr/>
        </p:nvSpPr>
        <p:spPr bwMode="auto">
          <a:xfrm>
            <a:off x="160867" y="1071563"/>
            <a:ext cx="1133475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25000"/>
              </a:lnSpc>
              <a:spcBef>
                <a:spcPts val="600"/>
              </a:spcBef>
              <a:buClr>
                <a:srgbClr val="FF0000"/>
              </a:buClr>
              <a:buSzPct val="76000"/>
              <a:buFont typeface="Wingdings 3" pitchFamily="18" charset="2"/>
              <a:buChar char=""/>
            </a:pPr>
            <a:r>
              <a:rPr lang="zh-CN" altLang="en-US" sz="2400">
                <a:solidFill>
                  <a:srgbClr val="0000FF"/>
                </a:solidFill>
                <a:latin typeface="黑体" pitchFamily="49" charset="-122"/>
                <a:ea typeface="黑体" pitchFamily="49" charset="-122"/>
              </a:rPr>
              <a:t>悬臂梁谐振式生化传感器工作原理</a:t>
            </a:r>
          </a:p>
        </p:txBody>
      </p:sp>
      <p:sp>
        <p:nvSpPr>
          <p:cNvPr id="5123" name="Rectangle 2"/>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graphicFrame>
        <p:nvGraphicFramePr>
          <p:cNvPr id="5124" name="Object 185"/>
          <p:cNvGraphicFramePr>
            <a:graphicFrameLocks noChangeAspect="1"/>
          </p:cNvGraphicFramePr>
          <p:nvPr/>
        </p:nvGraphicFramePr>
        <p:xfrm>
          <a:off x="7986185" y="1528764"/>
          <a:ext cx="2840567" cy="827087"/>
        </p:xfrm>
        <a:graphic>
          <a:graphicData uri="http://schemas.openxmlformats.org/presentationml/2006/ole">
            <mc:AlternateContent xmlns:mc="http://schemas.openxmlformats.org/markup-compatibility/2006">
              <mc:Choice xmlns:v="urn:schemas-microsoft-com:vml" Requires="v">
                <p:oleObj spid="_x0000_s1047" name="公式" r:id="rId4" imgW="774364" imgH="393529" progId="Equation.3">
                  <p:embed/>
                </p:oleObj>
              </mc:Choice>
              <mc:Fallback>
                <p:oleObj name="公式" r:id="rId4" imgW="77436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185" y="1528764"/>
                        <a:ext cx="284056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5" name="Object 186"/>
          <p:cNvGraphicFramePr>
            <a:graphicFrameLocks noChangeAspect="1"/>
          </p:cNvGraphicFramePr>
          <p:nvPr/>
        </p:nvGraphicFramePr>
        <p:xfrm>
          <a:off x="7721600" y="4271963"/>
          <a:ext cx="2540000" cy="855662"/>
        </p:xfrm>
        <a:graphic>
          <a:graphicData uri="http://schemas.openxmlformats.org/presentationml/2006/ole">
            <mc:AlternateContent xmlns:mc="http://schemas.openxmlformats.org/markup-compatibility/2006">
              <mc:Choice xmlns:v="urn:schemas-microsoft-com:vml" Requires="v">
                <p:oleObj spid="_x0000_s1048" name="公式" r:id="rId6" imgW="926698" imgH="406224" progId="Equation.3">
                  <p:embed/>
                </p:oleObj>
              </mc:Choice>
              <mc:Fallback>
                <p:oleObj name="公式" r:id="rId6" imgW="926698" imgH="4062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1600" y="4271963"/>
                        <a:ext cx="25400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6"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Calibri" pitchFamily="34" charset="0"/>
            </a:endParaRPr>
          </a:p>
        </p:txBody>
      </p:sp>
      <p:graphicFrame>
        <p:nvGraphicFramePr>
          <p:cNvPr id="5127" name="Object 187"/>
          <p:cNvGraphicFramePr>
            <a:graphicFrameLocks noChangeAspect="1"/>
          </p:cNvGraphicFramePr>
          <p:nvPr/>
        </p:nvGraphicFramePr>
        <p:xfrm>
          <a:off x="7950200" y="2671763"/>
          <a:ext cx="2819400" cy="838200"/>
        </p:xfrm>
        <a:graphic>
          <a:graphicData uri="http://schemas.openxmlformats.org/presentationml/2006/ole">
            <mc:AlternateContent xmlns:mc="http://schemas.openxmlformats.org/markup-compatibility/2006">
              <mc:Choice xmlns:v="urn:schemas-microsoft-com:vml" Requires="v">
                <p:oleObj spid="_x0000_s1049" name="公式" r:id="rId8" imgW="1206500" imgH="457200" progId="Equation.3">
                  <p:embed/>
                </p:oleObj>
              </mc:Choice>
              <mc:Fallback>
                <p:oleObj name="公式" r:id="rId8" imgW="12065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0200" y="2671763"/>
                        <a:ext cx="281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椭圆 18"/>
          <p:cNvSpPr/>
          <p:nvPr/>
        </p:nvSpPr>
        <p:spPr>
          <a:xfrm>
            <a:off x="9179984" y="2671763"/>
            <a:ext cx="508000" cy="762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129" name="Picture 8" descr="原理图"/>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826" y="1681163"/>
            <a:ext cx="51531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内容占位符 2"/>
          <p:cNvSpPr txBox="1">
            <a:spLocks/>
          </p:cNvSpPr>
          <p:nvPr/>
        </p:nvSpPr>
        <p:spPr bwMode="auto">
          <a:xfrm>
            <a:off x="186267" y="3662363"/>
            <a:ext cx="1188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25000"/>
              </a:lnSpc>
              <a:spcBef>
                <a:spcPts val="600"/>
              </a:spcBef>
              <a:buClr>
                <a:srgbClr val="FF0000"/>
              </a:buClr>
              <a:buSzPct val="76000"/>
              <a:buFont typeface="Wingdings 3" pitchFamily="18" charset="2"/>
              <a:buChar char=""/>
            </a:pPr>
            <a:r>
              <a:rPr lang="zh-CN" altLang="en-US" sz="2400">
                <a:solidFill>
                  <a:srgbClr val="FF0000"/>
                </a:solidFill>
                <a:latin typeface="黑体" pitchFamily="49" charset="-122"/>
                <a:ea typeface="黑体" pitchFamily="49" charset="-122"/>
              </a:rPr>
              <a:t>前端局域响应</a:t>
            </a:r>
            <a:r>
              <a:rPr lang="zh-CN" altLang="en-US" sz="2400">
                <a:latin typeface="黑体" pitchFamily="49" charset="-122"/>
                <a:ea typeface="黑体" pitchFamily="49" charset="-122"/>
              </a:rPr>
              <a:t>可消除</a:t>
            </a:r>
            <a:r>
              <a:rPr lang="en-US" altLang="zh-CN" sz="2400" i="1">
                <a:latin typeface="Times New Roman" pitchFamily="18" charset="0"/>
                <a:ea typeface="黑体" pitchFamily="49" charset="-122"/>
                <a:cs typeface="Times New Roman" pitchFamily="18" charset="0"/>
              </a:rPr>
              <a:t>k</a:t>
            </a:r>
            <a:r>
              <a:rPr lang="zh-CN" altLang="en-US" sz="2400">
                <a:latin typeface="黑体" pitchFamily="49" charset="-122"/>
                <a:ea typeface="黑体" pitchFamily="49" charset="-122"/>
              </a:rPr>
              <a:t>的影响，使频率偏移仅与加载质量相关。</a:t>
            </a:r>
          </a:p>
        </p:txBody>
      </p:sp>
      <p:grpSp>
        <p:nvGrpSpPr>
          <p:cNvPr id="5131" name="组合 31"/>
          <p:cNvGrpSpPr>
            <a:grpSpLocks/>
          </p:cNvGrpSpPr>
          <p:nvPr/>
        </p:nvGrpSpPr>
        <p:grpSpPr bwMode="auto">
          <a:xfrm>
            <a:off x="810756" y="4595814"/>
            <a:ext cx="5310368" cy="1976437"/>
            <a:chOff x="533400" y="2822104"/>
            <a:chExt cx="6198582" cy="1940396"/>
          </a:xfrm>
        </p:grpSpPr>
        <p:pic>
          <p:nvPicPr>
            <p:cNvPr id="5136" name="Picture 6" descr="E:\朱银芳\课题工作\申请课题\973生化传感器\2015年结题\无标题.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2895600"/>
              <a:ext cx="54387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直接箭头连接符 20"/>
            <p:cNvCxnSpPr/>
            <p:nvPr/>
          </p:nvCxnSpPr>
          <p:spPr>
            <a:xfrm>
              <a:off x="4570489" y="3504750"/>
              <a:ext cx="1372067" cy="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38" name="矩形 21"/>
            <p:cNvSpPr>
              <a:spLocks noChangeArrowheads="1"/>
            </p:cNvSpPr>
            <p:nvPr/>
          </p:nvSpPr>
          <p:spPr bwMode="auto">
            <a:xfrm>
              <a:off x="5439184" y="2822104"/>
              <a:ext cx="1292798" cy="8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惠斯通电桥</a:t>
              </a:r>
              <a:endParaRPr lang="en-US" altLang="zh-CN" sz="1600">
                <a:latin typeface="黑体" pitchFamily="49" charset="-122"/>
                <a:ea typeface="黑体" pitchFamily="49" charset="-122"/>
              </a:endParaRPr>
            </a:p>
            <a:p>
              <a:r>
                <a:rPr lang="zh-CN" altLang="en-US" sz="1600">
                  <a:solidFill>
                    <a:srgbClr val="FF0000"/>
                  </a:solidFill>
                  <a:latin typeface="Times New Roman" pitchFamily="18" charset="0"/>
                  <a:ea typeface="黑体" pitchFamily="49" charset="-122"/>
                </a:rPr>
                <a:t>便携式检测</a:t>
              </a:r>
              <a:endParaRPr lang="zh-CN" altLang="en-US" sz="1600">
                <a:latin typeface="Times New Roman" pitchFamily="18" charset="0"/>
                <a:ea typeface="黑体" pitchFamily="49" charset="-122"/>
              </a:endParaRPr>
            </a:p>
            <a:p>
              <a:endParaRPr lang="zh-CN" altLang="en-US" sz="1600">
                <a:latin typeface="黑体" pitchFamily="49" charset="-122"/>
                <a:ea typeface="黑体" pitchFamily="49" charset="-122"/>
              </a:endParaRPr>
            </a:p>
          </p:txBody>
        </p:sp>
        <p:sp>
          <p:nvSpPr>
            <p:cNvPr id="5139" name="矩形 24"/>
            <p:cNvSpPr>
              <a:spLocks noChangeArrowheads="1"/>
            </p:cNvSpPr>
            <p:nvPr/>
          </p:nvSpPr>
          <p:spPr bwMode="auto">
            <a:xfrm>
              <a:off x="791217" y="3057941"/>
              <a:ext cx="854561" cy="33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参考梁</a:t>
              </a:r>
            </a:p>
          </p:txBody>
        </p:sp>
        <p:sp>
          <p:nvSpPr>
            <p:cNvPr id="5140" name="矩形 25"/>
            <p:cNvSpPr>
              <a:spLocks noChangeArrowheads="1"/>
            </p:cNvSpPr>
            <p:nvPr/>
          </p:nvSpPr>
          <p:spPr bwMode="auto">
            <a:xfrm>
              <a:off x="558819" y="3700046"/>
              <a:ext cx="1073679" cy="33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latin typeface="黑体" pitchFamily="49" charset="-122"/>
                  <a:ea typeface="黑体" pitchFamily="49" charset="-122"/>
                </a:rPr>
                <a:t>反应微区</a:t>
              </a:r>
            </a:p>
          </p:txBody>
        </p:sp>
      </p:grpSp>
      <p:sp>
        <p:nvSpPr>
          <p:cNvPr id="5132" name="TextBox 33"/>
          <p:cNvSpPr txBox="1">
            <a:spLocks noChangeArrowheads="1"/>
          </p:cNvSpPr>
          <p:nvPr/>
        </p:nvSpPr>
        <p:spPr bwMode="auto">
          <a:xfrm>
            <a:off x="6421968" y="5186364"/>
            <a:ext cx="577003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spcAft>
                <a:spcPts val="600"/>
              </a:spcAft>
            </a:pPr>
            <a:r>
              <a:rPr lang="zh-CN" altLang="en-US">
                <a:solidFill>
                  <a:srgbClr val="0000FF"/>
                </a:solidFill>
                <a:latin typeface="Times New Roman" pitchFamily="18" charset="0"/>
                <a:ea typeface="黑体" pitchFamily="49" charset="-122"/>
              </a:rPr>
              <a:t>局域响应微区：</a:t>
            </a:r>
            <a:r>
              <a:rPr lang="zh-CN" altLang="en-US">
                <a:solidFill>
                  <a:srgbClr val="FF0000"/>
                </a:solidFill>
                <a:latin typeface="Times New Roman" pitchFamily="18" charset="0"/>
                <a:ea typeface="黑体" pitchFamily="49" charset="-122"/>
              </a:rPr>
              <a:t>提高检测准确性</a:t>
            </a:r>
            <a:r>
              <a:rPr lang="zh-CN" altLang="en-US">
                <a:latin typeface="Times New Roman" pitchFamily="18" charset="0"/>
                <a:ea typeface="黑体" pitchFamily="49" charset="-122"/>
              </a:rPr>
              <a:t>；</a:t>
            </a:r>
          </a:p>
          <a:p>
            <a:pPr eaLnBrk="1" hangingPunct="1">
              <a:lnSpc>
                <a:spcPct val="120000"/>
              </a:lnSpc>
              <a:spcAft>
                <a:spcPts val="600"/>
              </a:spcAft>
            </a:pPr>
            <a:r>
              <a:rPr lang="zh-CN" altLang="en-US">
                <a:solidFill>
                  <a:srgbClr val="0000FF"/>
                </a:solidFill>
                <a:latin typeface="Times New Roman" pitchFamily="18" charset="0"/>
                <a:ea typeface="黑体" pitchFamily="49" charset="-122"/>
              </a:rPr>
              <a:t>悬臂梁阵列：</a:t>
            </a:r>
            <a:r>
              <a:rPr lang="zh-CN" altLang="en-US">
                <a:latin typeface="Times New Roman" pitchFamily="18" charset="0"/>
                <a:ea typeface="黑体" pitchFamily="49" charset="-122"/>
              </a:rPr>
              <a:t>多种肝癌标志物的联合检测，</a:t>
            </a:r>
            <a:r>
              <a:rPr lang="zh-CN" altLang="en-US">
                <a:solidFill>
                  <a:srgbClr val="FF0000"/>
                </a:solidFill>
                <a:latin typeface="Times New Roman" pitchFamily="18" charset="0"/>
                <a:ea typeface="黑体" pitchFamily="49" charset="-122"/>
              </a:rPr>
              <a:t>降低假阳性、假阴性</a:t>
            </a:r>
            <a:r>
              <a:rPr lang="zh-CN" altLang="en-US">
                <a:latin typeface="Times New Roman" pitchFamily="18" charset="0"/>
                <a:ea typeface="黑体" pitchFamily="49" charset="-122"/>
              </a:rPr>
              <a:t>。</a:t>
            </a:r>
            <a:endParaRPr lang="en-US" altLang="zh-CN">
              <a:latin typeface="Times New Roman" pitchFamily="18" charset="0"/>
              <a:ea typeface="黑体" pitchFamily="49" charset="-122"/>
            </a:endParaRPr>
          </a:p>
        </p:txBody>
      </p:sp>
      <p:sp>
        <p:nvSpPr>
          <p:cNvPr id="5133" name="Rectangle 6"/>
          <p:cNvSpPr>
            <a:spLocks noChangeArrowheads="1"/>
          </p:cNvSpPr>
          <p:nvPr/>
        </p:nvSpPr>
        <p:spPr bwMode="auto">
          <a:xfrm>
            <a:off x="7112000" y="6489176"/>
            <a:ext cx="497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1600" dirty="0">
                <a:solidFill>
                  <a:srgbClr val="FF0000"/>
                </a:solidFill>
                <a:latin typeface="Times New Roman" pitchFamily="18" charset="0"/>
                <a:ea typeface="黑体" pitchFamily="49" charset="-122"/>
              </a:rPr>
              <a:t>中国发明专利，</a:t>
            </a:r>
            <a:r>
              <a:rPr lang="en-US" altLang="zh-CN" sz="1600" dirty="0">
                <a:solidFill>
                  <a:srgbClr val="FF0000"/>
                </a:solidFill>
                <a:latin typeface="Times New Roman" pitchFamily="18" charset="0"/>
                <a:ea typeface="黑体" pitchFamily="49" charset="-122"/>
              </a:rPr>
              <a:t>ZL 201210243513.6 </a:t>
            </a:r>
            <a:r>
              <a:rPr lang="zh-CN" altLang="en-US" sz="1600" dirty="0">
                <a:solidFill>
                  <a:srgbClr val="FF0000"/>
                </a:solidFill>
                <a:latin typeface="Times New Roman" pitchFamily="18" charset="0"/>
                <a:ea typeface="黑体" pitchFamily="49" charset="-122"/>
              </a:rPr>
              <a:t> </a:t>
            </a:r>
            <a:endParaRPr lang="en-US" altLang="zh-CN" sz="1600" dirty="0">
              <a:solidFill>
                <a:srgbClr val="FF0000"/>
              </a:solidFill>
              <a:latin typeface="Times New Roman" pitchFamily="18" charset="0"/>
              <a:ea typeface="黑体" pitchFamily="49" charset="-122"/>
            </a:endParaRPr>
          </a:p>
        </p:txBody>
      </p:sp>
      <p:sp>
        <p:nvSpPr>
          <p:cNvPr id="5134" name="标题 1"/>
          <p:cNvSpPr txBox="1">
            <a:spLocks/>
          </p:cNvSpPr>
          <p:nvPr/>
        </p:nvSpPr>
        <p:spPr bwMode="auto">
          <a:xfrm>
            <a:off x="4476751" y="303213"/>
            <a:ext cx="361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技术的创新点</a:t>
            </a:r>
          </a:p>
        </p:txBody>
      </p:sp>
      <p:sp>
        <p:nvSpPr>
          <p:cNvPr id="22" name="五边形 21"/>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项目成果简介</a:t>
            </a:r>
          </a:p>
        </p:txBody>
      </p:sp>
    </p:spTree>
    <p:extLst>
      <p:ext uri="{BB962C8B-B14F-4D97-AF65-F5344CB8AC3E}">
        <p14:creationId xmlns:p14="http://schemas.microsoft.com/office/powerpoint/2010/main" val="2473292644"/>
      </p:ext>
    </p:extLst>
  </p:cSld>
  <p:clrMapOvr>
    <a:masterClrMapping/>
  </p:clrMapOvr>
  <p:transition advTm="3057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txBox="1">
            <a:spLocks/>
          </p:cNvSpPr>
          <p:nvPr/>
        </p:nvSpPr>
        <p:spPr bwMode="auto">
          <a:xfrm>
            <a:off x="762001" y="785813"/>
            <a:ext cx="10248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200">
                <a:latin typeface="黑体" pitchFamily="49" charset="-122"/>
                <a:ea typeface="黑体" pitchFamily="49" charset="-122"/>
              </a:rPr>
              <a:t>1</a:t>
            </a:r>
            <a:r>
              <a:rPr lang="zh-CN" altLang="en-US" sz="2200">
                <a:latin typeface="黑体" pitchFamily="49" charset="-122"/>
                <a:ea typeface="黑体" pitchFamily="49" charset="-122"/>
              </a:rPr>
              <a:t>、科研成果在产业链中的位置及产业链上下游情况</a:t>
            </a:r>
          </a:p>
        </p:txBody>
      </p:sp>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商业模式</a:t>
            </a:r>
          </a:p>
        </p:txBody>
      </p:sp>
      <p:sp>
        <p:nvSpPr>
          <p:cNvPr id="6148" name="标题 1"/>
          <p:cNvSpPr txBox="1">
            <a:spLocks/>
          </p:cNvSpPr>
          <p:nvPr/>
        </p:nvSpPr>
        <p:spPr bwMode="auto">
          <a:xfrm>
            <a:off x="762000" y="3643313"/>
            <a:ext cx="98890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200">
                <a:latin typeface="黑体" pitchFamily="49" charset="-122"/>
                <a:ea typeface="黑体" pitchFamily="49" charset="-122"/>
              </a:rPr>
              <a:t>2</a:t>
            </a:r>
            <a:r>
              <a:rPr lang="zh-CN" altLang="en-US" sz="2200">
                <a:latin typeface="黑体" pitchFamily="49" charset="-122"/>
                <a:ea typeface="黑体" pitchFamily="49" charset="-122"/>
              </a:rPr>
              <a:t>、现在和未来的市场规模</a:t>
            </a:r>
          </a:p>
        </p:txBody>
      </p:sp>
      <p:sp>
        <p:nvSpPr>
          <p:cNvPr id="6149" name="标题 1"/>
          <p:cNvSpPr txBox="1">
            <a:spLocks/>
          </p:cNvSpPr>
          <p:nvPr/>
        </p:nvSpPr>
        <p:spPr bwMode="auto">
          <a:xfrm>
            <a:off x="795867" y="4848225"/>
            <a:ext cx="1006686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200">
                <a:latin typeface="黑体" pitchFamily="49" charset="-122"/>
                <a:ea typeface="黑体" pitchFamily="49" charset="-122"/>
              </a:rPr>
              <a:t>3</a:t>
            </a:r>
            <a:r>
              <a:rPr lang="zh-CN" altLang="en-US" sz="2200">
                <a:latin typeface="黑体" pitchFamily="49" charset="-122"/>
                <a:ea typeface="黑体" pitchFamily="49" charset="-122"/>
              </a:rPr>
              <a:t>、可能的商业模式：</a:t>
            </a:r>
            <a:r>
              <a:rPr lang="zh-CN" altLang="en-US" sz="2400">
                <a:latin typeface="Times New Roman" pitchFamily="18" charset="0"/>
                <a:ea typeface="黑体" pitchFamily="49" charset="-122"/>
                <a:cs typeface="Times New Roman" pitchFamily="18" charset="0"/>
              </a:rPr>
              <a:t>产品销售</a:t>
            </a:r>
            <a:endParaRPr lang="en-US" altLang="zh-CN" sz="2200">
              <a:latin typeface="黑体" pitchFamily="49" charset="-122"/>
              <a:ea typeface="黑体" pitchFamily="49" charset="-122"/>
            </a:endParaRPr>
          </a:p>
        </p:txBody>
      </p:sp>
      <p:sp>
        <p:nvSpPr>
          <p:cNvPr id="6150" name="矩形 4"/>
          <p:cNvSpPr>
            <a:spLocks noChangeArrowheads="1"/>
          </p:cNvSpPr>
          <p:nvPr/>
        </p:nvSpPr>
        <p:spPr bwMode="auto">
          <a:xfrm>
            <a:off x="1422401" y="1490663"/>
            <a:ext cx="8159751"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科研成果形式为：试剂盒、检测仪器</a:t>
            </a:r>
            <a:endParaRPr lang="en-US" altLang="zh-CN">
              <a:latin typeface="Times New Roman" pitchFamily="18" charset="0"/>
              <a:ea typeface="黑体" pitchFamily="49" charset="-122"/>
              <a:cs typeface="Times New Roman" pitchFamily="18" charset="0"/>
            </a:endParaRP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位置：处于产业链中游（将原材料转换为产品）</a:t>
            </a:r>
            <a:endParaRPr lang="en-US" altLang="zh-CN">
              <a:latin typeface="Times New Roman" pitchFamily="18" charset="0"/>
              <a:ea typeface="黑体" pitchFamily="49" charset="-122"/>
              <a:cs typeface="Times New Roman" pitchFamily="18" charset="0"/>
            </a:endParaRP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上游：硅片材料、生物材料等</a:t>
            </a:r>
            <a:endParaRPr lang="en-US" altLang="zh-CN">
              <a:latin typeface="Times New Roman" pitchFamily="18" charset="0"/>
              <a:ea typeface="黑体" pitchFamily="49" charset="-122"/>
              <a:cs typeface="Times New Roman" pitchFamily="18" charset="0"/>
            </a:endParaRP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下游：市场拓展及产品销售</a:t>
            </a:r>
            <a:endParaRPr lang="en-US" altLang="zh-CN">
              <a:latin typeface="Times New Roman" pitchFamily="18" charset="0"/>
              <a:ea typeface="黑体" pitchFamily="49" charset="-122"/>
              <a:cs typeface="Times New Roman" pitchFamily="18" charset="0"/>
            </a:endParaRPr>
          </a:p>
        </p:txBody>
      </p:sp>
      <p:sp>
        <p:nvSpPr>
          <p:cNvPr id="6151" name="矩形 4"/>
          <p:cNvSpPr>
            <a:spLocks noChangeArrowheads="1"/>
          </p:cNvSpPr>
          <p:nvPr/>
        </p:nvSpPr>
        <p:spPr bwMode="auto">
          <a:xfrm>
            <a:off x="1422401" y="4137026"/>
            <a:ext cx="815975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现在：口岸、医疗领域市场效益约几亿元</a:t>
            </a:r>
            <a:r>
              <a:rPr lang="en-US" altLang="zh-CN">
                <a:latin typeface="Times New Roman" pitchFamily="18" charset="0"/>
                <a:ea typeface="黑体" pitchFamily="49" charset="-122"/>
                <a:cs typeface="Times New Roman" pitchFamily="18" charset="0"/>
              </a:rPr>
              <a:t>/</a:t>
            </a:r>
            <a:r>
              <a:rPr lang="zh-CN" altLang="en-US">
                <a:latin typeface="Times New Roman" pitchFamily="18" charset="0"/>
                <a:ea typeface="黑体" pitchFamily="49" charset="-122"/>
                <a:cs typeface="Times New Roman" pitchFamily="18" charset="0"/>
              </a:rPr>
              <a:t>年</a:t>
            </a:r>
            <a:endParaRPr lang="en-US" altLang="zh-CN">
              <a:latin typeface="Times New Roman" pitchFamily="18" charset="0"/>
              <a:ea typeface="黑体" pitchFamily="49" charset="-122"/>
              <a:cs typeface="Times New Roman" pitchFamily="18" charset="0"/>
            </a:endParaRP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未来：将爆发式增长，约几百亿元</a:t>
            </a:r>
            <a:r>
              <a:rPr lang="en-US" altLang="zh-CN">
                <a:latin typeface="Times New Roman" pitchFamily="18" charset="0"/>
                <a:ea typeface="黑体" pitchFamily="49" charset="-122"/>
                <a:cs typeface="Times New Roman" pitchFamily="18" charset="0"/>
              </a:rPr>
              <a:t>/</a:t>
            </a:r>
            <a:r>
              <a:rPr lang="zh-CN" altLang="en-US">
                <a:latin typeface="Times New Roman" pitchFamily="18" charset="0"/>
                <a:ea typeface="黑体" pitchFamily="49" charset="-122"/>
                <a:cs typeface="Times New Roman" pitchFamily="18" charset="0"/>
              </a:rPr>
              <a:t>年</a:t>
            </a:r>
            <a:endParaRPr lang="en-US" altLang="zh-CN">
              <a:latin typeface="Times New Roman" pitchFamily="18" charset="0"/>
              <a:ea typeface="黑体" pitchFamily="49" charset="-122"/>
              <a:cs typeface="Times New Roman" pitchFamily="18" charset="0"/>
            </a:endParaRPr>
          </a:p>
        </p:txBody>
      </p:sp>
      <p:sp>
        <p:nvSpPr>
          <p:cNvPr id="6152" name="矩形 4"/>
          <p:cNvSpPr>
            <a:spLocks noChangeArrowheads="1"/>
          </p:cNvSpPr>
          <p:nvPr/>
        </p:nvSpPr>
        <p:spPr bwMode="auto">
          <a:xfrm>
            <a:off x="1428751" y="5637213"/>
            <a:ext cx="10477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生产微纳谐振器</a:t>
            </a:r>
            <a:r>
              <a:rPr lang="zh-CN" altLang="en-US">
                <a:solidFill>
                  <a:srgbClr val="FF0000"/>
                </a:solidFill>
                <a:latin typeface="Times New Roman" pitchFamily="18" charset="0"/>
                <a:ea typeface="黑体" pitchFamily="49" charset="-122"/>
                <a:cs typeface="Times New Roman" pitchFamily="18" charset="0"/>
              </a:rPr>
              <a:t>试剂盒</a:t>
            </a:r>
            <a:r>
              <a:rPr lang="zh-CN" altLang="en-US">
                <a:latin typeface="Times New Roman" pitchFamily="18" charset="0"/>
                <a:ea typeface="黑体" pitchFamily="49" charset="-122"/>
                <a:cs typeface="Times New Roman" pitchFamily="18" charset="0"/>
              </a:rPr>
              <a:t>，销售产品（作为一次性耗材），获取利润。</a:t>
            </a:r>
          </a:p>
          <a:p>
            <a:pPr marL="342900" indent="-342900">
              <a:lnSpc>
                <a:spcPct val="150000"/>
              </a:lnSpc>
              <a:spcAft>
                <a:spcPts val="1200"/>
              </a:spcAft>
              <a:buClr>
                <a:srgbClr val="FF0000"/>
              </a:buClr>
              <a:buFont typeface="Arial" charset="0"/>
              <a:buChar char="•"/>
            </a:pPr>
            <a:r>
              <a:rPr lang="zh-CN" altLang="en-US">
                <a:latin typeface="Times New Roman" pitchFamily="18" charset="0"/>
                <a:ea typeface="黑体" pitchFamily="49" charset="-122"/>
                <a:cs typeface="Times New Roman" pitchFamily="18" charset="0"/>
              </a:rPr>
              <a:t>生产便携式生化</a:t>
            </a:r>
            <a:r>
              <a:rPr lang="zh-CN" altLang="en-US">
                <a:solidFill>
                  <a:srgbClr val="FF0000"/>
                </a:solidFill>
                <a:latin typeface="Times New Roman" pitchFamily="18" charset="0"/>
                <a:ea typeface="黑体" pitchFamily="49" charset="-122"/>
                <a:cs typeface="Times New Roman" pitchFamily="18" charset="0"/>
              </a:rPr>
              <a:t>检测仪</a:t>
            </a:r>
            <a:r>
              <a:rPr lang="zh-CN" altLang="en-US">
                <a:latin typeface="Times New Roman" pitchFamily="18" charset="0"/>
                <a:ea typeface="黑体" pitchFamily="49" charset="-122"/>
                <a:cs typeface="Times New Roman" pitchFamily="18" charset="0"/>
              </a:rPr>
              <a:t>，销售产品，获取利润。</a:t>
            </a:r>
          </a:p>
        </p:txBody>
      </p:sp>
    </p:spTree>
    <p:extLst>
      <p:ext uri="{BB962C8B-B14F-4D97-AF65-F5344CB8AC3E}">
        <p14:creationId xmlns:p14="http://schemas.microsoft.com/office/powerpoint/2010/main" val="1686728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4"/>
          <p:cNvSpPr>
            <a:spLocks noChangeArrowheads="1"/>
          </p:cNvSpPr>
          <p:nvPr/>
        </p:nvSpPr>
        <p:spPr bwMode="auto">
          <a:xfrm>
            <a:off x="945502" y="1060450"/>
            <a:ext cx="5885628" cy="1724025"/>
          </a:xfrm>
          <a:prstGeom prst="rect">
            <a:avLst/>
          </a:prstGeom>
          <a:noFill/>
          <a:ln>
            <a:noFill/>
          </a:ln>
          <a:extLst/>
        </p:spPr>
        <p:txBody>
          <a:bodyPr wrap="square">
            <a:spAutoFit/>
          </a:bodyPr>
          <a:lstStyle/>
          <a:p>
            <a:pPr fontAlgn="auto">
              <a:spcBef>
                <a:spcPts val="0"/>
              </a:spcBef>
              <a:spcAft>
                <a:spcPts val="1200"/>
              </a:spcAft>
              <a:defRPr/>
            </a:pPr>
            <a:r>
              <a:rPr lang="zh-CN" altLang="en-US" sz="2000" dirty="0">
                <a:solidFill>
                  <a:srgbClr val="FF0000"/>
                </a:solidFill>
                <a:latin typeface="Times New Roman" pitchFamily="18" charset="0"/>
                <a:ea typeface="黑体" pitchFamily="49" charset="-122"/>
                <a:cs typeface="Times New Roman" pitchFamily="18" charset="0"/>
              </a:rPr>
              <a:t>现有细菌、病毒检测系统的限制</a:t>
            </a:r>
            <a:endParaRPr lang="en-US" altLang="zh-CN" sz="2000" dirty="0">
              <a:solidFill>
                <a:srgbClr val="FF0000"/>
              </a:solidFill>
              <a:latin typeface="Times New Roman" pitchFamily="18" charset="0"/>
              <a:ea typeface="黑体" pitchFamily="49" charset="-122"/>
              <a:cs typeface="Times New Roman" pitchFamily="18" charset="0"/>
            </a:endParaRPr>
          </a:p>
          <a:p>
            <a:pPr fontAlgn="auto">
              <a:spcBef>
                <a:spcPts val="0"/>
              </a:spcBef>
              <a:spcAft>
                <a:spcPts val="1200"/>
              </a:spcAft>
              <a:buClr>
                <a:srgbClr val="FF0000"/>
              </a:buClr>
              <a:buSzPct val="80000"/>
              <a:defRPr/>
            </a:pPr>
            <a:r>
              <a:rPr lang="zh-CN" altLang="en-US" sz="2000" dirty="0">
                <a:solidFill>
                  <a:srgbClr val="0000FF"/>
                </a:solidFill>
                <a:latin typeface="Times New Roman" pitchFamily="18" charset="0"/>
                <a:ea typeface="黑体" pitchFamily="49" charset="-122"/>
                <a:cs typeface="Times New Roman" pitchFamily="18" charset="0"/>
              </a:rPr>
              <a:t>传统检测</a:t>
            </a:r>
            <a:endParaRPr lang="en-US" altLang="zh-CN" sz="2000" dirty="0">
              <a:solidFill>
                <a:srgbClr val="0000FF"/>
              </a:solidFill>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分离培养、耗时长，成本和技术要求高</a:t>
            </a:r>
            <a:endParaRPr lang="en-US" altLang="zh-CN" dirty="0">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敏感性低、有些病毒极难培养</a:t>
            </a:r>
            <a:endParaRPr lang="en-US" altLang="zh-CN" dirty="0">
              <a:latin typeface="Times New Roman" pitchFamily="18" charset="0"/>
              <a:ea typeface="黑体" pitchFamily="49" charset="-122"/>
              <a:cs typeface="Times New Roman" pitchFamily="18" charset="0"/>
            </a:endParaRPr>
          </a:p>
        </p:txBody>
      </p:sp>
      <p:pic>
        <p:nvPicPr>
          <p:cNvPr id="717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438" y="2819400"/>
            <a:ext cx="3116409"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2822576"/>
            <a:ext cx="3169771"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0533" y="5356226"/>
            <a:ext cx="46895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836834" y="1498601"/>
            <a:ext cx="5132917" cy="1262063"/>
          </a:xfrm>
          <a:prstGeom prst="rect">
            <a:avLst/>
          </a:prstGeom>
        </p:spPr>
        <p:txBody>
          <a:bodyPr>
            <a:spAutoFit/>
          </a:bodyPr>
          <a:lstStyle/>
          <a:p>
            <a:pPr fontAlgn="auto">
              <a:spcBef>
                <a:spcPts val="0"/>
              </a:spcBef>
              <a:spcAft>
                <a:spcPts val="1200"/>
              </a:spcAft>
              <a:buClr>
                <a:srgbClr val="FF0000"/>
              </a:buClr>
              <a:buSzPct val="80000"/>
              <a:defRPr/>
            </a:pPr>
            <a:r>
              <a:rPr lang="zh-CN" altLang="en-US" sz="2000" dirty="0">
                <a:solidFill>
                  <a:srgbClr val="0000FF"/>
                </a:solidFill>
                <a:latin typeface="Times New Roman" pitchFamily="18" charset="0"/>
                <a:ea typeface="黑体" pitchFamily="49" charset="-122"/>
                <a:cs typeface="Times New Roman" pitchFamily="18" charset="0"/>
              </a:rPr>
              <a:t>分子生物学检测</a:t>
            </a:r>
            <a:endParaRPr lang="en-US" altLang="zh-CN" sz="2000" dirty="0">
              <a:solidFill>
                <a:srgbClr val="0000FF"/>
              </a:solidFill>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提取核酸、操作复杂、检测费时</a:t>
            </a:r>
            <a:endParaRPr lang="en-US" altLang="zh-CN" dirty="0">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成本高、对试剂、设备要求高</a:t>
            </a:r>
            <a:endParaRPr lang="en-US" altLang="zh-CN" dirty="0">
              <a:latin typeface="Times New Roman" pitchFamily="18" charset="0"/>
              <a:ea typeface="黑体" pitchFamily="49" charset="-122"/>
              <a:cs typeface="Times New Roman" pitchFamily="18" charset="0"/>
            </a:endParaRPr>
          </a:p>
        </p:txBody>
      </p:sp>
      <p:sp>
        <p:nvSpPr>
          <p:cNvPr id="3" name="矩形 2"/>
          <p:cNvSpPr/>
          <p:nvPr/>
        </p:nvSpPr>
        <p:spPr>
          <a:xfrm>
            <a:off x="897539" y="4816475"/>
            <a:ext cx="5549900" cy="1970088"/>
          </a:xfrm>
          <a:prstGeom prst="rect">
            <a:avLst/>
          </a:prstGeom>
        </p:spPr>
        <p:txBody>
          <a:bodyPr>
            <a:spAutoFit/>
          </a:bodyPr>
          <a:lstStyle/>
          <a:p>
            <a:pPr fontAlgn="auto">
              <a:spcBef>
                <a:spcPts val="0"/>
              </a:spcBef>
              <a:spcAft>
                <a:spcPts val="1200"/>
              </a:spcAft>
              <a:buClr>
                <a:srgbClr val="FF0000"/>
              </a:buClr>
              <a:buSzPct val="80000"/>
              <a:defRPr/>
            </a:pPr>
            <a:r>
              <a:rPr lang="zh-CN" altLang="en-US" sz="2000" dirty="0">
                <a:solidFill>
                  <a:srgbClr val="0000FF"/>
                </a:solidFill>
                <a:latin typeface="Times New Roman" pitchFamily="18" charset="0"/>
                <a:ea typeface="黑体" pitchFamily="49" charset="-122"/>
                <a:cs typeface="Times New Roman" pitchFamily="18" charset="0"/>
              </a:rPr>
              <a:t>免疫检测</a:t>
            </a:r>
            <a:endParaRPr lang="en-US" altLang="zh-CN" sz="2000" dirty="0">
              <a:solidFill>
                <a:srgbClr val="0000FF"/>
              </a:solidFill>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SzPct val="80000"/>
              <a:buFont typeface="Arial" charset="0"/>
              <a:buChar char="•"/>
              <a:defRPr/>
            </a:pPr>
            <a:r>
              <a:rPr lang="zh-CN" altLang="en-US" dirty="0">
                <a:latin typeface="Times New Roman" pitchFamily="18" charset="0"/>
                <a:ea typeface="黑体" pitchFamily="49" charset="-122"/>
                <a:cs typeface="Times New Roman" pitchFamily="18" charset="0"/>
              </a:rPr>
              <a:t>胶体金：灵敏度低</a:t>
            </a:r>
            <a:endParaRPr lang="en-US" altLang="zh-CN" dirty="0">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Font typeface="Arial" charset="0"/>
              <a:buChar char="•"/>
              <a:defRPr/>
            </a:pPr>
            <a:r>
              <a:rPr lang="en-US" altLang="zh-CN" dirty="0">
                <a:latin typeface="Times New Roman" pitchFamily="18" charset="0"/>
                <a:ea typeface="黑体" pitchFamily="49" charset="-122"/>
                <a:cs typeface="Times New Roman" pitchFamily="18" charset="0"/>
              </a:rPr>
              <a:t>ELISA</a:t>
            </a:r>
            <a:r>
              <a:rPr lang="zh-CN" altLang="en-US" dirty="0">
                <a:latin typeface="Times New Roman" pitchFamily="18" charset="0"/>
                <a:ea typeface="黑体" pitchFamily="49" charset="-122"/>
                <a:cs typeface="Times New Roman" pitchFamily="18" charset="0"/>
              </a:rPr>
              <a:t>：需标记、耗时长</a:t>
            </a:r>
            <a:endParaRPr lang="en-US" altLang="zh-CN" dirty="0">
              <a:latin typeface="Times New Roman" pitchFamily="18" charset="0"/>
              <a:ea typeface="黑体" pitchFamily="49" charset="-122"/>
              <a:cs typeface="Times New Roman" pitchFamily="18" charset="0"/>
            </a:endParaRPr>
          </a:p>
          <a:p>
            <a:pPr marL="342900" indent="-342900" fontAlgn="auto">
              <a:spcBef>
                <a:spcPts val="0"/>
              </a:spcBef>
              <a:spcAft>
                <a:spcPts val="1200"/>
              </a:spcAft>
              <a:buClr>
                <a:srgbClr val="FF0000"/>
              </a:buClr>
              <a:buFont typeface="Arial" charset="0"/>
              <a:buChar char="•"/>
              <a:defRPr/>
            </a:pPr>
            <a:r>
              <a:rPr lang="zh-CN" altLang="en-US" dirty="0">
                <a:latin typeface="Times New Roman" pitchFamily="18" charset="0"/>
                <a:ea typeface="黑体" pitchFamily="49" charset="-122"/>
                <a:cs typeface="Times New Roman" pitchFamily="18" charset="0"/>
              </a:rPr>
              <a:t>化学免疫发光：需标记、耗时长、</a:t>
            </a:r>
            <a:r>
              <a:rPr lang="en-US" altLang="zh-CN" dirty="0">
                <a:latin typeface="Times New Roman" pitchFamily="18" charset="0"/>
                <a:ea typeface="黑体" pitchFamily="49" charset="-122"/>
                <a:cs typeface="Times New Roman" pitchFamily="18" charset="0"/>
              </a:rPr>
              <a:t>		  </a:t>
            </a:r>
            <a:r>
              <a:rPr lang="zh-CN" altLang="en-US" dirty="0">
                <a:latin typeface="Times New Roman" pitchFamily="18" charset="0"/>
                <a:ea typeface="黑体" pitchFamily="49" charset="-122"/>
                <a:cs typeface="Times New Roman" pitchFamily="18" charset="0"/>
              </a:rPr>
              <a:t>设备庞大昂贵</a:t>
            </a:r>
          </a:p>
        </p:txBody>
      </p:sp>
      <p:sp>
        <p:nvSpPr>
          <p:cNvPr id="7176" name="矩形 3"/>
          <p:cNvSpPr>
            <a:spLocks noChangeArrowheads="1"/>
          </p:cNvSpPr>
          <p:nvPr/>
        </p:nvSpPr>
        <p:spPr bwMode="auto">
          <a:xfrm>
            <a:off x="6921501" y="6376989"/>
            <a:ext cx="4620684"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buClr>
                <a:srgbClr val="FF0000"/>
              </a:buClr>
              <a:buSzPct val="80000"/>
            </a:pPr>
            <a:r>
              <a:rPr lang="zh-CN" altLang="en-US" sz="1600">
                <a:solidFill>
                  <a:srgbClr val="C00000"/>
                </a:solidFill>
                <a:latin typeface="Times New Roman" pitchFamily="18" charset="0"/>
                <a:ea typeface="黑体" pitchFamily="49" charset="-122"/>
                <a:cs typeface="Times New Roman" pitchFamily="18" charset="0"/>
              </a:rPr>
              <a:t>抗原、抗体的特异性结合</a:t>
            </a:r>
            <a:endParaRPr lang="en-US" altLang="zh-CN" sz="1600">
              <a:solidFill>
                <a:srgbClr val="C00000"/>
              </a:solidFill>
              <a:latin typeface="Times New Roman" pitchFamily="18" charset="0"/>
              <a:ea typeface="黑体" pitchFamily="49" charset="-122"/>
              <a:cs typeface="Times New Roman" pitchFamily="18" charset="0"/>
            </a:endParaRPr>
          </a:p>
        </p:txBody>
      </p:sp>
      <p:sp>
        <p:nvSpPr>
          <p:cNvPr id="7177" name="矩形 4"/>
          <p:cNvSpPr>
            <a:spLocks noChangeArrowheads="1"/>
          </p:cNvSpPr>
          <p:nvPr/>
        </p:nvSpPr>
        <p:spPr bwMode="auto">
          <a:xfrm>
            <a:off x="8015818" y="4757739"/>
            <a:ext cx="27749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buClr>
                <a:srgbClr val="FF0000"/>
              </a:buClr>
            </a:pPr>
            <a:r>
              <a:rPr lang="en-US" altLang="zh-CN" sz="1600">
                <a:solidFill>
                  <a:srgbClr val="C00000"/>
                </a:solidFill>
                <a:latin typeface="Times New Roman" pitchFamily="18" charset="0"/>
                <a:ea typeface="黑体" pitchFamily="49" charset="-122"/>
                <a:cs typeface="Times New Roman" pitchFamily="18" charset="0"/>
              </a:rPr>
              <a:t>PCR</a:t>
            </a:r>
            <a:r>
              <a:rPr lang="zh-CN" altLang="en-US" sz="1600">
                <a:solidFill>
                  <a:srgbClr val="C00000"/>
                </a:solidFill>
                <a:latin typeface="Times New Roman" pitchFamily="18" charset="0"/>
                <a:ea typeface="黑体" pitchFamily="49" charset="-122"/>
                <a:cs typeface="Times New Roman" pitchFamily="18" charset="0"/>
              </a:rPr>
              <a:t>和基因芯片技术</a:t>
            </a:r>
            <a:endParaRPr lang="en-US" altLang="zh-CN" sz="1600">
              <a:solidFill>
                <a:srgbClr val="C00000"/>
              </a:solidFill>
              <a:latin typeface="Times New Roman" pitchFamily="18" charset="0"/>
              <a:ea typeface="黑体" pitchFamily="49" charset="-122"/>
              <a:cs typeface="Times New Roman" pitchFamily="18" charset="0"/>
            </a:endParaRPr>
          </a:p>
        </p:txBody>
      </p:sp>
      <p:sp>
        <p:nvSpPr>
          <p:cNvPr id="7178" name="矩形 5"/>
          <p:cNvSpPr>
            <a:spLocks noChangeArrowheads="1"/>
          </p:cNvSpPr>
          <p:nvPr/>
        </p:nvSpPr>
        <p:spPr bwMode="auto">
          <a:xfrm>
            <a:off x="4454865" y="3311525"/>
            <a:ext cx="17420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rgbClr val="C00000"/>
                </a:solidFill>
                <a:latin typeface="Times New Roman" pitchFamily="18" charset="0"/>
                <a:ea typeface="黑体" pitchFamily="49" charset="-122"/>
                <a:cs typeface="Times New Roman" pitchFamily="18" charset="0"/>
              </a:rPr>
              <a:t>特性、形态、染色及生化鉴定</a:t>
            </a:r>
            <a:endParaRPr lang="zh-CN" altLang="en-US" sz="1600" dirty="0">
              <a:solidFill>
                <a:srgbClr val="C00000"/>
              </a:solidFill>
              <a:latin typeface="Calibri" pitchFamily="34" charset="0"/>
              <a:ea typeface="黑体" pitchFamily="49" charset="-122"/>
              <a:cs typeface="Times New Roman" pitchFamily="18" charset="0"/>
            </a:endParaRPr>
          </a:p>
        </p:txBody>
      </p:sp>
      <p:sp>
        <p:nvSpPr>
          <p:cNvPr id="12" name="五边形 11"/>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竞争优势分析</a:t>
            </a:r>
          </a:p>
        </p:txBody>
      </p:sp>
      <p:sp>
        <p:nvSpPr>
          <p:cNvPr id="7181" name="标题 1"/>
          <p:cNvSpPr txBox="1">
            <a:spLocks/>
          </p:cNvSpPr>
          <p:nvPr/>
        </p:nvSpPr>
        <p:spPr bwMode="auto">
          <a:xfrm>
            <a:off x="4572001" y="307975"/>
            <a:ext cx="42142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与现有技术比较优势</a:t>
            </a:r>
          </a:p>
        </p:txBody>
      </p:sp>
    </p:spTree>
    <p:extLst>
      <p:ext uri="{BB962C8B-B14F-4D97-AF65-F5344CB8AC3E}">
        <p14:creationId xmlns:p14="http://schemas.microsoft.com/office/powerpoint/2010/main" val="2891368517"/>
      </p:ext>
    </p:extLst>
  </p:cSld>
  <p:clrMapOvr>
    <a:masterClrMapping/>
  </p:clrMapOvr>
  <p:transition advTm="3057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72"/>
          <p:cNvGraphicFramePr>
            <a:graphicFrameLocks noGrp="1"/>
          </p:cNvGraphicFramePr>
          <p:nvPr/>
        </p:nvGraphicFramePr>
        <p:xfrm>
          <a:off x="148167" y="1343026"/>
          <a:ext cx="11840632" cy="4122746"/>
        </p:xfrm>
        <a:graphic>
          <a:graphicData uri="http://schemas.openxmlformats.org/drawingml/2006/table">
            <a:tbl>
              <a:tblPr/>
              <a:tblGrid>
                <a:gridCol w="2631252">
                  <a:extLst>
                    <a:ext uri="{9D8B030D-6E8A-4147-A177-3AD203B41FA5}"/>
                  </a:extLst>
                </a:gridCol>
                <a:gridCol w="2833656">
                  <a:extLst>
                    <a:ext uri="{9D8B030D-6E8A-4147-A177-3AD203B41FA5}"/>
                  </a:extLst>
                </a:gridCol>
                <a:gridCol w="1553537">
                  <a:extLst>
                    <a:ext uri="{9D8B030D-6E8A-4147-A177-3AD203B41FA5}"/>
                  </a:extLst>
                </a:gridCol>
                <a:gridCol w="1583724">
                  <a:extLst>
                    <a:ext uri="{9D8B030D-6E8A-4147-A177-3AD203B41FA5}"/>
                  </a:extLst>
                </a:gridCol>
                <a:gridCol w="1663616">
                  <a:extLst>
                    <a:ext uri="{9D8B030D-6E8A-4147-A177-3AD203B41FA5}"/>
                  </a:extLst>
                </a:gridCol>
                <a:gridCol w="1574847">
                  <a:extLst>
                    <a:ext uri="{9D8B030D-6E8A-4147-A177-3AD203B41FA5}"/>
                  </a:extLst>
                </a:gridCol>
              </a:tblGrid>
              <a:tr h="402352">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 </a:t>
                      </a:r>
                      <a:endParaRPr kumimoji="0" lang="zh-CN" altLang="en-US"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endParaRPr>
                    </a:p>
                  </a:txBody>
                  <a:tcPr marL="121923" marR="121923"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检测对象</a:t>
                      </a:r>
                    </a:p>
                  </a:txBody>
                  <a:tcPr marL="121923" marR="121923"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检测时间</a:t>
                      </a:r>
                    </a:p>
                  </a:txBody>
                  <a:tcPr marL="121923" marR="121923"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检测下限</a:t>
                      </a:r>
                    </a:p>
                  </a:txBody>
                  <a:tcPr marL="121923" marR="121923"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检测模式</a:t>
                      </a:r>
                    </a:p>
                  </a:txBody>
                  <a:tcPr marL="121923" marR="121923"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系统集成</a:t>
                      </a:r>
                    </a:p>
                  </a:txBody>
                  <a:tcPr marL="121923" marR="12192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94027">
                <a:tc>
                  <a:txBody>
                    <a:bodyPr/>
                    <a:lstStyle/>
                    <a:p>
                      <a:pPr algn="ctr" fontAlgn="auto">
                        <a:lnSpc>
                          <a:spcPct val="150000"/>
                        </a:lnSpc>
                        <a:spcAft>
                          <a:spcPts val="0"/>
                        </a:spcAft>
                      </a:pPr>
                      <a:r>
                        <a:rPr lang="zh-CN" sz="1600" kern="100" dirty="0">
                          <a:latin typeface="Times New Roman" pitchFamily="18" charset="0"/>
                          <a:ea typeface="黑体" pitchFamily="49" charset="-122"/>
                          <a:cs typeface="Times New Roman" pitchFamily="18" charset="0"/>
                        </a:rPr>
                        <a:t>美国</a:t>
                      </a:r>
                      <a:r>
                        <a:rPr lang="en-US" sz="1600" kern="100" dirty="0">
                          <a:latin typeface="Times New Roman" pitchFamily="18" charset="0"/>
                          <a:ea typeface="黑体" pitchFamily="49" charset="-122"/>
                          <a:cs typeface="Times New Roman" pitchFamily="18" charset="0"/>
                        </a:rPr>
                        <a:t>Drexel</a:t>
                      </a:r>
                      <a:r>
                        <a:rPr lang="zh-CN" sz="1600" kern="100" dirty="0">
                          <a:latin typeface="Times New Roman" pitchFamily="18" charset="0"/>
                          <a:ea typeface="黑体" pitchFamily="49" charset="-122"/>
                          <a:cs typeface="Times New Roman" pitchFamily="18" charset="0"/>
                        </a:rPr>
                        <a:t>大学</a:t>
                      </a: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sz="1600" kern="100" dirty="0">
                          <a:latin typeface="Times New Roman" pitchFamily="18" charset="0"/>
                          <a:ea typeface="黑体" pitchFamily="49" charset="-122"/>
                          <a:cs typeface="Times New Roman" pitchFamily="18" charset="0"/>
                        </a:rPr>
                        <a:t>牛奶中的李斯特菌</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latin typeface="Times New Roman" pitchFamily="18" charset="0"/>
                          <a:ea typeface="黑体" pitchFamily="49" charset="-122"/>
                          <a:cs typeface="Times New Roman" pitchFamily="18" charset="0"/>
                        </a:rPr>
                        <a:t>35 min</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latin typeface="Times New Roman" pitchFamily="18" charset="0"/>
                          <a:ea typeface="黑体" pitchFamily="49" charset="-122"/>
                          <a:cs typeface="Times New Roman" pitchFamily="18" charset="0"/>
                        </a:rPr>
                        <a:t>0.1 </a:t>
                      </a:r>
                      <a:r>
                        <a:rPr lang="en-US" altLang="zh-CN" sz="1600" kern="100" dirty="0" err="1">
                          <a:solidFill>
                            <a:schemeClr val="tx1"/>
                          </a:solidFill>
                          <a:latin typeface="Times New Roman" pitchFamily="18" charset="0"/>
                          <a:ea typeface="黑体" pitchFamily="49" charset="-122"/>
                          <a:cs typeface="Times New Roman" pitchFamily="18" charset="0"/>
                        </a:rPr>
                        <a:t>ng</a:t>
                      </a:r>
                      <a:r>
                        <a:rPr lang="en-US" altLang="zh-CN" sz="1600" kern="100" dirty="0">
                          <a:solidFill>
                            <a:schemeClr val="tx1"/>
                          </a:solidFill>
                          <a:latin typeface="Times New Roman" pitchFamily="18" charset="0"/>
                          <a:ea typeface="黑体" pitchFamily="49" charset="-122"/>
                          <a:cs typeface="Times New Roman" pitchFamily="18" charset="0"/>
                        </a:rPr>
                        <a:t>/ml</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altLang="en-US" sz="1600" kern="100" dirty="0">
                          <a:latin typeface="Times New Roman" pitchFamily="18" charset="0"/>
                          <a:ea typeface="黑体" pitchFamily="49" charset="-122"/>
                          <a:cs typeface="Times New Roman" pitchFamily="18" charset="0"/>
                        </a:rPr>
                        <a:t>单，全梁</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cs typeface="Times New Roman" pitchFamily="18" charset="0"/>
                        </a:defRPr>
                      </a:lvl1pPr>
                      <a:lvl2pPr>
                        <a:spcBef>
                          <a:spcPct val="20000"/>
                        </a:spcBef>
                        <a:defRPr sz="2400">
                          <a:solidFill>
                            <a:schemeClr val="tx1"/>
                          </a:solidFill>
                          <a:latin typeface="Times New Roman" pitchFamily="18" charset="0"/>
                          <a:cs typeface="Times New Roman" pitchFamily="18" charset="0"/>
                        </a:defRPr>
                      </a:lvl2pPr>
                      <a:lvl3pPr>
                        <a:spcBef>
                          <a:spcPct val="20000"/>
                        </a:spcBef>
                        <a:defRPr sz="2000">
                          <a:solidFill>
                            <a:schemeClr val="tx1"/>
                          </a:solidFill>
                          <a:latin typeface="Times New Roman" pitchFamily="18" charset="0"/>
                          <a:cs typeface="Times New Roman" pitchFamily="18" charset="0"/>
                        </a:defRPr>
                      </a:lvl3pPr>
                      <a:lvl4pPr>
                        <a:spcBef>
                          <a:spcPct val="20000"/>
                        </a:spcBef>
                        <a:defRPr>
                          <a:solidFill>
                            <a:schemeClr val="tx1"/>
                          </a:solidFill>
                          <a:latin typeface="Times New Roman" pitchFamily="18" charset="0"/>
                          <a:cs typeface="Times New Roman" pitchFamily="18" charset="0"/>
                        </a:defRPr>
                      </a:lvl4pPr>
                      <a:lvl5pPr>
                        <a:spcBef>
                          <a:spcPct val="20000"/>
                        </a:spcBef>
                        <a:defRPr>
                          <a:solidFill>
                            <a:schemeClr val="tx1"/>
                          </a:solidFill>
                          <a:latin typeface="Times New Roman" pitchFamily="18" charset="0"/>
                          <a:cs typeface="Times New Roman" pitchFamily="18" charset="0"/>
                        </a:defRPr>
                      </a:lvl5pPr>
                      <a:lvl6pPr fontAlgn="base">
                        <a:spcBef>
                          <a:spcPct val="20000"/>
                        </a:spcBef>
                        <a:spcAft>
                          <a:spcPct val="0"/>
                        </a:spcAft>
                        <a:defRPr>
                          <a:solidFill>
                            <a:schemeClr val="tx1"/>
                          </a:solidFill>
                          <a:latin typeface="Times New Roman" pitchFamily="18" charset="0"/>
                          <a:cs typeface="Times New Roman" pitchFamily="18" charset="0"/>
                        </a:defRPr>
                      </a:lvl6pPr>
                      <a:lvl7pPr fontAlgn="base">
                        <a:spcBef>
                          <a:spcPct val="20000"/>
                        </a:spcBef>
                        <a:spcAft>
                          <a:spcPct val="0"/>
                        </a:spcAft>
                        <a:defRPr>
                          <a:solidFill>
                            <a:schemeClr val="tx1"/>
                          </a:solidFill>
                          <a:latin typeface="Times New Roman" pitchFamily="18" charset="0"/>
                          <a:cs typeface="Times New Roman" pitchFamily="18" charset="0"/>
                        </a:defRPr>
                      </a:lvl7pPr>
                      <a:lvl8pPr fontAlgn="base">
                        <a:spcBef>
                          <a:spcPct val="20000"/>
                        </a:spcBef>
                        <a:spcAft>
                          <a:spcPct val="0"/>
                        </a:spcAft>
                        <a:defRPr>
                          <a:solidFill>
                            <a:schemeClr val="tx1"/>
                          </a:solidFill>
                          <a:latin typeface="Times New Roman" pitchFamily="18" charset="0"/>
                          <a:cs typeface="Times New Roman" pitchFamily="18" charset="0"/>
                        </a:defRPr>
                      </a:lvl8pPr>
                      <a:lvl9pPr fontAlgn="base">
                        <a:spcBef>
                          <a:spcPct val="20000"/>
                        </a:spcBef>
                        <a:spcAft>
                          <a:spcPct val="0"/>
                        </a:spcAft>
                        <a:defRPr>
                          <a:solidFill>
                            <a:schemeClr val="tx1"/>
                          </a:solidFill>
                          <a:latin typeface="Times New Roman" pitchFamily="18" charset="0"/>
                          <a:cs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否</a:t>
                      </a:r>
                    </a:p>
                  </a:txBody>
                  <a:tcPr marL="121923" marR="12192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5289">
                <a:tc>
                  <a:txBody>
                    <a:bodyPr/>
                    <a:lstStyle/>
                    <a:p>
                      <a:pPr algn="ctr" fontAlgn="auto">
                        <a:lnSpc>
                          <a:spcPct val="150000"/>
                        </a:lnSpc>
                        <a:spcAft>
                          <a:spcPts val="0"/>
                        </a:spcAft>
                      </a:pPr>
                      <a:r>
                        <a:rPr lang="en-US" sz="1600" kern="100" dirty="0">
                          <a:latin typeface="Times New Roman" pitchFamily="18" charset="0"/>
                          <a:ea typeface="黑体" pitchFamily="49" charset="-122"/>
                          <a:cs typeface="Times New Roman" pitchFamily="18" charset="0"/>
                        </a:rPr>
                        <a:t>IBM &amp; Basel</a:t>
                      </a:r>
                      <a:r>
                        <a:rPr lang="zh-CN" sz="1600" kern="100" dirty="0">
                          <a:latin typeface="Times New Roman" pitchFamily="18" charset="0"/>
                          <a:ea typeface="黑体" pitchFamily="49" charset="-122"/>
                          <a:cs typeface="Times New Roman" pitchFamily="18" charset="0"/>
                        </a:rPr>
                        <a:t>大学</a:t>
                      </a: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sz="1600" kern="100" dirty="0">
                          <a:latin typeface="Times New Roman" pitchFamily="18" charset="0"/>
                          <a:ea typeface="黑体" pitchFamily="49" charset="-122"/>
                          <a:cs typeface="Times New Roman" pitchFamily="18" charset="0"/>
                        </a:rPr>
                        <a:t>酵母菌和黑曲霉菌</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latin typeface="Times New Roman" pitchFamily="18" charset="0"/>
                          <a:ea typeface="黑体" pitchFamily="49" charset="-122"/>
                          <a:cs typeface="Times New Roman" pitchFamily="18" charset="0"/>
                        </a:rPr>
                        <a:t>60 min</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altLang="zh-CN" sz="1600" kern="100" dirty="0">
                          <a:solidFill>
                            <a:schemeClr val="tx1"/>
                          </a:solidFill>
                          <a:latin typeface="Times New Roman" pitchFamily="18" charset="0"/>
                          <a:ea typeface="黑体" pitchFamily="49" charset="-122"/>
                          <a:cs typeface="Times New Roman" pitchFamily="18" charset="0"/>
                        </a:rPr>
                        <a:t>1 </a:t>
                      </a:r>
                      <a:r>
                        <a:rPr lang="en-US" altLang="zh-CN" sz="1600" kern="100" dirty="0" err="1">
                          <a:solidFill>
                            <a:schemeClr val="tx1"/>
                          </a:solidFill>
                          <a:latin typeface="Times New Roman" pitchFamily="18" charset="0"/>
                          <a:ea typeface="黑体" pitchFamily="49" charset="-122"/>
                          <a:cs typeface="Times New Roman" pitchFamily="18" charset="0"/>
                        </a:rPr>
                        <a:t>ng</a:t>
                      </a:r>
                      <a:r>
                        <a:rPr lang="en-US" altLang="zh-CN" sz="1600" kern="100" dirty="0">
                          <a:solidFill>
                            <a:schemeClr val="tx1"/>
                          </a:solidFill>
                          <a:latin typeface="Times New Roman" pitchFamily="18" charset="0"/>
                          <a:ea typeface="黑体" pitchFamily="49" charset="-122"/>
                          <a:cs typeface="Times New Roman" pitchFamily="18" charset="0"/>
                        </a:rPr>
                        <a:t>/ml</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altLang="en-US" sz="1600" kern="100">
                          <a:latin typeface="Times New Roman" pitchFamily="18" charset="0"/>
                          <a:ea typeface="黑体" pitchFamily="49" charset="-122"/>
                          <a:cs typeface="Times New Roman" pitchFamily="18" charset="0"/>
                        </a:rPr>
                        <a:t>单，全梁</a:t>
                      </a:r>
                      <a:endParaRPr lang="zh-CN" alt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否</a:t>
                      </a:r>
                    </a:p>
                  </a:txBody>
                  <a:tcPr marL="121923" marR="12192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75289">
                <a:tc>
                  <a:txBody>
                    <a:bodyPr/>
                    <a:lstStyle/>
                    <a:p>
                      <a:pPr algn="ctr" fontAlgn="auto">
                        <a:lnSpc>
                          <a:spcPct val="150000"/>
                        </a:lnSpc>
                        <a:spcAft>
                          <a:spcPts val="0"/>
                        </a:spcAft>
                      </a:pPr>
                      <a:r>
                        <a:rPr lang="zh-CN" sz="1600" kern="100" dirty="0">
                          <a:latin typeface="Times New Roman" pitchFamily="18" charset="0"/>
                          <a:ea typeface="黑体" pitchFamily="49" charset="-122"/>
                          <a:cs typeface="Times New Roman" pitchFamily="18" charset="0"/>
                        </a:rPr>
                        <a:t>西班牙</a:t>
                      </a:r>
                      <a:r>
                        <a:rPr lang="en-US" sz="1600" kern="100" dirty="0" err="1">
                          <a:latin typeface="Times New Roman" pitchFamily="18" charset="0"/>
                          <a:ea typeface="黑体" pitchFamily="49" charset="-122"/>
                          <a:cs typeface="Times New Roman" pitchFamily="18" charset="0"/>
                        </a:rPr>
                        <a:t>CSIC</a:t>
                      </a:r>
                      <a:endParaRPr lang="zh-CN" sz="1600" kern="100" dirty="0">
                        <a:latin typeface="Times New Roman" pitchFamily="18" charset="0"/>
                        <a:ea typeface="黑体" pitchFamily="49" charset="-122"/>
                        <a:cs typeface="Times New Roman" pitchFamily="18" charset="0"/>
                      </a:endParaRP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sz="1600" kern="100" dirty="0">
                          <a:latin typeface="Times New Roman" pitchFamily="18" charset="0"/>
                          <a:ea typeface="黑体" pitchFamily="49" charset="-122"/>
                          <a:cs typeface="Times New Roman" pitchFamily="18" charset="0"/>
                        </a:rPr>
                        <a:t>大肠杆菌</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latin typeface="Times New Roman" pitchFamily="18" charset="0"/>
                          <a:ea typeface="黑体" pitchFamily="49" charset="-122"/>
                          <a:cs typeface="Times New Roman" pitchFamily="18" charset="0"/>
                        </a:rPr>
                        <a:t>——</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latin typeface="Times New Roman" pitchFamily="18" charset="0"/>
                          <a:ea typeface="黑体" pitchFamily="49" charset="-122"/>
                          <a:cs typeface="Times New Roman" pitchFamily="18" charset="0"/>
                        </a:rPr>
                        <a:t>0.03 </a:t>
                      </a:r>
                      <a:r>
                        <a:rPr lang="en-US" altLang="en-US" sz="1600" kern="100" dirty="0" err="1">
                          <a:solidFill>
                            <a:schemeClr val="tx1"/>
                          </a:solidFill>
                          <a:latin typeface="Times New Roman" pitchFamily="18" charset="0"/>
                          <a:ea typeface="黑体" pitchFamily="49" charset="-122"/>
                          <a:cs typeface="Times New Roman" pitchFamily="18" charset="0"/>
                        </a:rPr>
                        <a:t>ng</a:t>
                      </a:r>
                      <a:r>
                        <a:rPr lang="en-US" altLang="en-US" sz="1600" kern="100" dirty="0">
                          <a:solidFill>
                            <a:schemeClr val="tx1"/>
                          </a:solidFill>
                          <a:latin typeface="Times New Roman" pitchFamily="18" charset="0"/>
                          <a:ea typeface="黑体" pitchFamily="49" charset="-122"/>
                          <a:cs typeface="Times New Roman" pitchFamily="18" charset="0"/>
                        </a:rPr>
                        <a:t>/ml</a:t>
                      </a:r>
                      <a:endParaRPr 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altLang="en-US" sz="1600" kern="100">
                          <a:latin typeface="Times New Roman" pitchFamily="18" charset="0"/>
                          <a:ea typeface="黑体" pitchFamily="49" charset="-122"/>
                          <a:cs typeface="Times New Roman" pitchFamily="18" charset="0"/>
                        </a:rPr>
                        <a:t>单，全梁</a:t>
                      </a:r>
                      <a:endParaRPr lang="zh-CN" alt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cap="none" normalizeH="0" baseline="0">
                          <a:ln>
                            <a:noFill/>
                          </a:ln>
                          <a:solidFill>
                            <a:schemeClr val="tx1"/>
                          </a:solidFill>
                          <a:effectLst/>
                          <a:latin typeface="Times New Roman" pitchFamily="18" charset="0"/>
                          <a:ea typeface="黑体" pitchFamily="49" charset="-122"/>
                          <a:cs typeface="Times New Roman" pitchFamily="18" charset="0"/>
                        </a:rPr>
                        <a:t>否</a:t>
                      </a:r>
                      <a:endParaRPr kumimoji="0" lang="zh-CN" altLang="en-US" sz="16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121923" marR="12192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98823">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sz="1600" kern="100" dirty="0">
                          <a:solidFill>
                            <a:schemeClr val="tx1"/>
                          </a:solidFill>
                          <a:latin typeface="Times New Roman" pitchFamily="18" charset="0"/>
                          <a:ea typeface="黑体" pitchFamily="49" charset="-122"/>
                          <a:cs typeface="Times New Roman" pitchFamily="18" charset="0"/>
                        </a:rPr>
                        <a:t>意大利</a:t>
                      </a:r>
                      <a:r>
                        <a:rPr lang="zh-CN" altLang="en-US" sz="1600" kern="100" dirty="0">
                          <a:solidFill>
                            <a:schemeClr val="tx1"/>
                          </a:solidFill>
                          <a:latin typeface="Times New Roman" pitchFamily="18" charset="0"/>
                          <a:ea typeface="黑体" pitchFamily="49" charset="-122"/>
                          <a:cs typeface="Times New Roman" pitchFamily="18" charset="0"/>
                        </a:rPr>
                        <a:t>都灵理工</a:t>
                      </a:r>
                      <a:r>
                        <a:rPr lang="zh-CN" sz="1600" kern="100" dirty="0">
                          <a:solidFill>
                            <a:schemeClr val="tx1"/>
                          </a:solidFill>
                          <a:latin typeface="Times New Roman" pitchFamily="18" charset="0"/>
                          <a:ea typeface="黑体" pitchFamily="49" charset="-122"/>
                          <a:cs typeface="Times New Roman" pitchFamily="18" charset="0"/>
                        </a:rPr>
                        <a:t>大学</a:t>
                      </a: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auto" latinLnBrk="0" hangingPunct="1">
                        <a:lnSpc>
                          <a:spcPct val="150000"/>
                        </a:lnSpc>
                        <a:spcAft>
                          <a:spcPts val="0"/>
                        </a:spcAft>
                      </a:pPr>
                      <a:r>
                        <a:rPr lang="zh-CN" sz="1600" kern="100" dirty="0">
                          <a:solidFill>
                            <a:schemeClr val="tx1"/>
                          </a:solidFill>
                          <a:latin typeface="Times New Roman" pitchFamily="18" charset="0"/>
                          <a:ea typeface="黑体" pitchFamily="49" charset="-122"/>
                          <a:cs typeface="Times New Roman" pitchFamily="18" charset="0"/>
                        </a:rPr>
                        <a:t>黄曲霉素和 河曲霉素</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auto" latinLnBrk="0" hangingPunct="1">
                        <a:lnSpc>
                          <a:spcPct val="150000"/>
                        </a:lnSpc>
                        <a:spcAft>
                          <a:spcPts val="0"/>
                        </a:spcAft>
                      </a:pPr>
                      <a:r>
                        <a:rPr lang="en-US" sz="1600" kern="100" dirty="0">
                          <a:solidFill>
                            <a:schemeClr val="tx1"/>
                          </a:solidFill>
                          <a:latin typeface="Times New Roman" pitchFamily="18" charset="0"/>
                          <a:ea typeface="黑体" pitchFamily="49" charset="-122"/>
                          <a:cs typeface="Times New Roman" pitchFamily="18" charset="0"/>
                        </a:rPr>
                        <a:t>120 min</a:t>
                      </a:r>
                      <a:endParaRPr lang="zh-CN" sz="1600" kern="100" dirty="0">
                        <a:solidFill>
                          <a:schemeClr val="tx1"/>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auto" latinLnBrk="0" hangingPunct="1">
                        <a:lnSpc>
                          <a:spcPct val="150000"/>
                        </a:lnSpc>
                        <a:spcAft>
                          <a:spcPts val="0"/>
                        </a:spcAft>
                      </a:pPr>
                      <a:r>
                        <a:rPr lang="en-US" sz="1600" kern="100" dirty="0">
                          <a:solidFill>
                            <a:schemeClr val="tx1"/>
                          </a:solidFill>
                          <a:latin typeface="Times New Roman" pitchFamily="18" charset="0"/>
                          <a:ea typeface="黑体" pitchFamily="49" charset="-122"/>
                          <a:cs typeface="Times New Roman" pitchFamily="18" charset="0"/>
                        </a:rPr>
                        <a:t>0.6 </a:t>
                      </a:r>
                      <a:r>
                        <a:rPr lang="en-US" sz="1600" kern="100" dirty="0" err="1">
                          <a:solidFill>
                            <a:schemeClr val="tx1"/>
                          </a:solidFill>
                          <a:latin typeface="Times New Roman" pitchFamily="18" charset="0"/>
                          <a:ea typeface="黑体" pitchFamily="49" charset="-122"/>
                          <a:cs typeface="Times New Roman" pitchFamily="18" charset="0"/>
                        </a:rPr>
                        <a:t>ng</a:t>
                      </a:r>
                      <a:r>
                        <a:rPr lang="en-US" sz="1600" kern="100" dirty="0">
                          <a:solidFill>
                            <a:schemeClr val="tx1"/>
                          </a:solidFill>
                          <a:latin typeface="Times New Roman" pitchFamily="18" charset="0"/>
                          <a:ea typeface="黑体" pitchFamily="49" charset="-122"/>
                          <a:cs typeface="Times New Roman" pitchFamily="18" charset="0"/>
                        </a:rPr>
                        <a:t>/ml</a:t>
                      </a:r>
                      <a:endParaRPr lang="zh-CN" sz="1600" kern="100" dirty="0">
                        <a:solidFill>
                          <a:schemeClr val="tx1"/>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altLang="en-US" sz="1600" kern="100" dirty="0">
                          <a:latin typeface="Times New Roman" pitchFamily="18" charset="0"/>
                          <a:ea typeface="黑体" pitchFamily="49" charset="-122"/>
                          <a:cs typeface="Times New Roman" pitchFamily="18" charset="0"/>
                        </a:rPr>
                        <a:t>单，全梁</a:t>
                      </a:r>
                      <a:endParaRPr lang="zh-CN" altLang="zh-CN" sz="1600" kern="100" dirty="0">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600" kern="100" dirty="0">
                          <a:solidFill>
                            <a:schemeClr val="tx1"/>
                          </a:solidFill>
                          <a:latin typeface="Times New Roman" pitchFamily="18" charset="0"/>
                          <a:ea typeface="黑体" pitchFamily="49" charset="-122"/>
                          <a:cs typeface="Times New Roman" pitchFamily="18" charset="0"/>
                        </a:rPr>
                        <a:t>否</a:t>
                      </a:r>
                    </a:p>
                  </a:txBody>
                  <a:tcPr marL="121923" marR="12192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6615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600" kern="100" dirty="0">
                          <a:solidFill>
                            <a:schemeClr val="tx1"/>
                          </a:solidFill>
                          <a:latin typeface="Times New Roman" pitchFamily="18" charset="0"/>
                          <a:ea typeface="黑体" pitchFamily="49" charset="-122"/>
                          <a:cs typeface="Times New Roman" pitchFamily="18" charset="0"/>
                        </a:rPr>
                        <a:t>上海微系统所</a:t>
                      </a: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600" kern="100" dirty="0">
                          <a:solidFill>
                            <a:schemeClr val="tx1"/>
                          </a:solidFill>
                          <a:latin typeface="Times New Roman" pitchFamily="18" charset="0"/>
                          <a:ea typeface="黑体" pitchFamily="49" charset="-122"/>
                          <a:cs typeface="Times New Roman" pitchFamily="18" charset="0"/>
                        </a:rPr>
                        <a:t>大肠杆菌</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1600" kern="100" dirty="0">
                          <a:solidFill>
                            <a:schemeClr val="tx1"/>
                          </a:solidFill>
                          <a:latin typeface="Times New Roman" pitchFamily="18" charset="0"/>
                          <a:ea typeface="黑体" pitchFamily="49" charset="-122"/>
                          <a:cs typeface="Times New Roman" pitchFamily="18" charset="0"/>
                        </a:rPr>
                        <a:t>10 min</a:t>
                      </a:r>
                      <a:endParaRPr lang="zh-CN" altLang="en-US" sz="1600" kern="100" dirty="0">
                        <a:solidFill>
                          <a:schemeClr val="tx1"/>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en-US" sz="1600" kern="100" dirty="0">
                          <a:solidFill>
                            <a:schemeClr val="tx1"/>
                          </a:solidFill>
                          <a:latin typeface="Times New Roman" pitchFamily="18" charset="0"/>
                          <a:ea typeface="黑体" pitchFamily="49" charset="-122"/>
                          <a:cs typeface="Times New Roman" pitchFamily="18" charset="0"/>
                        </a:rPr>
                        <a:t>1 </a:t>
                      </a:r>
                      <a:r>
                        <a:rPr lang="en-US" altLang="en-US" sz="1600" kern="100" dirty="0" err="1">
                          <a:solidFill>
                            <a:schemeClr val="tx1"/>
                          </a:solidFill>
                          <a:latin typeface="Times New Roman" pitchFamily="18" charset="0"/>
                          <a:ea typeface="黑体" pitchFamily="49" charset="-122"/>
                          <a:cs typeface="Times New Roman" pitchFamily="18" charset="0"/>
                        </a:rPr>
                        <a:t>ng</a:t>
                      </a:r>
                      <a:r>
                        <a:rPr lang="en-US" altLang="en-US" sz="1600" kern="100" dirty="0">
                          <a:solidFill>
                            <a:schemeClr val="tx1"/>
                          </a:solidFill>
                          <a:latin typeface="Times New Roman" pitchFamily="18" charset="0"/>
                          <a:ea typeface="黑体" pitchFamily="49" charset="-122"/>
                          <a:cs typeface="Times New Roman" pitchFamily="18" charset="0"/>
                        </a:rPr>
                        <a:t>/ml</a:t>
                      </a:r>
                      <a:endParaRPr lang="zh-CN" altLang="en-US" sz="1600" kern="100" dirty="0">
                        <a:solidFill>
                          <a:schemeClr val="tx1"/>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600" kern="100" dirty="0">
                          <a:solidFill>
                            <a:schemeClr val="tx1"/>
                          </a:solidFill>
                          <a:latin typeface="Times New Roman" pitchFamily="18" charset="0"/>
                          <a:ea typeface="黑体" pitchFamily="49" charset="-122"/>
                          <a:cs typeface="Times New Roman" pitchFamily="18" charset="0"/>
                        </a:rPr>
                        <a:t>单，全梁</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en-US" sz="1600" kern="100" dirty="0">
                          <a:solidFill>
                            <a:schemeClr val="tx1"/>
                          </a:solidFill>
                          <a:latin typeface="Times New Roman" pitchFamily="18" charset="0"/>
                          <a:ea typeface="黑体" pitchFamily="49" charset="-122"/>
                          <a:cs typeface="Times New Roman" pitchFamily="18" charset="0"/>
                        </a:rPr>
                        <a:t>否</a:t>
                      </a:r>
                    </a:p>
                  </a:txBody>
                  <a:tcPr marL="121923" marR="121923"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04007">
                <a:tc>
                  <a:txBody>
                    <a:bodyPr/>
                    <a:lstStyle/>
                    <a:p>
                      <a:pPr algn="ctr" fontAlgn="auto">
                        <a:lnSpc>
                          <a:spcPct val="150000"/>
                        </a:lnSpc>
                        <a:spcAft>
                          <a:spcPts val="0"/>
                        </a:spcAft>
                      </a:pPr>
                      <a:r>
                        <a:rPr lang="zh-CN" sz="1600" kern="100" dirty="0">
                          <a:solidFill>
                            <a:srgbClr val="0000FF"/>
                          </a:solidFill>
                          <a:latin typeface="Times New Roman" pitchFamily="18" charset="0"/>
                          <a:ea typeface="黑体" pitchFamily="49" charset="-122"/>
                          <a:cs typeface="Times New Roman" pitchFamily="18" charset="0"/>
                        </a:rPr>
                        <a:t>半导体所前期工作</a:t>
                      </a: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err="1">
                          <a:solidFill>
                            <a:srgbClr val="0000FF"/>
                          </a:solidFill>
                          <a:latin typeface="Times New Roman" pitchFamily="18" charset="0"/>
                          <a:ea typeface="黑体" pitchFamily="49" charset="-122"/>
                          <a:cs typeface="Times New Roman" pitchFamily="18" charset="0"/>
                        </a:rPr>
                        <a:t>GGT2</a:t>
                      </a:r>
                      <a:r>
                        <a:rPr lang="zh-CN" sz="1600" kern="100" dirty="0">
                          <a:solidFill>
                            <a:srgbClr val="0000FF"/>
                          </a:solidFill>
                          <a:latin typeface="Times New Roman" pitchFamily="18" charset="0"/>
                          <a:ea typeface="黑体" pitchFamily="49" charset="-122"/>
                          <a:cs typeface="Times New Roman" pitchFamily="18" charset="0"/>
                        </a:rPr>
                        <a:t>，</a:t>
                      </a:r>
                      <a:r>
                        <a:rPr lang="en-US" sz="1600" kern="100" dirty="0" err="1">
                          <a:solidFill>
                            <a:srgbClr val="0000FF"/>
                          </a:solidFill>
                          <a:latin typeface="Times New Roman" pitchFamily="18" charset="0"/>
                          <a:ea typeface="黑体" pitchFamily="49" charset="-122"/>
                          <a:cs typeface="Times New Roman" pitchFamily="18" charset="0"/>
                        </a:rPr>
                        <a:t>AFP</a:t>
                      </a:r>
                      <a:r>
                        <a:rPr lang="zh-CN" sz="1600" kern="100" dirty="0">
                          <a:solidFill>
                            <a:srgbClr val="0000FF"/>
                          </a:solidFill>
                          <a:latin typeface="Times New Roman" pitchFamily="18" charset="0"/>
                          <a:ea typeface="黑体" pitchFamily="49" charset="-122"/>
                          <a:cs typeface="Times New Roman" pitchFamily="18" charset="0"/>
                        </a:rPr>
                        <a:t>，</a:t>
                      </a:r>
                      <a:r>
                        <a:rPr lang="en-US" sz="1600" kern="100" dirty="0" err="1">
                          <a:solidFill>
                            <a:srgbClr val="0000FF"/>
                          </a:solidFill>
                          <a:latin typeface="Times New Roman" pitchFamily="18" charset="0"/>
                          <a:ea typeface="黑体" pitchFamily="49" charset="-122"/>
                          <a:cs typeface="Times New Roman" pitchFamily="18" charset="0"/>
                        </a:rPr>
                        <a:t>HGF</a:t>
                      </a:r>
                      <a:endParaRPr lang="zh-CN" sz="1600" kern="100" dirty="0">
                        <a:solidFill>
                          <a:srgbClr val="0000FF"/>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solidFill>
                            <a:srgbClr val="0000FF"/>
                          </a:solidFill>
                          <a:latin typeface="Times New Roman" pitchFamily="18" charset="0"/>
                          <a:ea typeface="黑体" pitchFamily="49" charset="-122"/>
                          <a:cs typeface="Times New Roman" pitchFamily="18" charset="0"/>
                        </a:rPr>
                        <a:t>30 min</a:t>
                      </a:r>
                      <a:endParaRPr lang="zh-CN" sz="1600" kern="100" dirty="0">
                        <a:solidFill>
                          <a:srgbClr val="0000FF"/>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solidFill>
                            <a:srgbClr val="0000FF"/>
                          </a:solidFill>
                          <a:latin typeface="Times New Roman" pitchFamily="18" charset="0"/>
                          <a:ea typeface="黑体" pitchFamily="49" charset="-122"/>
                          <a:cs typeface="Times New Roman" pitchFamily="18" charset="0"/>
                        </a:rPr>
                        <a:t>1 </a:t>
                      </a:r>
                      <a:r>
                        <a:rPr lang="en-US" sz="1600" kern="100" dirty="0" err="1">
                          <a:solidFill>
                            <a:srgbClr val="0000FF"/>
                          </a:solidFill>
                          <a:latin typeface="Times New Roman" pitchFamily="18" charset="0"/>
                          <a:ea typeface="黑体" pitchFamily="49" charset="-122"/>
                          <a:cs typeface="Times New Roman" pitchFamily="18" charset="0"/>
                        </a:rPr>
                        <a:t>ng</a:t>
                      </a:r>
                      <a:r>
                        <a:rPr lang="en-US" sz="1600" kern="100" dirty="0">
                          <a:solidFill>
                            <a:srgbClr val="0000FF"/>
                          </a:solidFill>
                          <a:latin typeface="Times New Roman" pitchFamily="18" charset="0"/>
                          <a:ea typeface="黑体" pitchFamily="49" charset="-122"/>
                          <a:cs typeface="Times New Roman" pitchFamily="18" charset="0"/>
                        </a:rPr>
                        <a:t>/ml</a:t>
                      </a:r>
                      <a:endParaRPr lang="zh-CN" sz="1600" kern="100" dirty="0">
                        <a:solidFill>
                          <a:srgbClr val="0000FF"/>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sz="1600" kern="100" dirty="0">
                          <a:solidFill>
                            <a:srgbClr val="0000FF"/>
                          </a:solidFill>
                          <a:latin typeface="Times New Roman" pitchFamily="18" charset="0"/>
                          <a:ea typeface="黑体" pitchFamily="49" charset="-122"/>
                          <a:cs typeface="Times New Roman" pitchFamily="18" charset="0"/>
                        </a:rPr>
                        <a:t>多</a:t>
                      </a:r>
                      <a:r>
                        <a:rPr lang="zh-CN" altLang="en-US" sz="1600" kern="100" dirty="0">
                          <a:solidFill>
                            <a:srgbClr val="0000FF"/>
                          </a:solidFill>
                          <a:latin typeface="Times New Roman" pitchFamily="18" charset="0"/>
                          <a:ea typeface="黑体" pitchFamily="49" charset="-122"/>
                          <a:cs typeface="Times New Roman" pitchFamily="18" charset="0"/>
                        </a:rPr>
                        <a:t>，局域</a:t>
                      </a:r>
                      <a:endParaRPr lang="zh-CN" sz="1600" kern="100" dirty="0">
                        <a:solidFill>
                          <a:srgbClr val="0000FF"/>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solidFill>
                            <a:srgbClr val="0000FF"/>
                          </a:solidFill>
                          <a:latin typeface="Times New Roman" pitchFamily="18" charset="0"/>
                          <a:ea typeface="黑体" pitchFamily="49" charset="-122"/>
                          <a:cs typeface="Times New Roman" pitchFamily="18" charset="0"/>
                        </a:rPr>
                        <a:t> </a:t>
                      </a:r>
                      <a:r>
                        <a:rPr lang="zh-CN" altLang="en-US" sz="1600" kern="100" dirty="0">
                          <a:solidFill>
                            <a:srgbClr val="0000FF"/>
                          </a:solidFill>
                          <a:latin typeface="Times New Roman" pitchFamily="18" charset="0"/>
                          <a:ea typeface="黑体" pitchFamily="49" charset="-122"/>
                          <a:cs typeface="Times New Roman" pitchFamily="18" charset="0"/>
                        </a:rPr>
                        <a:t>简单集成</a:t>
                      </a:r>
                      <a:endParaRPr lang="zh-CN" sz="1600" kern="100" dirty="0">
                        <a:solidFill>
                          <a:srgbClr val="0000FF"/>
                        </a:solidFill>
                        <a:latin typeface="Times New Roman" pitchFamily="18" charset="0"/>
                        <a:ea typeface="黑体" pitchFamily="49" charset="-122"/>
                        <a:cs typeface="Times New Roman" pitchFamily="18" charset="0"/>
                      </a:endParaRPr>
                    </a:p>
                  </a:txBody>
                  <a:tcPr marL="0" marR="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106797">
                <a:tc>
                  <a:txBody>
                    <a:bodyPr/>
                    <a:lstStyle/>
                    <a:p>
                      <a:pPr algn="ctr" fontAlgn="auto">
                        <a:lnSpc>
                          <a:spcPct val="150000"/>
                        </a:lnSpc>
                        <a:spcAft>
                          <a:spcPts val="0"/>
                        </a:spcAft>
                      </a:pPr>
                      <a:r>
                        <a:rPr lang="zh-CN" altLang="en-US" sz="1600" kern="100" dirty="0">
                          <a:solidFill>
                            <a:srgbClr val="FF0000"/>
                          </a:solidFill>
                          <a:latin typeface="Times New Roman" pitchFamily="18" charset="0"/>
                          <a:ea typeface="黑体" pitchFamily="49" charset="-122"/>
                          <a:cs typeface="Times New Roman" pitchFamily="18" charset="0"/>
                        </a:rPr>
                        <a:t>半导体所</a:t>
                      </a:r>
                      <a:endParaRPr lang="zh-CN" sz="1600" kern="100" dirty="0">
                        <a:solidFill>
                          <a:srgbClr val="FF0000"/>
                        </a:solidFill>
                        <a:latin typeface="Times New Roman" pitchFamily="18" charset="0"/>
                        <a:ea typeface="黑体" pitchFamily="49" charset="-122"/>
                        <a:cs typeface="Times New Roman" pitchFamily="18" charset="0"/>
                      </a:endParaRPr>
                    </a:p>
                  </a:txBody>
                  <a:tcPr marL="91441" marR="91441" marT="9524"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auto" latinLnBrk="0" hangingPunct="1">
                        <a:lnSpc>
                          <a:spcPct val="150000"/>
                        </a:lnSpc>
                        <a:spcAft>
                          <a:spcPts val="0"/>
                        </a:spcAft>
                      </a:pPr>
                      <a:r>
                        <a:rPr lang="zh-CN" altLang="en-US" sz="1600" kern="100" dirty="0">
                          <a:solidFill>
                            <a:schemeClr val="tx1"/>
                          </a:solidFill>
                          <a:latin typeface="Times New Roman" pitchFamily="18" charset="0"/>
                          <a:ea typeface="黑体" pitchFamily="49" charset="-122"/>
                          <a:cs typeface="Times New Roman" pitchFamily="18" charset="0"/>
                        </a:rPr>
                        <a:t>大肠杆菌、沙门氏菌、志贺氏菌、李斯特氏菌、葡萄球菌，等</a:t>
                      </a: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solidFill>
                            <a:srgbClr val="FF0000"/>
                          </a:solidFill>
                          <a:latin typeface="Times New Roman" pitchFamily="18" charset="0"/>
                          <a:ea typeface="黑体" pitchFamily="49" charset="-122"/>
                          <a:cs typeface="Times New Roman" pitchFamily="18" charset="0"/>
                        </a:rPr>
                        <a:t>30-60 min</a:t>
                      </a:r>
                      <a:endParaRPr lang="zh-CN" sz="1600" kern="100" dirty="0">
                        <a:solidFill>
                          <a:srgbClr val="FF0000"/>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en-US" sz="1600" kern="100" dirty="0">
                          <a:solidFill>
                            <a:srgbClr val="FF0000"/>
                          </a:solidFill>
                          <a:latin typeface="Times New Roman" pitchFamily="18" charset="0"/>
                          <a:ea typeface="黑体" pitchFamily="49" charset="-122"/>
                          <a:cs typeface="Times New Roman" pitchFamily="18" charset="0"/>
                        </a:rPr>
                        <a:t>0.1 </a:t>
                      </a:r>
                      <a:r>
                        <a:rPr lang="en-US" sz="1600" kern="100" dirty="0" err="1">
                          <a:solidFill>
                            <a:srgbClr val="FF0000"/>
                          </a:solidFill>
                          <a:latin typeface="Times New Roman" pitchFamily="18" charset="0"/>
                          <a:ea typeface="黑体" pitchFamily="49" charset="-122"/>
                          <a:cs typeface="Times New Roman" pitchFamily="18" charset="0"/>
                        </a:rPr>
                        <a:t>ng</a:t>
                      </a:r>
                      <a:r>
                        <a:rPr lang="en-US" sz="1600" kern="100" dirty="0">
                          <a:solidFill>
                            <a:srgbClr val="FF0000"/>
                          </a:solidFill>
                          <a:latin typeface="Times New Roman" pitchFamily="18" charset="0"/>
                          <a:ea typeface="黑体" pitchFamily="49" charset="-122"/>
                          <a:cs typeface="Times New Roman" pitchFamily="18" charset="0"/>
                        </a:rPr>
                        <a:t>/ml</a:t>
                      </a:r>
                      <a:endParaRPr lang="zh-CN" sz="1600" kern="100" dirty="0">
                        <a:solidFill>
                          <a:srgbClr val="FF0000"/>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sz="1600" kern="100" dirty="0">
                          <a:solidFill>
                            <a:srgbClr val="FF0000"/>
                          </a:solidFill>
                          <a:latin typeface="Times New Roman" pitchFamily="18" charset="0"/>
                          <a:ea typeface="黑体" pitchFamily="49" charset="-122"/>
                          <a:cs typeface="Times New Roman" pitchFamily="18" charset="0"/>
                        </a:rPr>
                        <a:t>多</a:t>
                      </a:r>
                      <a:r>
                        <a:rPr lang="zh-CN" altLang="en-US" sz="1600" kern="100" dirty="0">
                          <a:solidFill>
                            <a:srgbClr val="FF0000"/>
                          </a:solidFill>
                          <a:latin typeface="Times New Roman" pitchFamily="18" charset="0"/>
                          <a:ea typeface="黑体" pitchFamily="49" charset="-122"/>
                          <a:cs typeface="Times New Roman" pitchFamily="18" charset="0"/>
                        </a:rPr>
                        <a:t>，局域</a:t>
                      </a:r>
                      <a:endParaRPr lang="zh-CN" sz="1600" kern="100" dirty="0">
                        <a:solidFill>
                          <a:srgbClr val="FF0000"/>
                        </a:solidFill>
                        <a:latin typeface="Times New Roman" pitchFamily="18" charset="0"/>
                        <a:ea typeface="黑体" pitchFamily="49" charset="-122"/>
                        <a:cs typeface="Times New Roman" pitchFamily="18" charset="0"/>
                      </a:endParaRPr>
                    </a:p>
                  </a:txBody>
                  <a:tcPr marL="91441" marR="91441"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auto">
                        <a:lnSpc>
                          <a:spcPct val="150000"/>
                        </a:lnSpc>
                        <a:spcAft>
                          <a:spcPts val="0"/>
                        </a:spcAft>
                      </a:pPr>
                      <a:r>
                        <a:rPr lang="zh-CN" sz="1600" kern="100" dirty="0">
                          <a:solidFill>
                            <a:srgbClr val="FF0000"/>
                          </a:solidFill>
                          <a:latin typeface="Times New Roman" pitchFamily="18" charset="0"/>
                          <a:ea typeface="黑体" pitchFamily="49" charset="-122"/>
                          <a:cs typeface="Times New Roman" pitchFamily="18" charset="0"/>
                        </a:rPr>
                        <a:t>系统样机</a:t>
                      </a:r>
                    </a:p>
                  </a:txBody>
                  <a:tcPr marL="0" marR="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8260" name="矩形 1"/>
          <p:cNvSpPr>
            <a:spLocks noChangeArrowheads="1"/>
          </p:cNvSpPr>
          <p:nvPr/>
        </p:nvSpPr>
        <p:spPr bwMode="auto">
          <a:xfrm>
            <a:off x="203201" y="812800"/>
            <a:ext cx="1169881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lnSpc>
                <a:spcPct val="150000"/>
              </a:lnSpc>
              <a:buClr>
                <a:srgbClr val="FF0000"/>
              </a:buClr>
              <a:buSzPct val="80000"/>
            </a:pPr>
            <a:r>
              <a:rPr lang="zh-CN" altLang="en-US" sz="2000">
                <a:solidFill>
                  <a:srgbClr val="0000FF"/>
                </a:solidFill>
                <a:latin typeface="黑体" pitchFamily="49" charset="-122"/>
                <a:ea typeface="黑体" pitchFamily="49" charset="-122"/>
                <a:cs typeface="Times New Roman" pitchFamily="18" charset="0"/>
              </a:rPr>
              <a:t>国内外尚未</a:t>
            </a:r>
            <a:r>
              <a:rPr lang="zh-CN" altLang="zh-CN" sz="2000">
                <a:solidFill>
                  <a:srgbClr val="0000FF"/>
                </a:solidFill>
                <a:latin typeface="黑体" pitchFamily="49" charset="-122"/>
                <a:ea typeface="黑体" pitchFamily="49" charset="-122"/>
                <a:cs typeface="Times New Roman" pitchFamily="18" charset="0"/>
              </a:rPr>
              <a:t>形成</a:t>
            </a:r>
            <a:r>
              <a:rPr lang="zh-CN" altLang="en-US" sz="2000">
                <a:solidFill>
                  <a:srgbClr val="0000FF"/>
                </a:solidFill>
                <a:latin typeface="黑体" pitchFamily="49" charset="-122"/>
                <a:ea typeface="黑体" pitchFamily="49" charset="-122"/>
                <a:cs typeface="Times New Roman" pitchFamily="18" charset="0"/>
              </a:rPr>
              <a:t>产品</a:t>
            </a:r>
            <a:r>
              <a:rPr lang="zh-CN" altLang="zh-CN" sz="2000">
                <a:solidFill>
                  <a:srgbClr val="0000FF"/>
                </a:solidFill>
                <a:latin typeface="黑体" pitchFamily="49" charset="-122"/>
                <a:ea typeface="黑体" pitchFamily="49" charset="-122"/>
                <a:cs typeface="Times New Roman" pitchFamily="18" charset="0"/>
              </a:rPr>
              <a:t>化的</a:t>
            </a:r>
            <a:r>
              <a:rPr lang="zh-CN" altLang="en-US" sz="2000">
                <a:solidFill>
                  <a:srgbClr val="0000FF"/>
                </a:solidFill>
                <a:latin typeface="黑体" pitchFamily="49" charset="-122"/>
                <a:ea typeface="黑体" pitchFamily="49" charset="-122"/>
                <a:cs typeface="Times New Roman" pitchFamily="18" charset="0"/>
              </a:rPr>
              <a:t>微纳谐振式</a:t>
            </a:r>
            <a:r>
              <a:rPr lang="zh-CN" altLang="zh-CN" sz="2000">
                <a:solidFill>
                  <a:srgbClr val="0000FF"/>
                </a:solidFill>
                <a:latin typeface="Times New Roman" pitchFamily="18" charset="0"/>
                <a:ea typeface="黑体" pitchFamily="49" charset="-122"/>
                <a:cs typeface="Times New Roman" pitchFamily="18" charset="0"/>
              </a:rPr>
              <a:t>细菌和病毒</a:t>
            </a:r>
            <a:r>
              <a:rPr lang="zh-CN" altLang="zh-CN" sz="2000">
                <a:solidFill>
                  <a:srgbClr val="0000FF"/>
                </a:solidFill>
                <a:latin typeface="黑体" pitchFamily="49" charset="-122"/>
                <a:ea typeface="黑体" pitchFamily="49" charset="-122"/>
                <a:cs typeface="Times New Roman" pitchFamily="18" charset="0"/>
              </a:rPr>
              <a:t>检测</a:t>
            </a:r>
            <a:r>
              <a:rPr lang="zh-CN" altLang="en-US" sz="2000">
                <a:solidFill>
                  <a:srgbClr val="0000FF"/>
                </a:solidFill>
                <a:latin typeface="黑体" pitchFamily="49" charset="-122"/>
                <a:ea typeface="黑体" pitchFamily="49" charset="-122"/>
                <a:cs typeface="Times New Roman" pitchFamily="18" charset="0"/>
              </a:rPr>
              <a:t>技术</a:t>
            </a:r>
            <a:endParaRPr lang="en-US" altLang="zh-CN" sz="2000">
              <a:latin typeface="黑体" pitchFamily="49" charset="-122"/>
              <a:ea typeface="黑体" pitchFamily="49" charset="-122"/>
              <a:cs typeface="Times New Roman" pitchFamily="18" charset="0"/>
            </a:endParaRPr>
          </a:p>
        </p:txBody>
      </p:sp>
      <p:sp>
        <p:nvSpPr>
          <p:cNvPr id="8261" name="矩形 5"/>
          <p:cNvSpPr>
            <a:spLocks noChangeArrowheads="1"/>
          </p:cNvSpPr>
          <p:nvPr/>
        </p:nvSpPr>
        <p:spPr bwMode="auto">
          <a:xfrm>
            <a:off x="7524752" y="5791201"/>
            <a:ext cx="4286249"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lvl="1" indent="-342900">
              <a:lnSpc>
                <a:spcPct val="150000"/>
              </a:lnSpc>
              <a:buClr>
                <a:srgbClr val="FF0000"/>
              </a:buClr>
              <a:buSzPct val="80000"/>
            </a:pPr>
            <a:r>
              <a:rPr lang="zh-CN" altLang="en-US">
                <a:latin typeface="黑体" pitchFamily="49" charset="-122"/>
                <a:ea typeface="黑体" pitchFamily="49" charset="-122"/>
                <a:cs typeface="Times New Roman" pitchFamily="18" charset="0"/>
              </a:rPr>
              <a:t>灵敏度、线性范围、捕获效率，等关键</a:t>
            </a:r>
            <a:r>
              <a:rPr lang="zh-CN" altLang="zh-CN">
                <a:latin typeface="黑体" pitchFamily="49" charset="-122"/>
                <a:ea typeface="黑体" pitchFamily="49" charset="-122"/>
                <a:cs typeface="Times New Roman" pitchFamily="18" charset="0"/>
              </a:rPr>
              <a:t>技术</a:t>
            </a:r>
            <a:r>
              <a:rPr lang="zh-CN" altLang="en-US">
                <a:latin typeface="黑体" pitchFamily="49" charset="-122"/>
                <a:ea typeface="黑体" pitchFamily="49" charset="-122"/>
                <a:cs typeface="Times New Roman" pitchFamily="18" charset="0"/>
              </a:rPr>
              <a:t>突破</a:t>
            </a:r>
            <a:endParaRPr lang="en-US" altLang="zh-CN">
              <a:latin typeface="黑体" pitchFamily="49" charset="-122"/>
              <a:ea typeface="黑体" pitchFamily="49" charset="-122"/>
              <a:cs typeface="Times New Roman" pitchFamily="18" charset="0"/>
            </a:endParaRPr>
          </a:p>
        </p:txBody>
      </p:sp>
      <p:sp>
        <p:nvSpPr>
          <p:cNvPr id="6" name="五边形 5"/>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竞争优势分析</a:t>
            </a:r>
          </a:p>
        </p:txBody>
      </p:sp>
      <p:sp>
        <p:nvSpPr>
          <p:cNvPr id="8263" name="标题 1"/>
          <p:cNvSpPr txBox="1">
            <a:spLocks/>
          </p:cNvSpPr>
          <p:nvPr/>
        </p:nvSpPr>
        <p:spPr bwMode="auto">
          <a:xfrm>
            <a:off x="4572001" y="307975"/>
            <a:ext cx="42142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与现有技术比较优势</a:t>
            </a:r>
          </a:p>
        </p:txBody>
      </p:sp>
      <p:sp>
        <p:nvSpPr>
          <p:cNvPr id="8264" name="矩形 7"/>
          <p:cNvSpPr>
            <a:spLocks noChangeArrowheads="1"/>
          </p:cNvSpPr>
          <p:nvPr/>
        </p:nvSpPr>
        <p:spPr bwMode="auto">
          <a:xfrm>
            <a:off x="190500" y="5429251"/>
            <a:ext cx="7334251"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pPr>
            <a:r>
              <a:rPr lang="zh-CN" altLang="en-US">
                <a:solidFill>
                  <a:srgbClr val="0000FF"/>
                </a:solidFill>
                <a:latin typeface="Times New Roman" pitchFamily="18" charset="0"/>
                <a:ea typeface="黑体" pitchFamily="49" charset="-122"/>
                <a:cs typeface="Times New Roman" pitchFamily="18" charset="0"/>
              </a:rPr>
              <a:t>研制的器件优势：</a:t>
            </a:r>
          </a:p>
          <a:p>
            <a:pPr marL="342900" indent="-342900">
              <a:lnSpc>
                <a:spcPct val="150000"/>
              </a:lnSpc>
              <a:buFontTx/>
              <a:buAutoNum type="arabicPeriod"/>
            </a:pPr>
            <a:r>
              <a:rPr lang="zh-CN" altLang="en-US">
                <a:solidFill>
                  <a:srgbClr val="FF0000"/>
                </a:solidFill>
                <a:latin typeface="Times New Roman" pitchFamily="18" charset="0"/>
                <a:ea typeface="黑体" pitchFamily="49" charset="-122"/>
                <a:cs typeface="Times New Roman" pitchFamily="18" charset="0"/>
              </a:rPr>
              <a:t>阵列</a:t>
            </a:r>
            <a:r>
              <a:rPr lang="zh-CN" altLang="en-US">
                <a:latin typeface="Times New Roman" pitchFamily="18" charset="0"/>
                <a:ea typeface="黑体" pitchFamily="49" charset="-122"/>
                <a:cs typeface="Times New Roman" pitchFamily="18" charset="0"/>
              </a:rPr>
              <a:t>结构：</a:t>
            </a:r>
            <a:r>
              <a:rPr lang="zh-CN" altLang="en-US">
                <a:solidFill>
                  <a:srgbClr val="FF0000"/>
                </a:solidFill>
                <a:latin typeface="Times New Roman" pitchFamily="18" charset="0"/>
                <a:ea typeface="黑体" pitchFamily="49" charset="-122"/>
                <a:cs typeface="Times New Roman" pitchFamily="18" charset="0"/>
              </a:rPr>
              <a:t>多标志物联合检测</a:t>
            </a:r>
            <a:r>
              <a:rPr lang="zh-CN" altLang="en-US">
                <a:latin typeface="Times New Roman" pitchFamily="18" charset="0"/>
                <a:ea typeface="黑体" pitchFamily="49" charset="-122"/>
                <a:cs typeface="Times New Roman" pitchFamily="18" charset="0"/>
              </a:rPr>
              <a:t>，</a:t>
            </a:r>
            <a:r>
              <a:rPr lang="zh-CN" altLang="zh-CN">
                <a:latin typeface="Times New Roman" pitchFamily="18" charset="0"/>
                <a:ea typeface="黑体" pitchFamily="49" charset="-122"/>
                <a:cs typeface="Times New Roman" pitchFamily="18" charset="0"/>
              </a:rPr>
              <a:t>提高</a:t>
            </a:r>
            <a:r>
              <a:rPr lang="zh-CN" altLang="zh-CN">
                <a:solidFill>
                  <a:srgbClr val="FF0000"/>
                </a:solidFill>
                <a:latin typeface="Times New Roman" pitchFamily="18" charset="0"/>
                <a:ea typeface="黑体" pitchFamily="49" charset="-122"/>
                <a:cs typeface="Times New Roman" pitchFamily="18" charset="0"/>
              </a:rPr>
              <a:t>诊断准确</a:t>
            </a:r>
            <a:r>
              <a:rPr lang="zh-CN" altLang="en-US">
                <a:solidFill>
                  <a:srgbClr val="FF0000"/>
                </a:solidFill>
                <a:latin typeface="Times New Roman" pitchFamily="18" charset="0"/>
                <a:ea typeface="黑体" pitchFamily="49" charset="-122"/>
                <a:cs typeface="Times New Roman" pitchFamily="18" charset="0"/>
              </a:rPr>
              <a:t>性</a:t>
            </a:r>
            <a:r>
              <a:rPr lang="zh-CN" altLang="en-US">
                <a:latin typeface="Times New Roman" pitchFamily="18" charset="0"/>
                <a:ea typeface="黑体" pitchFamily="49" charset="-122"/>
                <a:cs typeface="Times New Roman" pitchFamily="18" charset="0"/>
              </a:rPr>
              <a:t>；</a:t>
            </a:r>
          </a:p>
          <a:p>
            <a:pPr marL="342900" indent="-342900">
              <a:lnSpc>
                <a:spcPct val="150000"/>
              </a:lnSpc>
              <a:buFontTx/>
              <a:buAutoNum type="arabicPeriod"/>
            </a:pPr>
            <a:r>
              <a:rPr lang="zh-CN" altLang="en-US">
                <a:latin typeface="Times New Roman" pitchFamily="18" charset="0"/>
                <a:ea typeface="黑体" pitchFamily="49" charset="-122"/>
                <a:cs typeface="Times New Roman" pitchFamily="18" charset="0"/>
              </a:rPr>
              <a:t>采用</a:t>
            </a:r>
            <a:r>
              <a:rPr lang="zh-CN" altLang="en-US">
                <a:solidFill>
                  <a:srgbClr val="FF0000"/>
                </a:solidFill>
                <a:latin typeface="Times New Roman" pitchFamily="18" charset="0"/>
                <a:ea typeface="黑体" pitchFamily="49" charset="-122"/>
                <a:cs typeface="Times New Roman" pitchFamily="18" charset="0"/>
              </a:rPr>
              <a:t>局部</a:t>
            </a:r>
            <a:r>
              <a:rPr lang="zh-CN" altLang="en-US">
                <a:latin typeface="Times New Roman" pitchFamily="18" charset="0"/>
                <a:ea typeface="黑体" pitchFamily="49" charset="-122"/>
                <a:cs typeface="Times New Roman" pitchFamily="18" charset="0"/>
              </a:rPr>
              <a:t>响应：</a:t>
            </a:r>
            <a:r>
              <a:rPr lang="zh-CN" altLang="en-US">
                <a:solidFill>
                  <a:srgbClr val="FF0000"/>
                </a:solidFill>
                <a:latin typeface="Times New Roman" pitchFamily="18" charset="0"/>
                <a:ea typeface="黑体" pitchFamily="49" charset="-122"/>
                <a:cs typeface="Times New Roman" pitchFamily="18" charset="0"/>
              </a:rPr>
              <a:t>大幅降低了检测误差</a:t>
            </a:r>
            <a:r>
              <a:rPr lang="zh-CN" altLang="en-US">
                <a:latin typeface="Times New Roman" pitchFamily="18" charset="0"/>
                <a:ea typeface="黑体" pitchFamily="49" charset="-122"/>
                <a:cs typeface="Times New Roman" pitchFamily="18" charset="0"/>
              </a:rPr>
              <a:t>。</a:t>
            </a:r>
            <a:endParaRPr lang="en-US" altLang="zh-CN">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3559656329"/>
      </p:ext>
    </p:extLst>
  </p:cSld>
  <p:clrMapOvr>
    <a:masterClrMapping/>
  </p:clrMapOvr>
  <p:transition advTm="3057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目前取得成绩</a:t>
            </a:r>
          </a:p>
        </p:txBody>
      </p:sp>
      <p:sp>
        <p:nvSpPr>
          <p:cNvPr id="9219" name="标题 1"/>
          <p:cNvSpPr txBox="1">
            <a:spLocks/>
          </p:cNvSpPr>
          <p:nvPr/>
        </p:nvSpPr>
        <p:spPr bwMode="auto">
          <a:xfrm>
            <a:off x="4572000" y="307975"/>
            <a:ext cx="58102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本项目现在的情况</a:t>
            </a:r>
          </a:p>
        </p:txBody>
      </p:sp>
      <p:pic>
        <p:nvPicPr>
          <p:cNvPr id="922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267" y="1088656"/>
            <a:ext cx="877146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222222222222222222222222222222222222222222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6" y="4405314"/>
            <a:ext cx="469476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2"/>
          <p:cNvGrpSpPr>
            <a:grpSpLocks/>
          </p:cNvGrpSpPr>
          <p:nvPr/>
        </p:nvGrpSpPr>
        <p:grpSpPr bwMode="auto">
          <a:xfrm>
            <a:off x="4368800" y="4538663"/>
            <a:ext cx="3759200" cy="1763712"/>
            <a:chOff x="3660782" y="4495305"/>
            <a:chExt cx="3044818" cy="1813159"/>
          </a:xfrm>
        </p:grpSpPr>
        <p:pic>
          <p:nvPicPr>
            <p:cNvPr id="9225" name="图片 8" descr="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82" y="4495305"/>
              <a:ext cx="3044818" cy="181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矩形 1"/>
            <p:cNvSpPr>
              <a:spLocks noChangeArrowheads="1"/>
            </p:cNvSpPr>
            <p:nvPr/>
          </p:nvSpPr>
          <p:spPr bwMode="auto">
            <a:xfrm>
              <a:off x="3813182" y="5380768"/>
              <a:ext cx="814341" cy="3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solidFill>
                    <a:srgbClr val="FF0000"/>
                  </a:solidFill>
                  <a:latin typeface="黑体" pitchFamily="49" charset="-122"/>
                  <a:ea typeface="黑体" pitchFamily="49" charset="-122"/>
                </a:rPr>
                <a:t>传感芯片</a:t>
              </a:r>
            </a:p>
          </p:txBody>
        </p:sp>
      </p:grpSp>
      <p:pic>
        <p:nvPicPr>
          <p:cNvPr id="12"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8001" y="4610101"/>
            <a:ext cx="3949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7"/>
          <p:cNvSpPr>
            <a:spLocks noChangeArrowheads="1"/>
          </p:cNvSpPr>
          <p:nvPr/>
        </p:nvSpPr>
        <p:spPr bwMode="auto">
          <a:xfrm>
            <a:off x="4622800" y="982293"/>
            <a:ext cx="2982384" cy="870751"/>
          </a:xfrm>
          <a:prstGeom prst="rect">
            <a:avLst/>
          </a:prstGeom>
          <a:solidFill>
            <a:srgbClr val="FFC000"/>
          </a:solidFill>
          <a:ln>
            <a:noFill/>
          </a:ln>
        </p:spPr>
        <p:txBody>
          <a:bodyPr>
            <a:spAutoFit/>
          </a:bodyPr>
          <a:lstStyle/>
          <a:p>
            <a:pPr algn="ctr">
              <a:lnSpc>
                <a:spcPct val="150000"/>
              </a:lnSpc>
              <a:spcAft>
                <a:spcPts val="1200"/>
              </a:spcAft>
              <a:buClr>
                <a:srgbClr val="FF0000"/>
              </a:buClr>
              <a:defRPr/>
            </a:pPr>
            <a:r>
              <a:rPr lang="zh-CN" altLang="zh-CN" b="1" dirty="0">
                <a:latin typeface="Times New Roman" pitchFamily="18" charset="0"/>
                <a:ea typeface="黑体" pitchFamily="49" charset="-122"/>
                <a:cs typeface="Times New Roman" pitchFamily="18" charset="0"/>
              </a:rPr>
              <a:t>细菌、病毒的高灵敏、快速检测系统</a:t>
            </a:r>
            <a:endParaRPr lang="zh-CN" altLang="en-US" b="1" dirty="0">
              <a:latin typeface="Times New Roman" pitchFamily="18" charset="0"/>
              <a:ea typeface="黑体" pitchFamily="49" charset="-122"/>
              <a:cs typeface="Times New Roman" pitchFamily="18" charset="0"/>
            </a:endParaRPr>
          </a:p>
        </p:txBody>
      </p:sp>
    </p:spTree>
    <p:extLst>
      <p:ext uri="{BB962C8B-B14F-4D97-AF65-F5344CB8AC3E}">
        <p14:creationId xmlns:p14="http://schemas.microsoft.com/office/powerpoint/2010/main" val="3984362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nvSpPr>
        <p:spPr>
          <a:xfrm>
            <a:off x="16934" y="285751"/>
            <a:ext cx="4127500" cy="612775"/>
          </a:xfrm>
          <a:prstGeom prst="homePlate">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zh-CN" altLang="en-US" sz="2500" dirty="0">
                <a:latin typeface="隶书" panose="02010509060101010101" pitchFamily="49" charset="-122"/>
                <a:ea typeface="隶书" panose="02010509060101010101" pitchFamily="49" charset="-122"/>
              </a:rPr>
              <a:t>目前取得成绩</a:t>
            </a:r>
          </a:p>
        </p:txBody>
      </p:sp>
      <p:sp>
        <p:nvSpPr>
          <p:cNvPr id="10243" name="标题 1"/>
          <p:cNvSpPr txBox="1">
            <a:spLocks/>
          </p:cNvSpPr>
          <p:nvPr/>
        </p:nvSpPr>
        <p:spPr bwMode="auto">
          <a:xfrm>
            <a:off x="4572000" y="307975"/>
            <a:ext cx="58102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a:latin typeface="黑体" pitchFamily="49" charset="-122"/>
                <a:ea typeface="黑体" pitchFamily="49" charset="-122"/>
              </a:rPr>
              <a:t>本项目现在的情况</a:t>
            </a:r>
          </a:p>
        </p:txBody>
      </p:sp>
      <p:sp>
        <p:nvSpPr>
          <p:cNvPr id="10244" name="内容占位符 2"/>
          <p:cNvSpPr txBox="1">
            <a:spLocks/>
          </p:cNvSpPr>
          <p:nvPr/>
        </p:nvSpPr>
        <p:spPr bwMode="auto">
          <a:xfrm>
            <a:off x="167218" y="1000125"/>
            <a:ext cx="1202478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25000"/>
              </a:lnSpc>
              <a:spcBef>
                <a:spcPts val="600"/>
              </a:spcBef>
              <a:buClr>
                <a:srgbClr val="FF0000"/>
              </a:buClr>
              <a:buSzPct val="76000"/>
              <a:buFont typeface="Wingdings 3" pitchFamily="18" charset="2"/>
              <a:buChar char=""/>
            </a:pPr>
            <a:r>
              <a:rPr lang="zh-CN" altLang="en-US" sz="2400">
                <a:solidFill>
                  <a:srgbClr val="0000FF"/>
                </a:solidFill>
                <a:latin typeface="黑体" pitchFamily="49" charset="-122"/>
                <a:ea typeface="黑体" pitchFamily="49" charset="-122"/>
              </a:rPr>
              <a:t>悬臂梁阵列芯片的低成本、大规模微纳制作工艺</a:t>
            </a:r>
            <a:r>
              <a:rPr lang="en-US" altLang="zh-CN" sz="2400">
                <a:solidFill>
                  <a:srgbClr val="0000FF"/>
                </a:solidFill>
                <a:latin typeface="黑体" pitchFamily="49" charset="-122"/>
                <a:ea typeface="黑体" pitchFamily="49" charset="-122"/>
              </a:rPr>
              <a:t>,</a:t>
            </a:r>
            <a:r>
              <a:rPr lang="zh-CN" altLang="en-US" sz="2400">
                <a:latin typeface="黑体" pitchFamily="49" charset="-122"/>
                <a:ea typeface="黑体" pitchFamily="49" charset="-122"/>
              </a:rPr>
              <a:t>成品率</a:t>
            </a:r>
            <a:r>
              <a:rPr lang="en-US" altLang="zh-CN" sz="2400">
                <a:latin typeface="黑体" pitchFamily="49" charset="-122"/>
                <a:ea typeface="黑体" pitchFamily="49" charset="-122"/>
              </a:rPr>
              <a:t>:</a:t>
            </a:r>
            <a:r>
              <a:rPr lang="en-US" altLang="zh-CN" sz="2400">
                <a:solidFill>
                  <a:srgbClr val="FF0000"/>
                </a:solidFill>
                <a:latin typeface="Times New Roman" pitchFamily="18" charset="0"/>
                <a:ea typeface="黑体" pitchFamily="49" charset="-122"/>
                <a:cs typeface="Times New Roman" pitchFamily="18" charset="0"/>
              </a:rPr>
              <a:t>95%</a:t>
            </a:r>
            <a:endParaRPr lang="zh-CN" altLang="en-US" sz="2400">
              <a:solidFill>
                <a:srgbClr val="0000FF"/>
              </a:solidFill>
              <a:latin typeface="黑体" pitchFamily="49" charset="-122"/>
              <a:ea typeface="黑体" pitchFamily="49" charset="-122"/>
            </a:endParaRPr>
          </a:p>
          <a:p>
            <a:pPr>
              <a:spcBef>
                <a:spcPts val="600"/>
              </a:spcBef>
              <a:buClr>
                <a:schemeClr val="accent1"/>
              </a:buClr>
              <a:buSzPct val="76000"/>
              <a:buFont typeface="Wingdings 3" pitchFamily="18" charset="2"/>
              <a:buNone/>
            </a:pPr>
            <a:endParaRPr lang="en-US" altLang="zh-CN" sz="2400">
              <a:latin typeface="Calibri" pitchFamily="34" charset="0"/>
            </a:endParaRPr>
          </a:p>
          <a:p>
            <a:pPr>
              <a:spcBef>
                <a:spcPts val="600"/>
              </a:spcBef>
              <a:buClr>
                <a:schemeClr val="accent1"/>
              </a:buClr>
              <a:buSzPct val="76000"/>
              <a:buFont typeface="Wingdings 3" pitchFamily="18" charset="2"/>
              <a:buNone/>
            </a:pPr>
            <a:r>
              <a:rPr lang="en-US" altLang="zh-CN" sz="2400">
                <a:latin typeface="Calibri" pitchFamily="34" charset="0"/>
              </a:rPr>
              <a:t>    </a:t>
            </a:r>
            <a:endParaRPr lang="zh-CN" altLang="en-US" sz="2400">
              <a:latin typeface="Calibri" pitchFamily="34" charset="0"/>
            </a:endParaRPr>
          </a:p>
        </p:txBody>
      </p:sp>
      <p:sp>
        <p:nvSpPr>
          <p:cNvPr id="10245" name="Rectangle 6"/>
          <p:cNvSpPr>
            <a:spLocks noChangeArrowheads="1"/>
          </p:cNvSpPr>
          <p:nvPr/>
        </p:nvSpPr>
        <p:spPr bwMode="auto">
          <a:xfrm>
            <a:off x="7213600" y="6521450"/>
            <a:ext cx="497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1600">
                <a:solidFill>
                  <a:srgbClr val="FF0000"/>
                </a:solidFill>
                <a:latin typeface="Times New Roman" pitchFamily="18" charset="0"/>
                <a:ea typeface="黑体" pitchFamily="49" charset="-122"/>
              </a:rPr>
              <a:t>中国发明专利，</a:t>
            </a:r>
            <a:r>
              <a:rPr lang="en-US" altLang="zh-CN" sz="1600">
                <a:solidFill>
                  <a:srgbClr val="FF0000"/>
                </a:solidFill>
                <a:latin typeface="Times New Roman" pitchFamily="18" charset="0"/>
                <a:ea typeface="黑体" pitchFamily="49" charset="-122"/>
              </a:rPr>
              <a:t>201310234239.0  </a:t>
            </a:r>
          </a:p>
        </p:txBody>
      </p:sp>
      <p:pic>
        <p:nvPicPr>
          <p:cNvPr id="10247" name="Picture 18" descr="D:\王晶晶 重要数据备份\王帅鹏文件\2\工艺流程\2013.05.30第二次流片测试\SEM\20130724\1_01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1824" y="1620838"/>
            <a:ext cx="214196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6764171" y="1620838"/>
            <a:ext cx="2159000" cy="1966912"/>
            <a:chOff x="5892801" y="1620838"/>
            <a:chExt cx="2849033" cy="1966912"/>
          </a:xfrm>
        </p:grpSpPr>
        <p:pic>
          <p:nvPicPr>
            <p:cNvPr id="10246" name="Picture 17" descr="D:\王晶晶 重要数据备份\王帅鹏文件\2\工艺流程\2013.05.30第二次流片测试\SEM\20130724\1_01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01" y="1620838"/>
              <a:ext cx="284903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椭圆 23"/>
            <p:cNvSpPr/>
            <p:nvPr/>
          </p:nvSpPr>
          <p:spPr>
            <a:xfrm>
              <a:off x="6297084" y="2779882"/>
              <a:ext cx="412750" cy="179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5" name="直接箭头连接符 24"/>
            <p:cNvCxnSpPr/>
            <p:nvPr/>
          </p:nvCxnSpPr>
          <p:spPr>
            <a:xfrm>
              <a:off x="6709833" y="2870370"/>
              <a:ext cx="134196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0250" name="图片 7" descr="D:\王晶晶 重要数据备份\王晶晶\王晶晶-biosensor and electronics\文章用图\final-graphs-5\Fig1c.tif"/>
          <p:cNvPicPr>
            <a:picLocks noChangeAspect="1" noChangeArrowheads="1"/>
          </p:cNvPicPr>
          <p:nvPr/>
        </p:nvPicPr>
        <p:blipFill>
          <a:blip r:embed="rId4">
            <a:extLst>
              <a:ext uri="{28A0092B-C50C-407E-A947-70E740481C1C}">
                <a14:useLocalDpi xmlns:a14="http://schemas.microsoft.com/office/drawing/2010/main" val="0"/>
              </a:ext>
            </a:extLst>
          </a:blip>
          <a:srcRect l="6415" t="7527" r="7170"/>
          <a:stretch>
            <a:fillRect/>
          </a:stretch>
        </p:blipFill>
        <p:spPr bwMode="auto">
          <a:xfrm>
            <a:off x="6652314" y="4625975"/>
            <a:ext cx="2300450" cy="180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图片 8" descr="D:\王晶晶 重要数据备份\王晶晶\王晶晶-biosensor and electronics\文章用图\final-graphs-5\Fig1d.tif"/>
          <p:cNvPicPr>
            <a:picLocks noChangeAspect="1" noChangeArrowheads="1"/>
          </p:cNvPicPr>
          <p:nvPr/>
        </p:nvPicPr>
        <p:blipFill>
          <a:blip r:embed="rId5">
            <a:extLst>
              <a:ext uri="{28A0092B-C50C-407E-A947-70E740481C1C}">
                <a14:useLocalDpi xmlns:a14="http://schemas.microsoft.com/office/drawing/2010/main" val="0"/>
              </a:ext>
            </a:extLst>
          </a:blip>
          <a:srcRect l="4906" t="7527" r="7170"/>
          <a:stretch>
            <a:fillRect/>
          </a:stretch>
        </p:blipFill>
        <p:spPr bwMode="auto">
          <a:xfrm>
            <a:off x="9297836" y="4631276"/>
            <a:ext cx="2213524" cy="180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Box 20"/>
          <p:cNvSpPr txBox="1">
            <a:spLocks noChangeArrowheads="1"/>
          </p:cNvSpPr>
          <p:nvPr/>
        </p:nvSpPr>
        <p:spPr bwMode="auto">
          <a:xfrm>
            <a:off x="6504518" y="3678239"/>
            <a:ext cx="5346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5000"/>
              </a:lnSpc>
            </a:pPr>
            <a:r>
              <a:rPr lang="zh-CN" altLang="en-US">
                <a:solidFill>
                  <a:srgbClr val="0000FF"/>
                </a:solidFill>
                <a:latin typeface="Times New Roman" pitchFamily="18" charset="0"/>
                <a:ea typeface="黑体" pitchFamily="49" charset="-122"/>
                <a:cs typeface="Times New Roman" pitchFamily="18" charset="0"/>
              </a:rPr>
              <a:t>悬臂梁</a:t>
            </a:r>
            <a:r>
              <a:rPr lang="en-US" altLang="zh-CN" i="1">
                <a:solidFill>
                  <a:srgbClr val="0000FF"/>
                </a:solidFill>
                <a:latin typeface="Times New Roman" pitchFamily="18" charset="0"/>
                <a:ea typeface="黑体" pitchFamily="49" charset="-122"/>
                <a:cs typeface="Times New Roman" pitchFamily="18" charset="0"/>
              </a:rPr>
              <a:t>Q</a:t>
            </a:r>
            <a:r>
              <a:rPr lang="zh-CN" altLang="zh-CN">
                <a:solidFill>
                  <a:srgbClr val="0000FF"/>
                </a:solidFill>
                <a:latin typeface="Times New Roman" pitchFamily="18" charset="0"/>
                <a:ea typeface="黑体" pitchFamily="49" charset="-122"/>
                <a:cs typeface="Times New Roman" pitchFamily="18" charset="0"/>
              </a:rPr>
              <a:t>值</a:t>
            </a:r>
            <a:endParaRPr lang="zh-CN" altLang="en-US">
              <a:solidFill>
                <a:srgbClr val="0000FF"/>
              </a:solidFill>
              <a:latin typeface="Times New Roman" pitchFamily="18" charset="0"/>
              <a:ea typeface="黑体" pitchFamily="49" charset="-122"/>
              <a:cs typeface="Times New Roman" pitchFamily="18" charset="0"/>
            </a:endParaRPr>
          </a:p>
          <a:p>
            <a:pPr eaLnBrk="1" hangingPunct="1">
              <a:lnSpc>
                <a:spcPct val="125000"/>
              </a:lnSpc>
            </a:pPr>
            <a:r>
              <a:rPr lang="zh-CN" altLang="en-US">
                <a:latin typeface="Times New Roman" pitchFamily="18" charset="0"/>
                <a:ea typeface="黑体" pitchFamily="49" charset="-122"/>
                <a:cs typeface="Times New Roman" pitchFamily="18" charset="0"/>
              </a:rPr>
              <a:t>大气中：大于</a:t>
            </a:r>
            <a:r>
              <a:rPr lang="en-US" altLang="zh-CN">
                <a:latin typeface="Times New Roman" pitchFamily="18" charset="0"/>
                <a:ea typeface="黑体" pitchFamily="49" charset="-122"/>
                <a:cs typeface="Times New Roman" pitchFamily="18" charset="0"/>
              </a:rPr>
              <a:t>500</a:t>
            </a:r>
            <a:r>
              <a:rPr lang="zh-CN" altLang="en-US">
                <a:latin typeface="Times New Roman" pitchFamily="18" charset="0"/>
                <a:ea typeface="黑体" pitchFamily="49" charset="-122"/>
                <a:cs typeface="Times New Roman" pitchFamily="18" charset="0"/>
              </a:rPr>
              <a:t>，真空中：</a:t>
            </a:r>
            <a:r>
              <a:rPr lang="en-US" altLang="zh-CN">
                <a:latin typeface="Times New Roman" pitchFamily="18" charset="0"/>
                <a:ea typeface="黑体" pitchFamily="49" charset="-122"/>
                <a:cs typeface="Times New Roman" pitchFamily="18" charset="0"/>
              </a:rPr>
              <a:t>50000</a:t>
            </a:r>
            <a:r>
              <a:rPr lang="zh-CN" altLang="en-US">
                <a:latin typeface="Times New Roman" pitchFamily="18" charset="0"/>
                <a:ea typeface="黑体" pitchFamily="49" charset="-122"/>
                <a:cs typeface="Times New Roman" pitchFamily="18" charset="0"/>
              </a:rPr>
              <a:t>；</a:t>
            </a:r>
            <a:endParaRPr lang="en-US" altLang="zh-CN">
              <a:latin typeface="Times New Roman" pitchFamily="18" charset="0"/>
              <a:ea typeface="黑体" pitchFamily="49" charset="-122"/>
              <a:cs typeface="Times New Roman" pitchFamily="18" charset="0"/>
            </a:endParaRPr>
          </a:p>
        </p:txBody>
      </p:sp>
      <p:sp>
        <p:nvSpPr>
          <p:cNvPr id="10253" name="TextBox 1"/>
          <p:cNvSpPr txBox="1">
            <a:spLocks noChangeArrowheads="1"/>
          </p:cNvSpPr>
          <p:nvPr/>
        </p:nvSpPr>
        <p:spPr bwMode="auto">
          <a:xfrm>
            <a:off x="304800" y="1620838"/>
            <a:ext cx="5384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spcAft>
                <a:spcPts val="600"/>
              </a:spcAft>
              <a:buFont typeface="Wingdings" pitchFamily="2" charset="2"/>
              <a:buChar char="u"/>
            </a:pPr>
            <a:r>
              <a:rPr lang="zh-CN" altLang="en-US">
                <a:solidFill>
                  <a:srgbClr val="FF0000"/>
                </a:solidFill>
                <a:latin typeface="Times New Roman" pitchFamily="18" charset="0"/>
                <a:ea typeface="黑体" pitchFamily="49" charset="-122"/>
              </a:rPr>
              <a:t> </a:t>
            </a:r>
            <a:r>
              <a:rPr lang="zh-CN" altLang="en-US">
                <a:solidFill>
                  <a:srgbClr val="0000FF"/>
                </a:solidFill>
                <a:latin typeface="黑体" pitchFamily="49" charset="-122"/>
                <a:ea typeface="黑体" pitchFamily="49" charset="-122"/>
              </a:rPr>
              <a:t>局域：</a:t>
            </a:r>
            <a:r>
              <a:rPr lang="zh-CN" altLang="en-US">
                <a:latin typeface="Times New Roman" pitchFamily="18" charset="0"/>
                <a:ea typeface="黑体" pitchFamily="49" charset="-122"/>
              </a:rPr>
              <a:t>搭建微喷墨打印装置</a:t>
            </a:r>
            <a:endParaRPr lang="en-US" altLang="zh-CN">
              <a:latin typeface="Times New Roman" pitchFamily="18" charset="0"/>
              <a:ea typeface="黑体" pitchFamily="49" charset="-122"/>
              <a:sym typeface="Symbol" pitchFamily="18" charset="2"/>
            </a:endParaRPr>
          </a:p>
          <a:p>
            <a:pPr eaLnBrk="1" hangingPunct="1">
              <a:lnSpc>
                <a:spcPct val="150000"/>
              </a:lnSpc>
              <a:spcAft>
                <a:spcPts val="600"/>
              </a:spcAft>
              <a:buClr>
                <a:srgbClr val="FF0000"/>
              </a:buClr>
              <a:buFont typeface="Wingdings" pitchFamily="2" charset="2"/>
              <a:buChar char="u"/>
            </a:pPr>
            <a:r>
              <a:rPr lang="zh-CN" altLang="en-US">
                <a:solidFill>
                  <a:srgbClr val="FF0000"/>
                </a:solidFill>
                <a:latin typeface="黑体" pitchFamily="49" charset="-122"/>
                <a:ea typeface="黑体" pitchFamily="49" charset="-122"/>
              </a:rPr>
              <a:t> </a:t>
            </a:r>
            <a:r>
              <a:rPr lang="zh-CN" altLang="en-US">
                <a:solidFill>
                  <a:srgbClr val="0000FF"/>
                </a:solidFill>
                <a:latin typeface="黑体" pitchFamily="49" charset="-122"/>
                <a:ea typeface="黑体" pitchFamily="49" charset="-122"/>
              </a:rPr>
              <a:t>阵列：</a:t>
            </a:r>
            <a:r>
              <a:rPr lang="zh-CN" altLang="zh-CN">
                <a:latin typeface="黑体" pitchFamily="49" charset="-122"/>
                <a:ea typeface="黑体" pitchFamily="49" charset="-122"/>
              </a:rPr>
              <a:t>不同悬臂梁上固定不同抗体</a:t>
            </a:r>
            <a:endParaRPr lang="en-US" altLang="zh-CN">
              <a:latin typeface="黑体" pitchFamily="49" charset="-122"/>
              <a:ea typeface="黑体" pitchFamily="49" charset="-122"/>
            </a:endParaRPr>
          </a:p>
          <a:p>
            <a:pPr eaLnBrk="1" hangingPunct="1">
              <a:lnSpc>
                <a:spcPct val="150000"/>
              </a:lnSpc>
              <a:spcAft>
                <a:spcPts val="600"/>
              </a:spcAft>
              <a:buClr>
                <a:srgbClr val="FF0000"/>
              </a:buClr>
              <a:buFont typeface="Wingdings" pitchFamily="2" charset="2"/>
              <a:buChar char="u"/>
            </a:pPr>
            <a:r>
              <a:rPr lang="zh-CN" altLang="en-US">
                <a:solidFill>
                  <a:srgbClr val="0000FF"/>
                </a:solidFill>
                <a:latin typeface="黑体" pitchFamily="49" charset="-122"/>
                <a:ea typeface="黑体" pitchFamily="49" charset="-122"/>
              </a:rPr>
              <a:t> 悬臂梁表面修饰流程：</a:t>
            </a:r>
            <a:r>
              <a:rPr lang="zh-CN" altLang="en-US">
                <a:latin typeface="黑体" pitchFamily="49" charset="-122"/>
                <a:ea typeface="黑体" pitchFamily="49" charset="-122"/>
              </a:rPr>
              <a:t>自组装有机分子层，交联剂修饰，局域固定抗体。</a:t>
            </a:r>
            <a:endParaRPr lang="en-US" altLang="zh-CN">
              <a:latin typeface="黑体" pitchFamily="49" charset="-122"/>
              <a:ea typeface="黑体" pitchFamily="49" charset="-122"/>
            </a:endParaRPr>
          </a:p>
          <a:p>
            <a:pPr eaLnBrk="1" hangingPunct="1">
              <a:lnSpc>
                <a:spcPct val="150000"/>
              </a:lnSpc>
              <a:spcAft>
                <a:spcPts val="600"/>
              </a:spcAft>
              <a:buClr>
                <a:srgbClr val="FF0000"/>
              </a:buClr>
              <a:buFont typeface="Wingdings" pitchFamily="2" charset="2"/>
              <a:buChar char="u"/>
            </a:pPr>
            <a:endParaRPr lang="en-US" altLang="zh-CN">
              <a:solidFill>
                <a:srgbClr val="0000FF"/>
              </a:solidFill>
              <a:latin typeface="黑体" pitchFamily="49" charset="-122"/>
              <a:ea typeface="黑体" pitchFamily="49" charset="-122"/>
            </a:endParaRPr>
          </a:p>
        </p:txBody>
      </p:sp>
      <p:sp>
        <p:nvSpPr>
          <p:cNvPr id="10254" name="Rectangle 6"/>
          <p:cNvSpPr>
            <a:spLocks noChangeArrowheads="1"/>
          </p:cNvSpPr>
          <p:nvPr/>
        </p:nvSpPr>
        <p:spPr bwMode="auto">
          <a:xfrm>
            <a:off x="508001" y="6521450"/>
            <a:ext cx="459528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1600">
                <a:solidFill>
                  <a:srgbClr val="FF0000"/>
                </a:solidFill>
                <a:latin typeface="Times New Roman" pitchFamily="18" charset="0"/>
                <a:ea typeface="黑体" pitchFamily="49" charset="-122"/>
              </a:rPr>
              <a:t>中国发明专利，</a:t>
            </a:r>
            <a:r>
              <a:rPr lang="en-US" altLang="zh-CN" sz="1600">
                <a:solidFill>
                  <a:srgbClr val="FF0000"/>
                </a:solidFill>
                <a:latin typeface="Times New Roman" pitchFamily="18" charset="0"/>
                <a:ea typeface="黑体" pitchFamily="49" charset="-122"/>
              </a:rPr>
              <a:t>201310454428.9 </a:t>
            </a:r>
          </a:p>
        </p:txBody>
      </p:sp>
      <p:pic>
        <p:nvPicPr>
          <p:cNvPr id="10255" name="Picture 3" descr="E:\文章\王帅鹏文章\投稿\BIOSENSORS AND BIOELECTRONICS\用图\8cm\Fig4b.jpg"/>
          <p:cNvPicPr>
            <a:picLocks noChangeAspect="1" noChangeArrowheads="1"/>
          </p:cNvPicPr>
          <p:nvPr/>
        </p:nvPicPr>
        <p:blipFill>
          <a:blip r:embed="rId6">
            <a:extLst>
              <a:ext uri="{28A0092B-C50C-407E-A947-70E740481C1C}">
                <a14:useLocalDpi xmlns:a14="http://schemas.microsoft.com/office/drawing/2010/main" val="0"/>
              </a:ext>
            </a:extLst>
          </a:blip>
          <a:srcRect r="49635"/>
          <a:stretch>
            <a:fillRect/>
          </a:stretch>
        </p:blipFill>
        <p:spPr bwMode="auto">
          <a:xfrm>
            <a:off x="450033" y="4021495"/>
            <a:ext cx="2665505" cy="186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图片 327" descr="D:\王晶晶 重要数据备份\王晶晶\20150302-021508学期工作\修饰方面\20150319-G蛋白 GGT-2实验荧光结果\cell5-荧光二抗\cell5-2-x500-200ms-an_副本.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3959" y="4021494"/>
            <a:ext cx="2675069" cy="186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890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248">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2447</Words>
  <Application>Microsoft Office PowerPoint</Application>
  <PresentationFormat>自定义</PresentationFormat>
  <Paragraphs>392</Paragraphs>
  <Slides>25</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Office 主题</vt:lpstr>
      <vt:lpstr>公式</vt:lpstr>
      <vt:lpstr>高灵敏、快速病原微生物检测技术</vt:lpstr>
      <vt:lpstr> 项目成果简介（是什么？用在哪里？）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 ding</dc:creator>
  <cp:lastModifiedBy>Think</cp:lastModifiedBy>
  <cp:revision>25</cp:revision>
  <dcterms:created xsi:type="dcterms:W3CDTF">2017-11-24T02:47:34Z</dcterms:created>
  <dcterms:modified xsi:type="dcterms:W3CDTF">2017-12-04T06:10:23Z</dcterms:modified>
</cp:coreProperties>
</file>