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61" r:id="rId2"/>
    <p:sldId id="289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8" r:id="rId13"/>
    <p:sldId id="354" r:id="rId14"/>
    <p:sldId id="355" r:id="rId15"/>
    <p:sldId id="356" r:id="rId16"/>
    <p:sldId id="357" r:id="rId17"/>
    <p:sldId id="360" r:id="rId18"/>
  </p:sldIdLst>
  <p:sldSz cx="9144000" cy="36576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4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63B3"/>
    <a:srgbClr val="005097"/>
    <a:srgbClr val="F9FCFF"/>
    <a:srgbClr val="00B3EC"/>
    <a:srgbClr val="EF84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8667" autoAdjust="0"/>
  </p:normalViewPr>
  <p:slideViewPr>
    <p:cSldViewPr>
      <p:cViewPr varScale="1">
        <p:scale>
          <a:sx n="136" d="100"/>
          <a:sy n="136" d="100"/>
        </p:scale>
        <p:origin x="91" y="365"/>
      </p:cViewPr>
      <p:guideLst>
        <p:guide orient="horz" pos="116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914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C853-9F73-4F63-8F81-2E8B00424C7C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16E4B-289C-4A17-9664-42379C55A5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68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89859-8D6E-4725-8A76-90D702A1BEE7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857250" y="685800"/>
            <a:ext cx="857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A7FB-B684-49FD-85D2-9AF4710186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04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98593"/>
            <a:ext cx="685800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21087"/>
            <a:ext cx="68580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934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67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4733"/>
            <a:ext cx="1971675" cy="309964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4733"/>
            <a:ext cx="5800725" cy="309964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55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"/>
            <a:ext cx="9144000" cy="365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753481"/>
            <a:ext cx="7772400" cy="784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03BF-C29D-4C80-9971-704DEB9EB5A2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8" name="Picture 6" descr="B-1"/>
          <p:cNvPicPr>
            <a:picLocks noChangeAspect="1" noChangeArrowheads="1"/>
          </p:cNvPicPr>
          <p:nvPr userDrawn="1"/>
        </p:nvPicPr>
        <p:blipFill>
          <a:blip r:embed="rId3" cstate="print"/>
          <a:srcRect l="8194" t="52522" r="40851" b="32153"/>
          <a:stretch>
            <a:fillRect/>
          </a:stretch>
        </p:blipFill>
        <p:spPr bwMode="auto">
          <a:xfrm>
            <a:off x="755576" y="1796211"/>
            <a:ext cx="4659313" cy="9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8199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3390054"/>
            <a:ext cx="2133600" cy="1947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3390054"/>
            <a:ext cx="2895600" cy="1947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3390054"/>
            <a:ext cx="2133600" cy="1947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6553200" y="3390054"/>
            <a:ext cx="2133600" cy="194733"/>
          </a:xfrm>
          <a:prstGeom prst="rect">
            <a:avLst/>
          </a:prstGeom>
        </p:spPr>
        <p:txBody>
          <a:bodyPr vert="horz" lIns="48768" tIns="24384" rIns="48768" bIns="243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87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98D576-A93E-4A83-AEFD-5B9ECC077633}" type="slidenum">
              <a:rPr kumimoji="0" lang="en-US" altLang="zh-CN" sz="64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87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64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IMG_5097.png"/>
          <p:cNvPicPr>
            <a:picLocks noChangeAspect="1"/>
          </p:cNvPicPr>
          <p:nvPr userDrawn="1"/>
        </p:nvPicPr>
        <p:blipFill>
          <a:blip r:embed="rId2" cstate="screen"/>
          <a:srcRect l="19299"/>
          <a:stretch>
            <a:fillRect/>
          </a:stretch>
        </p:blipFill>
        <p:spPr>
          <a:xfrm>
            <a:off x="0" y="760090"/>
            <a:ext cx="7379296" cy="287371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585801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chemeClr val="bg1">
                  <a:alpha val="67000"/>
                </a:schemeClr>
              </a:gs>
              <a:gs pos="70000">
                <a:srgbClr val="C4D6EB">
                  <a:alpha val="69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0"/>
            <a:ext cx="9144000" cy="3657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0"/>
            <a:ext cx="9144000" cy="109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5670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39F1-587F-4B46-AE4C-D82BC2C3528D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7" name="Picture 4" descr="B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919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11860"/>
            <a:ext cx="788670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447714"/>
            <a:ext cx="788670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663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73666"/>
            <a:ext cx="3886200" cy="2320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73666"/>
            <a:ext cx="3886200" cy="2320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181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4734"/>
            <a:ext cx="7886700" cy="706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896620"/>
            <a:ext cx="3868340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36040"/>
            <a:ext cx="3868340" cy="19651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96620"/>
            <a:ext cx="3887391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336040"/>
            <a:ext cx="3887391" cy="19651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1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825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0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43840"/>
            <a:ext cx="2949178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26627"/>
            <a:ext cx="462915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97280"/>
            <a:ext cx="2949178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3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43840"/>
            <a:ext cx="2949178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26627"/>
            <a:ext cx="462915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97280"/>
            <a:ext cx="2949178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4734"/>
            <a:ext cx="788670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3666"/>
            <a:ext cx="788670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3390054"/>
            <a:ext cx="20574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3390054"/>
            <a:ext cx="30861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3390054"/>
            <a:ext cx="205740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98D576-A93E-4A83-AEFD-5B9ECC077633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82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heming@iie.ac.c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47664" y="685792"/>
            <a:ext cx="4510246" cy="78401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6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车辆信息安全与防控检测平台</a:t>
            </a:r>
            <a:endParaRPr lang="zh-CN" altLang="en-US" sz="256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3767" y="2709687"/>
            <a:ext cx="111761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8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第四研究室</a:t>
            </a:r>
          </a:p>
          <a:p>
            <a:pPr algn="ctr">
              <a:lnSpc>
                <a:spcPct val="150000"/>
              </a:lnSpc>
            </a:pPr>
            <a:r>
              <a:rPr lang="en-US" altLang="zh-CN" sz="128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sz="128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28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28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endParaRPr lang="zh-CN" altLang="en-US" sz="128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六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、检测流程：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C:\Users\XYuser\Desktop\车辆信息安全检测具体方案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1361" y="1007238"/>
            <a:ext cx="4475531" cy="254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一、京东众筹盈利：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1285" y="1128488"/>
            <a:ext cx="1958618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67" dirty="0">
                <a:latin typeface="黑体" panose="02010609060101010101" pitchFamily="49" charset="-122"/>
                <a:ea typeface="黑体" panose="02010609060101010101" pitchFamily="49" charset="-122"/>
              </a:rPr>
              <a:t>    已经在京东发起众筹项目，以北京中盾安华数据科技有限公司为“孵化器”，进行产品转化。预计筹款</a:t>
            </a:r>
            <a:r>
              <a:rPr lang="en-US" altLang="zh-CN" sz="1067" dirty="0">
                <a:latin typeface="黑体" panose="02010609060101010101" pitchFamily="49" charset="-122"/>
                <a:ea typeface="黑体" panose="02010609060101010101" pitchFamily="49" charset="-122"/>
              </a:rPr>
              <a:t>2,000,000</a:t>
            </a:r>
            <a:r>
              <a:rPr lang="zh-CN" altLang="en-US" sz="1067" dirty="0">
                <a:latin typeface="黑体" panose="02010609060101010101" pitchFamily="49" charset="-122"/>
                <a:ea typeface="黑体" panose="02010609060101010101" pitchFamily="49" charset="-122"/>
              </a:rPr>
              <a:t>万人民币，开始出货。</a:t>
            </a:r>
            <a:endParaRPr lang="zh-CN" altLang="en-US" sz="1067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59" y="2241352"/>
            <a:ext cx="2330231" cy="1286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91" y="907097"/>
            <a:ext cx="2079289" cy="155946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5826" y="2558481"/>
            <a:ext cx="1958618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67" dirty="0">
                <a:latin typeface="黑体" panose="02010609060101010101" pitchFamily="49" charset="-122"/>
                <a:ea typeface="黑体" panose="02010609060101010101" pitchFamily="49" charset="-122"/>
              </a:rPr>
              <a:t>    北京中盾安华数据科技有限公司成立于车联网安全的股份制企业，主要致力于车辆周边产品销售等业务领的技术研发和服务。</a:t>
            </a:r>
            <a:endParaRPr lang="zh-CN" altLang="en-US" sz="1067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95712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二、提供检测服务盈利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    为车检需求用户提供检测服务，例如企事业单位、政府机关的领导的公务用车、私家车等。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服务方式：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固定式、移动式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固定式：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建设固定检测场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可同时容纳</a:t>
            </a:r>
            <a:r>
              <a:rPr lang="en-US" altLang="zh-CN" sz="128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部以上的小汽车），</a:t>
            </a:r>
            <a:r>
              <a:rPr lang="en-US" altLang="zh-CN" sz="1280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检测部分同时检测，大约每辆</a:t>
            </a:r>
            <a:r>
              <a:rPr lang="en-US" altLang="zh-CN" sz="1280" dirty="0">
                <a:latin typeface="黑体" panose="02010609060101010101" charset="-122"/>
                <a:ea typeface="黑体" panose="02010609060101010101" charset="-122"/>
              </a:rPr>
              <a:t>10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分钟。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移动式：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平台提供移动检测环境，可以提供上门检测服务，检测时间大约每辆</a:t>
            </a:r>
            <a:r>
              <a:rPr lang="en-US" altLang="zh-CN" sz="1280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分钟。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96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E6F5E"/>
              </a:clrFrom>
              <a:clrTo>
                <a:srgbClr val="AE6F5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9545"/>
            <a:ext cx="1353975" cy="96126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竞争力分析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2227" y="945502"/>
            <a:ext cx="4389120" cy="241384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    “车辆信息安全与防控检测平台”已经取得国家发明专利和汽车检测规范标准，多次为政府机关、企事业单位、国防科工委的公务用车，进行安全保障工作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受过一致认可和好评。</a:t>
            </a:r>
            <a:endParaRPr lang="en-US" altLang="zh-CN" sz="128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目前，能够实现全自动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一体化车辆信息安全检测服务，能够做到“召之即来，来之能检”的服务标准。专业的检测队伍拥有丰富的实战经验，检测平台经验已经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达到国内领先水平，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填补汽车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信息安全检测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国内空白，目前市场无同类产品。</a:t>
            </a:r>
            <a:endParaRPr lang="en-US" altLang="zh-CN" sz="128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取得的成绩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28307"/>
              </p:ext>
            </p:extLst>
          </p:nvPr>
        </p:nvGraphicFramePr>
        <p:xfrm>
          <a:off x="2382957" y="902038"/>
          <a:ext cx="4282440" cy="165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20"/>
                <a:gridCol w="1376499"/>
                <a:gridCol w="1121987"/>
                <a:gridCol w="773734"/>
              </a:tblGrid>
              <a:tr h="2562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时间</a:t>
                      </a:r>
                      <a:endParaRPr lang="zh-CN" altLang="en-US" sz="1000" dirty="0"/>
                    </a:p>
                  </a:txBody>
                  <a:tcPr marL="48773" marR="48773" marT="24375" marB="243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地点</a:t>
                      </a:r>
                      <a:endParaRPr lang="zh-CN" altLang="en-US" sz="1000" dirty="0"/>
                    </a:p>
                  </a:txBody>
                  <a:tcPr marL="48773" marR="48773" marT="24375" marB="243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车型</a:t>
                      </a:r>
                      <a:endParaRPr lang="zh-CN" altLang="en-US" sz="1000" dirty="0"/>
                    </a:p>
                  </a:txBody>
                  <a:tcPr marL="48773" marR="48773" marT="24375" marB="2437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数量</a:t>
                      </a:r>
                      <a:endParaRPr lang="zh-CN" altLang="en-US" sz="1000" dirty="0"/>
                    </a:p>
                  </a:txBody>
                  <a:tcPr marL="48773" marR="48773" marT="24375" marB="24375" anchor="ctr">
                    <a:solidFill>
                      <a:srgbClr val="0070C0"/>
                    </a:solidFill>
                  </a:tcPr>
                </a:tc>
              </a:tr>
              <a:tr h="2733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2015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10</a:t>
                      </a:r>
                      <a:r>
                        <a:rPr lang="zh-CN" altLang="en-US" sz="1000" dirty="0" smtClean="0"/>
                        <a:t>月</a:t>
                      </a:r>
                      <a:r>
                        <a:rPr lang="en-US" altLang="zh-CN" sz="1000" dirty="0" smtClean="0"/>
                        <a:t>23</a:t>
                      </a:r>
                      <a:r>
                        <a:rPr lang="zh-CN" altLang="en-US" sz="1000" dirty="0" smtClean="0"/>
                        <a:t>日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 smtClean="0"/>
                        <a:t>中科院信息工程研究所</a:t>
                      </a:r>
                      <a:endParaRPr lang="zh-CN" altLang="en-US" sz="1000" b="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丰田皇冠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**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</a:tr>
              <a:tr h="276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2016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9</a:t>
                      </a:r>
                      <a:r>
                        <a:rPr lang="zh-CN" altLang="en-US" sz="1000" dirty="0" smtClean="0"/>
                        <a:t>月</a:t>
                      </a:r>
                      <a:r>
                        <a:rPr lang="en-US" altLang="zh-CN" sz="1000" dirty="0" smtClean="0"/>
                        <a:t>2</a:t>
                      </a:r>
                      <a:r>
                        <a:rPr lang="zh-CN" altLang="en-US" sz="1000" dirty="0" smtClean="0"/>
                        <a:t>日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 smtClean="0"/>
                        <a:t>中南海</a:t>
                      </a:r>
                      <a:endParaRPr lang="zh-CN" altLang="en-US" sz="1000" b="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红旗</a:t>
                      </a:r>
                      <a:r>
                        <a:rPr lang="en-US" altLang="zh-CN" sz="1000" dirty="0" smtClean="0"/>
                        <a:t>H7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**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</a:tr>
              <a:tr h="2687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2017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2</a:t>
                      </a:r>
                      <a:r>
                        <a:rPr lang="zh-CN" altLang="en-US" sz="1000" dirty="0" smtClean="0"/>
                        <a:t>月</a:t>
                      </a:r>
                      <a:r>
                        <a:rPr lang="en-US" altLang="zh-CN" sz="1000" dirty="0" smtClean="0"/>
                        <a:t>8</a:t>
                      </a:r>
                      <a:r>
                        <a:rPr lang="zh-CN" altLang="en-US" sz="1000" dirty="0" smtClean="0"/>
                        <a:t>日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/>
                        <a:t>中南海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奥迪</a:t>
                      </a:r>
                      <a:r>
                        <a:rPr lang="en-US" altLang="zh-CN" sz="1000" dirty="0" smtClean="0"/>
                        <a:t>A8L</a:t>
                      </a:r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**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</a:tr>
              <a:tr h="2562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2017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4</a:t>
                      </a:r>
                      <a:r>
                        <a:rPr lang="zh-CN" altLang="en-US" sz="1000" dirty="0" smtClean="0"/>
                        <a:t>月</a:t>
                      </a:r>
                      <a:r>
                        <a:rPr lang="en-US" altLang="zh-CN" sz="1000" dirty="0" smtClean="0"/>
                        <a:t>10</a:t>
                      </a:r>
                      <a:r>
                        <a:rPr lang="zh-CN" altLang="en-US" sz="1000" dirty="0" smtClean="0"/>
                        <a:t>日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/>
                        <a:t>中南海</a:t>
                      </a:r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 smtClean="0"/>
                        <a:t>奔驰救护车</a:t>
                      </a:r>
                      <a:endParaRPr lang="en-US" altLang="zh-CN" sz="1000" dirty="0" smtClean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**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</a:tr>
              <a:tr h="319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2017</a:t>
                      </a:r>
                      <a:r>
                        <a:rPr lang="zh-CN" altLang="en-US" sz="1000" dirty="0" smtClean="0"/>
                        <a:t>年</a:t>
                      </a:r>
                      <a:r>
                        <a:rPr lang="en-US" altLang="zh-CN" sz="1000" dirty="0" smtClean="0"/>
                        <a:t>4</a:t>
                      </a:r>
                      <a:r>
                        <a:rPr lang="zh-CN" altLang="en-US" sz="1000" dirty="0" smtClean="0"/>
                        <a:t>月</a:t>
                      </a:r>
                      <a:r>
                        <a:rPr lang="en-US" altLang="zh-CN" sz="1000" dirty="0" smtClean="0"/>
                        <a:t>19</a:t>
                      </a:r>
                      <a:r>
                        <a:rPr lang="zh-CN" altLang="en-US" sz="1000" dirty="0" smtClean="0"/>
                        <a:t>日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中国国家审计署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红旗</a:t>
                      </a:r>
                      <a:r>
                        <a:rPr lang="en-US" altLang="zh-CN" sz="1000" dirty="0" smtClean="0"/>
                        <a:t>H7</a:t>
                      </a:r>
                      <a:r>
                        <a:rPr lang="zh-CN" altLang="en-US" sz="1000" dirty="0" smtClean="0"/>
                        <a:t>、奥迪</a:t>
                      </a:r>
                      <a:r>
                        <a:rPr lang="en-US" altLang="zh-CN" sz="1000" dirty="0" smtClean="0"/>
                        <a:t>A6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/>
                        <a:t>**</a:t>
                      </a:r>
                      <a:endParaRPr lang="zh-CN" altLang="en-US" sz="1000" dirty="0"/>
                    </a:p>
                  </a:txBody>
                  <a:tcPr marL="48773" marR="48773" marT="24375" marB="2437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88707"/>
              </p:ext>
            </p:extLst>
          </p:nvPr>
        </p:nvGraphicFramePr>
        <p:xfrm>
          <a:off x="2382957" y="2553038"/>
          <a:ext cx="428244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20"/>
                <a:gridCol w="1376499"/>
                <a:gridCol w="1121987"/>
                <a:gridCol w="773734"/>
              </a:tblGrid>
              <a:tr h="32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56257"/>
              </p:ext>
            </p:extLst>
          </p:nvPr>
        </p:nvGraphicFramePr>
        <p:xfrm>
          <a:off x="2382982" y="2869943"/>
          <a:ext cx="4282440" cy="35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20"/>
                <a:gridCol w="1376499"/>
                <a:gridCol w="1121987"/>
                <a:gridCol w="773734"/>
              </a:tblGrid>
              <a:tr h="341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“十九大”车辆保障工作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红旗</a:t>
                      </a:r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N501</a:t>
                      </a:r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、红旗</a:t>
                      </a:r>
                      <a:r>
                        <a:rPr lang="en-US" altLang="zh-CN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H7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zh-CN" altLang="en-US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773" marR="48773" marT="24402" marB="24402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691777" y="2562388"/>
            <a:ext cx="461665" cy="307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919920" y="2571771"/>
            <a:ext cx="461665" cy="307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148064" y="2559441"/>
            <a:ext cx="461665" cy="307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126965" y="2560025"/>
            <a:ext cx="461665" cy="3072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8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创始人及团队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517" y="694303"/>
            <a:ext cx="434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创始人：</a:t>
            </a: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zh-CN" altLang="en-US" sz="1200" b="1" dirty="0" smtClean="0"/>
              <a:t>冯志杰</a:t>
            </a:r>
            <a:r>
              <a:rPr lang="zh-CN" altLang="en-US" sz="1200" dirty="0"/>
              <a:t>：</a:t>
            </a:r>
            <a:r>
              <a:rPr lang="zh-CN" altLang="en-US" sz="1200" dirty="0" smtClean="0"/>
              <a:t>车辆信息安全与防控检测平台创始人之一，现任</a:t>
            </a:r>
            <a:r>
              <a:rPr lang="zh-CN" altLang="en-US" sz="1200" dirty="0" smtClean="0"/>
              <a:t>中国科学院信息工程研究所</a:t>
            </a:r>
            <a:r>
              <a:rPr lang="zh-CN" altLang="en-US" sz="1200" dirty="0" smtClean="0"/>
              <a:t>车辆信息安全工程师。研究领域：移动通信安全</a:t>
            </a:r>
            <a:r>
              <a:rPr lang="zh-CN" altLang="en-US" sz="1200" dirty="0" smtClean="0"/>
              <a:t>、车载</a:t>
            </a:r>
            <a:r>
              <a:rPr lang="zh-CN" altLang="en-US" sz="1200" dirty="0" smtClean="0"/>
              <a:t>信息系统攻防。</a:t>
            </a:r>
            <a:endParaRPr lang="en-US" altLang="zh-CN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55291" y="2140975"/>
            <a:ext cx="4321901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80" b="1" dirty="0"/>
              <a:t>团队成员：</a:t>
            </a:r>
            <a:endParaRPr lang="en-US" altLang="zh-CN" sz="1280" b="1" dirty="0"/>
          </a:p>
          <a:p>
            <a:pPr>
              <a:lnSpc>
                <a:spcPct val="150000"/>
              </a:lnSpc>
            </a:pPr>
            <a:r>
              <a:rPr lang="en-US" altLang="zh-CN" sz="1200" dirty="0" smtClean="0"/>
              <a:t>       </a:t>
            </a:r>
            <a:r>
              <a:rPr lang="zh-CN" altLang="en-US" sz="1200" dirty="0" smtClean="0"/>
              <a:t>李彬</a:t>
            </a:r>
            <a:r>
              <a:rPr lang="zh-CN" altLang="en-US" sz="1200" dirty="0" smtClean="0"/>
              <a:t>、郭锐、沈俊杰、高宗宁、崔苏、何明</a:t>
            </a:r>
            <a:endParaRPr lang="en-US" altLang="zh-CN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685234" y="813959"/>
            <a:ext cx="43219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80" b="1" dirty="0"/>
              <a:t>研究方向：</a:t>
            </a:r>
            <a:endParaRPr lang="en-US" altLang="zh-CN" sz="1280" b="1" dirty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        </a:t>
            </a:r>
            <a:r>
              <a:rPr lang="zh-CN" altLang="en-US" sz="1200" dirty="0" smtClean="0"/>
              <a:t>研究</a:t>
            </a:r>
            <a:r>
              <a:rPr lang="zh-CN" altLang="en-US" sz="1200" dirty="0"/>
              <a:t>行车电脑电控系统检测关键技术和车辆信息感知系统诱导防控</a:t>
            </a:r>
            <a:r>
              <a:rPr lang="zh-CN" altLang="en-US" sz="1200" dirty="0" smtClean="0"/>
              <a:t>策略；研究</a:t>
            </a:r>
            <a:r>
              <a:rPr lang="zh-CN" altLang="en-US" sz="1200" dirty="0"/>
              <a:t>车载电脑电磁波外泄装置及无线远程信道的有效发现方法和车辆</a:t>
            </a:r>
            <a:r>
              <a:rPr lang="zh-CN" altLang="en-US" sz="1200" dirty="0" smtClean="0"/>
              <a:t>总线系统安全</a:t>
            </a:r>
            <a:r>
              <a:rPr lang="zh-CN" altLang="en-US" sz="1200" dirty="0" smtClean="0"/>
              <a:t>通道加密关键技术。</a:t>
            </a:r>
          </a:p>
          <a:p>
            <a:pPr>
              <a:lnSpc>
                <a:spcPct val="150000"/>
              </a:lnSpc>
            </a:pPr>
            <a:endParaRPr lang="en-US" altLang="zh-CN" sz="128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347634" y="774048"/>
            <a:ext cx="4389120" cy="241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8768" tIns="24384" rIns="48768" bIns="24384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707" b="1" kern="0" dirty="0"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1707" b="1" kern="0" dirty="0">
                <a:latin typeface="黑体" panose="02010609060101010101" charset="-122"/>
                <a:ea typeface="黑体" panose="02010609060101010101" charset="-122"/>
              </a:rPr>
              <a:t>轮融资：</a:t>
            </a:r>
            <a:endParaRPr lang="en-US" altLang="zh-CN" sz="1707" b="1" kern="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通过众筹项目和其他投资人投资的方式，预计融资</a:t>
            </a:r>
            <a:r>
              <a:rPr lang="en-US" altLang="zh-CN" sz="1280" kern="0">
                <a:latin typeface="黑体" panose="02010609060101010101" charset="-122"/>
                <a:ea typeface="黑体" panose="02010609060101010101" charset="-122"/>
              </a:rPr>
              <a:t>200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万元，其他投资人可以以股东的身份将资金进行分批次投放。</a:t>
            </a:r>
            <a:endParaRPr lang="en-US" altLang="zh-CN" sz="1280" kern="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707" b="1" kern="0" dirty="0">
                <a:latin typeface="黑体" panose="02010609060101010101" charset="-122"/>
                <a:ea typeface="黑体" panose="02010609060101010101" charset="-122"/>
              </a:rPr>
              <a:t>B</a:t>
            </a:r>
            <a:r>
              <a:rPr lang="zh-CN" altLang="en-US" sz="1707" b="1" kern="0" dirty="0">
                <a:latin typeface="黑体" panose="02010609060101010101" charset="-122"/>
                <a:ea typeface="黑体" panose="02010609060101010101" charset="-122"/>
              </a:rPr>
              <a:t>轮融资：</a:t>
            </a:r>
            <a:endParaRPr lang="en-US" altLang="zh-CN" sz="1707" b="1" kern="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kern="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1280" b="1" kern="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通过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轮投资，再次融资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400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万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建设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3-5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个检测场地，设置固定检测场所；建设</a:t>
            </a:r>
            <a:r>
              <a:rPr lang="en-US" altLang="zh-CN" sz="1280" kern="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280" kern="0" dirty="0">
                <a:latin typeface="黑体" panose="02010609060101010101" charset="-122"/>
                <a:ea typeface="黑体" panose="02010609060101010101" charset="-122"/>
              </a:rPr>
              <a:t>部车载电磁集装箱式屏蔽车，搭建可移动的检测环境。</a:t>
            </a:r>
            <a:endParaRPr lang="en-US" altLang="zh-CN" sz="1280" kern="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kern="0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kern="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0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zh-CN" altLang="en-US" sz="19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副标题 2"/>
          <p:cNvSpPr txBox="1">
            <a:spLocks/>
          </p:cNvSpPr>
          <p:nvPr/>
        </p:nvSpPr>
        <p:spPr bwMode="auto">
          <a:xfrm>
            <a:off x="2092576" y="748688"/>
            <a:ext cx="3037840" cy="110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48768" tIns="24384" rIns="48768" bIns="24384" numCol="1" anchor="t" anchorCtr="0" compatLnSpc="1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车辆信息安全与检测服务团队</a:t>
            </a:r>
            <a:endParaRPr lang="en-US" altLang="zh-CN" sz="1493" kern="0" dirty="0">
              <a:solidFill>
                <a:srgbClr val="05424B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TEL</a:t>
            </a:r>
            <a:r>
              <a:rPr lang="zh-CN" altLang="en-US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：</a:t>
            </a: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86-010-82546117</a:t>
            </a:r>
          </a:p>
          <a:p>
            <a:pPr>
              <a:lnSpc>
                <a:spcPct val="200000"/>
              </a:lnSpc>
            </a:pP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E-mail: </a:t>
            </a: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  <a:hlinkClick r:id="rId2"/>
              </a:rPr>
              <a:t>heming@iie.ac.cn</a:t>
            </a:r>
            <a:endParaRPr lang="en-US" altLang="zh-CN" sz="1493" kern="0" dirty="0">
              <a:solidFill>
                <a:srgbClr val="05424B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pPr>
              <a:lnSpc>
                <a:spcPct val="200000"/>
              </a:lnSpc>
            </a:pPr>
            <a:r>
              <a:rPr lang="zh-CN" altLang="en-US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北京市海淀区闵庄路甲</a:t>
            </a: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89</a:t>
            </a:r>
            <a:r>
              <a:rPr lang="zh-CN" altLang="en-US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号  </a:t>
            </a:r>
            <a:endParaRPr lang="en-US" altLang="zh-CN" sz="1493" kern="0" dirty="0">
              <a:solidFill>
                <a:srgbClr val="05424B"/>
              </a:solidFill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</a:t>
            </a: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  </a:t>
            </a:r>
            <a:r>
              <a:rPr lang="zh-CN" altLang="en-US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 邮编：</a:t>
            </a:r>
            <a:r>
              <a:rPr lang="en-US" altLang="zh-CN" sz="1493" kern="0" dirty="0">
                <a:solidFill>
                  <a:srgbClr val="05424B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100093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50" y="3196952"/>
            <a:ext cx="2132330" cy="4160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8614"/>
            <a:ext cx="2088232" cy="23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圆角矩形 2"/>
          <p:cNvSpPr/>
          <p:nvPr/>
        </p:nvSpPr>
        <p:spPr>
          <a:xfrm flipH="1">
            <a:off x="3343159" y="3248537"/>
            <a:ext cx="2342660" cy="354339"/>
          </a:xfrm>
          <a:custGeom>
            <a:avLst/>
            <a:gdLst/>
            <a:ahLst/>
            <a:cxnLst/>
            <a:rect l="l" t="t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509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4" name="圆角矩形 2"/>
          <p:cNvSpPr/>
          <p:nvPr/>
        </p:nvSpPr>
        <p:spPr>
          <a:xfrm flipH="1">
            <a:off x="3343064" y="2835702"/>
            <a:ext cx="2342660" cy="354339"/>
          </a:xfrm>
          <a:custGeom>
            <a:avLst/>
            <a:gdLst/>
            <a:ahLst/>
            <a:cxnLst/>
            <a:rect l="l" t="t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509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2" name="圆角矩形 2"/>
          <p:cNvSpPr/>
          <p:nvPr/>
        </p:nvSpPr>
        <p:spPr>
          <a:xfrm flipH="1">
            <a:off x="3341928" y="2419404"/>
            <a:ext cx="2342660" cy="354339"/>
          </a:xfrm>
          <a:custGeom>
            <a:avLst/>
            <a:gdLst/>
            <a:ahLst/>
            <a:cxnLst/>
            <a:rect l="l" t="t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509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0" name="圆角矩形 2"/>
          <p:cNvSpPr/>
          <p:nvPr/>
        </p:nvSpPr>
        <p:spPr>
          <a:xfrm flipH="1">
            <a:off x="3347469" y="2001465"/>
            <a:ext cx="2342660" cy="354339"/>
          </a:xfrm>
          <a:custGeom>
            <a:avLst/>
            <a:gdLst/>
            <a:ahLst/>
            <a:cxnLst/>
            <a:rect l="l" t="t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509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6" name="圆角矩形 2"/>
          <p:cNvSpPr/>
          <p:nvPr/>
        </p:nvSpPr>
        <p:spPr>
          <a:xfrm flipH="1">
            <a:off x="3348605" y="1589674"/>
            <a:ext cx="2342660" cy="354339"/>
          </a:xfrm>
          <a:custGeom>
            <a:avLst/>
            <a:gdLst/>
            <a:ahLst/>
            <a:cxnLst/>
            <a:rect l="l" t="t" r="r" b="b"/>
            <a:pathLst>
              <a:path w="6120680" h="1296144">
                <a:moveTo>
                  <a:pt x="4464500" y="0"/>
                </a:moveTo>
                <a:lnTo>
                  <a:pt x="5904652" y="0"/>
                </a:lnTo>
                <a:cubicBezTo>
                  <a:pt x="6023961" y="0"/>
                  <a:pt x="6120680" y="96719"/>
                  <a:pt x="6120680" y="216028"/>
                </a:cubicBezTo>
                <a:lnTo>
                  <a:pt x="6120680" y="1080116"/>
                </a:lnTo>
                <a:cubicBezTo>
                  <a:pt x="6120680" y="1199425"/>
                  <a:pt x="6023961" y="1296144"/>
                  <a:pt x="5904652" y="1296144"/>
                </a:cubicBezTo>
                <a:lnTo>
                  <a:pt x="4464500" y="1296144"/>
                </a:lnTo>
                <a:cubicBezTo>
                  <a:pt x="4345193" y="1296144"/>
                  <a:pt x="4248474" y="1199427"/>
                  <a:pt x="4248473" y="1080120"/>
                </a:cubicBezTo>
                <a:lnTo>
                  <a:pt x="0" y="1080120"/>
                </a:lnTo>
                <a:lnTo>
                  <a:pt x="0" y="144016"/>
                </a:lnTo>
                <a:lnTo>
                  <a:pt x="4261700" y="144016"/>
                </a:lnTo>
                <a:cubicBezTo>
                  <a:pt x="4290610" y="59972"/>
                  <a:pt x="4370551" y="0"/>
                  <a:pt x="4464500" y="0"/>
                </a:cubicBezTo>
                <a:close/>
              </a:path>
            </a:pathLst>
          </a:custGeom>
          <a:solidFill>
            <a:srgbClr val="00509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pic>
        <p:nvPicPr>
          <p:cNvPr id="3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223" y="331034"/>
            <a:ext cx="1515533" cy="3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4"/>
          <p:cNvGrpSpPr/>
          <p:nvPr/>
        </p:nvGrpSpPr>
        <p:grpSpPr>
          <a:xfrm>
            <a:off x="2843808" y="254225"/>
            <a:ext cx="3099802" cy="3187554"/>
            <a:chOff x="906810" y="1678364"/>
            <a:chExt cx="3678981" cy="324036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266850" y="1678364"/>
              <a:ext cx="0" cy="324036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06810" y="2146850"/>
              <a:ext cx="3678981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398457" y="2460695"/>
            <a:ext cx="2248271" cy="689076"/>
            <a:chOff x="3785" y="7446"/>
            <a:chExt cx="10147" cy="2285"/>
          </a:xfrm>
        </p:grpSpPr>
        <p:sp>
          <p:nvSpPr>
            <p:cNvPr id="61" name="圆角矩形 60"/>
            <p:cNvSpPr/>
            <p:nvPr/>
          </p:nvSpPr>
          <p:spPr>
            <a:xfrm flipH="1">
              <a:off x="3785" y="744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第五节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 flipH="1">
              <a:off x="6475" y="7551"/>
              <a:ext cx="7457" cy="65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创始人及团队介绍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6" name="圆角矩形 65"/>
            <p:cNvSpPr/>
            <p:nvPr/>
          </p:nvSpPr>
          <p:spPr>
            <a:xfrm flipH="1">
              <a:off x="3785" y="881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第六节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H="1">
              <a:off x="6475" y="8923"/>
              <a:ext cx="7457" cy="6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融资计划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03998" y="1626496"/>
            <a:ext cx="2248271" cy="689076"/>
            <a:chOff x="3785" y="7446"/>
            <a:chExt cx="10147" cy="2285"/>
          </a:xfrm>
        </p:grpSpPr>
        <p:sp>
          <p:nvSpPr>
            <p:cNvPr id="30" name="圆角矩形 29"/>
            <p:cNvSpPr/>
            <p:nvPr/>
          </p:nvSpPr>
          <p:spPr>
            <a:xfrm flipH="1">
              <a:off x="3785" y="744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第三节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flipH="1">
              <a:off x="6475" y="7551"/>
              <a:ext cx="7457" cy="65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竞争力分析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 flipH="1">
              <a:off x="3785" y="881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第四节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flipH="1">
              <a:off x="6475" y="8923"/>
              <a:ext cx="7457" cy="6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目前取得的成绩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48605" y="753481"/>
            <a:ext cx="2342660" cy="768085"/>
            <a:chOff x="3535" y="7316"/>
            <a:chExt cx="10573" cy="2547"/>
          </a:xfrm>
        </p:grpSpPr>
        <p:sp>
          <p:nvSpPr>
            <p:cNvPr id="42" name="圆角矩形 2"/>
            <p:cNvSpPr/>
            <p:nvPr/>
          </p:nvSpPr>
          <p:spPr>
            <a:xfrm flipH="1">
              <a:off x="3535" y="7316"/>
              <a:ext cx="10573" cy="1175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rgbClr val="00509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 flipH="1">
              <a:off x="3785" y="744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第一节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6475" y="7551"/>
              <a:ext cx="7457" cy="65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项目介绍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五边形 5"/>
            <p:cNvSpPr/>
            <p:nvPr/>
          </p:nvSpPr>
          <p:spPr>
            <a:xfrm flipH="1">
              <a:off x="5962" y="7693"/>
              <a:ext cx="890" cy="423"/>
            </a:xfrm>
            <a:custGeom>
              <a:avLst/>
              <a:gdLst/>
              <a:ahLst/>
              <a:cxnLst/>
              <a:rect l="l" t="t" r="r" b="b"/>
              <a:pathLst>
                <a:path w="689637" h="641477">
                  <a:moveTo>
                    <a:pt x="0" y="0"/>
                  </a:moveTo>
                  <a:lnTo>
                    <a:pt x="368899" y="0"/>
                  </a:lnTo>
                  <a:lnTo>
                    <a:pt x="689637" y="320739"/>
                  </a:lnTo>
                  <a:lnTo>
                    <a:pt x="368899" y="641477"/>
                  </a:lnTo>
                  <a:lnTo>
                    <a:pt x="0" y="641477"/>
                  </a:lnTo>
                  <a:close/>
                </a:path>
              </a:pathLst>
            </a:custGeom>
            <a:solidFill>
              <a:srgbClr val="EF84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"/>
            </a:p>
          </p:txBody>
        </p:sp>
        <p:sp>
          <p:nvSpPr>
            <p:cNvPr id="46" name="圆角矩形 2"/>
            <p:cNvSpPr/>
            <p:nvPr/>
          </p:nvSpPr>
          <p:spPr>
            <a:xfrm flipH="1">
              <a:off x="3535" y="8686"/>
              <a:ext cx="10573" cy="1177"/>
            </a:xfrm>
            <a:custGeom>
              <a:avLst/>
              <a:gdLst/>
              <a:ahLst/>
              <a:cxnLst/>
              <a:rect l="l" t="t" r="r" b="b"/>
              <a:pathLst>
                <a:path w="6120680" h="1296144">
                  <a:moveTo>
                    <a:pt x="4464500" y="0"/>
                  </a:moveTo>
                  <a:lnTo>
                    <a:pt x="5904652" y="0"/>
                  </a:lnTo>
                  <a:cubicBezTo>
                    <a:pt x="6023961" y="0"/>
                    <a:pt x="6120680" y="96719"/>
                    <a:pt x="6120680" y="216028"/>
                  </a:cubicBezTo>
                  <a:lnTo>
                    <a:pt x="6120680" y="1080116"/>
                  </a:lnTo>
                  <a:cubicBezTo>
                    <a:pt x="6120680" y="1199425"/>
                    <a:pt x="6023961" y="1296144"/>
                    <a:pt x="5904652" y="1296144"/>
                  </a:cubicBezTo>
                  <a:lnTo>
                    <a:pt x="4464500" y="1296144"/>
                  </a:lnTo>
                  <a:cubicBezTo>
                    <a:pt x="4345193" y="1296144"/>
                    <a:pt x="4248474" y="1199427"/>
                    <a:pt x="4248473" y="1080120"/>
                  </a:cubicBezTo>
                  <a:lnTo>
                    <a:pt x="0" y="1080120"/>
                  </a:lnTo>
                  <a:lnTo>
                    <a:pt x="0" y="144016"/>
                  </a:lnTo>
                  <a:lnTo>
                    <a:pt x="4261700" y="144016"/>
                  </a:lnTo>
                  <a:cubicBezTo>
                    <a:pt x="4290610" y="59972"/>
                    <a:pt x="4370551" y="0"/>
                    <a:pt x="4464500" y="0"/>
                  </a:cubicBezTo>
                  <a:close/>
                </a:path>
              </a:pathLst>
            </a:custGeom>
            <a:solidFill>
              <a:srgbClr val="00509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6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 flipH="1">
              <a:off x="3785" y="8816"/>
              <a:ext cx="2737" cy="91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96000" tIns="0" rIns="0" bIns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53" kern="0" dirty="0">
                  <a:ln w="18415" cmpd="sng">
                    <a:noFill/>
                    <a:prstDash val="solid"/>
                  </a:ln>
                  <a:solidFill>
                    <a:srgbClr val="26AAC4"/>
                  </a:solidFill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第二节</a:t>
              </a:r>
              <a:endPara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6475" y="8923"/>
              <a:ext cx="7457" cy="6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34560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商业模式</a:t>
              </a:r>
              <a:r>
                <a:rPr lang="en-US" altLang="zh-CN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/</a:t>
              </a:r>
              <a:r>
                <a:rPr lang="zh-CN" altLang="en-US" sz="96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服务</a:t>
              </a:r>
              <a:endParaRPr lang="zh-CN" altLang="da-DK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9" name="圆角矩形 58"/>
          <p:cNvSpPr/>
          <p:nvPr/>
        </p:nvSpPr>
        <p:spPr>
          <a:xfrm flipH="1">
            <a:off x="3405163" y="3287583"/>
            <a:ext cx="606437" cy="275932"/>
          </a:xfrm>
          <a:prstGeom prst="round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600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53" kern="0" dirty="0">
                <a:ln w="18415" cmpd="sng">
                  <a:noFill/>
                  <a:prstDash val="solid"/>
                </a:ln>
                <a:solidFill>
                  <a:srgbClr val="26AAC4"/>
                </a:solidFill>
                <a:latin typeface="Arial Rounded MT Bold" panose="020F07040305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第七节</a:t>
            </a:r>
            <a:endParaRPr lang="zh-CN" altLang="en-US" sz="853" kern="0" dirty="0">
              <a:ln w="18415" cmpd="sng">
                <a:noFill/>
                <a:prstDash val="solid"/>
              </a:ln>
              <a:solidFill>
                <a:srgbClr val="26AAC4"/>
              </a:solidFill>
              <a:latin typeface="Arial Rounded MT Bold" panose="020F07040305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/>
          <p:nvPr/>
        </p:nvSpPr>
        <p:spPr>
          <a:xfrm flipH="1">
            <a:off x="4001187" y="3319850"/>
            <a:ext cx="1652248" cy="19692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0" tIns="0" rIns="34560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96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联系方式</a:t>
            </a:r>
            <a:endParaRPr lang="zh-CN" altLang="da-DK" sz="96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五边形 5"/>
          <p:cNvSpPr/>
          <p:nvPr/>
        </p:nvSpPr>
        <p:spPr>
          <a:xfrm flipH="1">
            <a:off x="3886356" y="1680367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sp>
        <p:nvSpPr>
          <p:cNvPr id="58" name="五边形 5"/>
          <p:cNvSpPr/>
          <p:nvPr/>
        </p:nvSpPr>
        <p:spPr>
          <a:xfrm flipH="1">
            <a:off x="3886356" y="1271073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sp>
        <p:nvSpPr>
          <p:cNvPr id="71" name="五边形 5"/>
          <p:cNvSpPr/>
          <p:nvPr/>
        </p:nvSpPr>
        <p:spPr>
          <a:xfrm flipH="1">
            <a:off x="3896304" y="2092157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sp>
        <p:nvSpPr>
          <p:cNvPr id="73" name="五边形 5"/>
          <p:cNvSpPr/>
          <p:nvPr/>
        </p:nvSpPr>
        <p:spPr>
          <a:xfrm flipH="1">
            <a:off x="3885220" y="2523965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sp>
        <p:nvSpPr>
          <p:cNvPr id="75" name="五边形 5"/>
          <p:cNvSpPr/>
          <p:nvPr/>
        </p:nvSpPr>
        <p:spPr>
          <a:xfrm flipH="1">
            <a:off x="3892031" y="2935328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sp>
        <p:nvSpPr>
          <p:cNvPr id="77" name="五边形 5"/>
          <p:cNvSpPr/>
          <p:nvPr/>
        </p:nvSpPr>
        <p:spPr>
          <a:xfrm flipH="1">
            <a:off x="3885220" y="3352622"/>
            <a:ext cx="197197" cy="127562"/>
          </a:xfrm>
          <a:custGeom>
            <a:avLst/>
            <a:gdLst/>
            <a:ahLst/>
            <a:cxnLst/>
            <a:rect l="l" t="t" r="r" b="b"/>
            <a:pathLst>
              <a:path w="689637" h="641477">
                <a:moveTo>
                  <a:pt x="0" y="0"/>
                </a:moveTo>
                <a:lnTo>
                  <a:pt x="368899" y="0"/>
                </a:lnTo>
                <a:lnTo>
                  <a:pt x="689637" y="320739"/>
                </a:lnTo>
                <a:lnTo>
                  <a:pt x="368899" y="641477"/>
                </a:lnTo>
                <a:lnTo>
                  <a:pt x="0" y="641477"/>
                </a:lnTo>
                <a:close/>
              </a:path>
            </a:pathLst>
          </a:custGeom>
          <a:solidFill>
            <a:srgbClr val="EF84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60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4" y="-68386"/>
            <a:ext cx="1875340" cy="818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524" y="830289"/>
            <a:ext cx="4188823" cy="26498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一、项目背景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 sz="128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汽车内部存某些不安全隐患，不仅存在严重信息泄露的风险，还可能引发交通事故，危及驾驶员及乘客的人生安全。 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80" dirty="0">
                <a:latin typeface="黑体" panose="02010609060101010101" charset="-122"/>
                <a:ea typeface="黑体" panose="02010609060101010101" charset="-122"/>
              </a:rPr>
              <a:t>中国科学院信息工程研究所研发的“车辆信息安全与防控检测平台”能够检测窃听、窃照设备，查杀车载信息系统恶性病毒与远程木马，截获非法装置外泄的电磁波，分析无线回传装置的可疑数据等。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1361" y="830289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二、存在案例</a:t>
            </a: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en-US" altLang="zh-CN" sz="128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0189" y="2065937"/>
            <a:ext cx="1497725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47" dirty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年米勒和瓦拉塞克对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车载信息系统发动攻击</a:t>
            </a:r>
            <a:endParaRPr lang="en-US" altLang="zh-CN" sz="747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83" y="1214332"/>
            <a:ext cx="1574531" cy="853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74" y="1214332"/>
            <a:ext cx="1601085" cy="8516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21149" y="2065937"/>
            <a:ext cx="1148278" cy="43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利用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手机</a:t>
            </a:r>
            <a:r>
              <a:rPr lang="en-US" altLang="zh-CN" sz="747" dirty="0"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联网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迅速侵入</a:t>
            </a:r>
            <a:r>
              <a:rPr lang="en-US" altLang="zh-CN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GPS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定位系统</a:t>
            </a:r>
            <a:endParaRPr lang="en-US" altLang="zh-CN" sz="747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59" y="2397916"/>
            <a:ext cx="1572355" cy="8973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27597" y="3348225"/>
            <a:ext cx="1148278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47" dirty="0">
                <a:latin typeface="黑体" panose="02010609060101010101" pitchFamily="49" charset="-122"/>
                <a:ea typeface="黑体" panose="02010609060101010101" pitchFamily="49" charset="-122"/>
              </a:rPr>
              <a:t>  2015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年被誉为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“汽车信息安全元年”</a:t>
            </a:r>
            <a:endParaRPr lang="en-US" altLang="zh-CN" sz="747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Picture 2" descr="2fd924d8b9cd4224b97226f91a2444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74" y="2397916"/>
            <a:ext cx="1601085" cy="8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5004666" y="3295296"/>
            <a:ext cx="1107790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47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目前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自动</a:t>
            </a:r>
            <a:r>
              <a:rPr lang="zh-CN" altLang="en-US" sz="747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驾驶，自动导航</a:t>
            </a:r>
            <a:r>
              <a:rPr lang="zh-CN" altLang="en-US" sz="747" dirty="0">
                <a:latin typeface="黑体" panose="02010609060101010101" pitchFamily="49" charset="-122"/>
                <a:ea typeface="黑体" panose="02010609060101010101" pitchFamily="49" charset="-122"/>
              </a:rPr>
              <a:t>等车辆成为现在黑客的主要攻击目标</a:t>
            </a:r>
            <a:endParaRPr lang="en-US" altLang="zh-CN" sz="747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21361" y="830289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三、前期工作：</a:t>
            </a:r>
            <a:endParaRPr lang="en-US" altLang="zh-CN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80" b="1" dirty="0">
                <a:latin typeface="黑体" panose="02010609060101010101" charset="-122"/>
                <a:ea typeface="黑体" panose="02010609060101010101" charset="-122"/>
              </a:rPr>
              <a:t>已经完成研究所重点级和部委级项目：</a:t>
            </a:r>
            <a:endParaRPr lang="en-US" altLang="zh-CN" sz="128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8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汽车安全检测与评估关键技术研究</a:t>
            </a:r>
            <a:endParaRPr lang="en-US" altLang="zh-CN" sz="128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8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车辆安全检测方法与检测工具研制</a:t>
            </a:r>
            <a:endParaRPr lang="en-US" altLang="zh-CN" sz="1280" b="1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62" y="2568097"/>
            <a:ext cx="1131141" cy="9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73" y="2565062"/>
            <a:ext cx="1266827" cy="95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15" y="2558083"/>
            <a:ext cx="1260772" cy="9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75" y="1367949"/>
            <a:ext cx="1273572" cy="95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60" y="680018"/>
            <a:ext cx="3977824" cy="2835207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8306" y="144475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四、投入实战：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346113" y="768917"/>
            <a:ext cx="1670400" cy="768000"/>
          </a:xfrm>
          <a:prstGeom prst="roundRect">
            <a:avLst/>
          </a:prstGeom>
          <a:solidFill>
            <a:srgbClr val="0070C0"/>
          </a:solidFill>
          <a:ln>
            <a:noFill/>
          </a:ln>
          <a:extLst/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994" indent="-95994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853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293923" y="2685547"/>
            <a:ext cx="1670400" cy="871333"/>
          </a:xfrm>
          <a:prstGeom prst="roundRect">
            <a:avLst/>
          </a:prstGeom>
          <a:solidFill>
            <a:srgbClr val="7030A0"/>
          </a:solidFill>
          <a:ln>
            <a:noFill/>
          </a:ln>
          <a:extLst/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994" indent="-95994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endParaRPr lang="zh-CN" altLang="en-US" sz="853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46113" y="2712074"/>
            <a:ext cx="1419420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995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defRPr/>
            </a:pPr>
            <a:r>
              <a:rPr kumimoji="1" lang="zh-CN" altLang="en-US" sz="1050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物理外观检测</a:t>
            </a:r>
            <a:endParaRPr kumimoji="1" lang="en-US" altLang="zh-CN" sz="1050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窃听和窃照设备</a:t>
            </a:r>
            <a:endParaRPr kumimoji="1" lang="en-US" altLang="zh-CN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放射性物质</a:t>
            </a:r>
            <a:endParaRPr kumimoji="1" lang="en-US" altLang="zh-CN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枪支、管制刀具</a:t>
            </a:r>
            <a:endParaRPr kumimoji="1" lang="en-US" altLang="zh-CN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木马病毒、电磁泄露</a:t>
            </a:r>
            <a:endParaRPr kumimoji="1" lang="zh-CN" altLang="en-US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227162" y="665317"/>
            <a:ext cx="1739045" cy="1231106"/>
            <a:chOff x="6714892" y="1288287"/>
            <a:chExt cx="3260709" cy="2308324"/>
          </a:xfrm>
        </p:grpSpPr>
        <p:sp>
          <p:nvSpPr>
            <p:cNvPr id="11" name="圆角矩形 10"/>
            <p:cNvSpPr/>
            <p:nvPr/>
          </p:nvSpPr>
          <p:spPr>
            <a:xfrm>
              <a:off x="6714892" y="1416608"/>
              <a:ext cx="3132000" cy="1440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95994" indent="-95994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endParaRPr lang="zh-CN" altLang="en-US" sz="853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843601" y="1288287"/>
              <a:ext cx="3132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7995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defRPr/>
              </a:pPr>
              <a:r>
                <a:rPr kumimoji="1" lang="en-US" altLang="zh-CN" sz="105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ECU/OBD</a:t>
              </a:r>
              <a:r>
                <a:rPr kumimoji="1" lang="zh-CN" altLang="en-US" sz="105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木马病毒检测</a:t>
              </a:r>
              <a:endParaRPr kumimoji="1" lang="en-US" altLang="zh-CN" sz="1050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车载木马检测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行车电脑病毒防控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en-US" altLang="zh-CN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ECU</a:t>
              </a: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故障码修复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en-US" altLang="zh-CN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CAN</a:t>
              </a: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总线读写监测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endPara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442351" y="802487"/>
            <a:ext cx="1529368" cy="78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995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defRPr/>
            </a:pPr>
            <a:r>
              <a:rPr kumimoji="1" lang="zh-CN" altLang="en-US" sz="105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电磁波外泄检测</a:t>
            </a:r>
            <a:endParaRPr kumimoji="1" lang="en-US" altLang="zh-CN" sz="1050" b="1" kern="0" dirty="0" smtClean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车载电视</a:t>
            </a:r>
            <a:endParaRPr kumimoji="1" lang="en-US" altLang="zh-CN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GPS</a:t>
            </a: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定位器</a:t>
            </a:r>
            <a:endParaRPr kumimoji="1" lang="en-US" altLang="zh-CN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230386" indent="-15239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其他电磁波发射装置</a:t>
            </a:r>
            <a:endParaRPr kumimoji="1" lang="zh-CN" altLang="en-US" sz="853" b="1" kern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17590" y="2735701"/>
            <a:ext cx="1670400" cy="1128746"/>
            <a:chOff x="7687400" y="5021082"/>
            <a:chExt cx="3132000" cy="2116399"/>
          </a:xfrm>
        </p:grpSpPr>
        <p:sp>
          <p:nvSpPr>
            <p:cNvPr id="18" name="圆角矩形 17"/>
            <p:cNvSpPr/>
            <p:nvPr/>
          </p:nvSpPr>
          <p:spPr>
            <a:xfrm>
              <a:off x="7687400" y="5021082"/>
              <a:ext cx="3132000" cy="148917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xtLst/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95994" indent="-95994" algn="just">
                <a:lnSpc>
                  <a:spcPct val="120000"/>
                </a:lnSpc>
                <a:buFont typeface="Wingdings" panose="05000000000000000000" pitchFamily="2" charset="2"/>
                <a:buChar char="l"/>
              </a:pPr>
              <a:endParaRPr lang="zh-CN" altLang="en-US" sz="853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687400" y="5124430"/>
              <a:ext cx="2867565" cy="2013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7995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defRPr/>
              </a:pPr>
              <a:r>
                <a:rPr kumimoji="1" lang="zh-CN" altLang="en-US" sz="105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无线回传信道检测</a:t>
              </a:r>
              <a:endParaRPr kumimoji="1" lang="en-US" altLang="zh-CN" sz="1050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可疑回传信道检测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回传信号（</a:t>
              </a:r>
              <a:r>
                <a:rPr kumimoji="1" lang="en-US" altLang="zh-CN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2G</a:t>
              </a: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</a:t>
              </a:r>
              <a:r>
                <a:rPr kumimoji="1" lang="en-US" altLang="zh-CN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3G</a:t>
              </a: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、</a:t>
              </a:r>
              <a:r>
                <a:rPr kumimoji="1" lang="en-US" altLang="zh-CN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4G</a:t>
              </a:r>
              <a:r>
                <a:rPr kumimoji="1" lang="zh-CN" altLang="en-US" sz="853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）溯源</a:t>
              </a: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77995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defRPr/>
              </a:pPr>
              <a:endParaRPr kumimoji="1" lang="en-US" altLang="zh-CN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 marL="230386" indent="-152390">
                <a:lnSpc>
                  <a:spcPct val="120000"/>
                </a:lnSpc>
                <a:spcBef>
                  <a:spcPts val="0"/>
                </a:spcBef>
                <a:buClr>
                  <a:schemeClr val="bg1"/>
                </a:buClr>
                <a:buSzPct val="80000"/>
                <a:buFont typeface="Wingdings" panose="05000000000000000000" pitchFamily="2" charset="2"/>
                <a:buChar char="Ø"/>
                <a:defRPr/>
              </a:pPr>
              <a:endParaRPr kumimoji="1" lang="zh-CN" altLang="en-US" sz="853" b="1" kern="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3728" y="795666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五、关键技术：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C:\Users\XYuser\Desktop\总体技术路线图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54" y="813415"/>
            <a:ext cx="3205729" cy="1885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123728" y="2413029"/>
            <a:ext cx="4268333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887" indent="-274303" algn="just">
              <a:lnSpc>
                <a:spcPct val="12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/>
            </a:pPr>
            <a:r>
              <a:rPr kumimoji="1" lang="zh-CN" altLang="en-US" sz="1173" b="1" kern="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总体技术路线</a:t>
            </a:r>
            <a:endParaRPr kumimoji="1" lang="en-US" altLang="zh-CN" sz="1173" b="1" kern="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</a:endParaRPr>
          </a:p>
          <a:p>
            <a:pPr marL="152390" indent="-152390" algn="just">
              <a:lnSpc>
                <a:spcPct val="12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/>
              <a:t>主要用到</a:t>
            </a:r>
            <a:r>
              <a:rPr lang="en-US" altLang="zh-CN" sz="1600" dirty="0" smtClean="0"/>
              <a:t>OBD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ECU</a:t>
            </a:r>
            <a:r>
              <a:rPr lang="zh-CN" altLang="en-US" sz="1600" dirty="0" smtClean="0"/>
              <a:t>在线安全分析，车辆在线检测技术，车联网引起的车辆失泄密风险分析与评估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五、关键技术：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6" name="对象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00110"/>
              </p:ext>
            </p:extLst>
          </p:nvPr>
        </p:nvGraphicFramePr>
        <p:xfrm>
          <a:off x="4559141" y="715076"/>
          <a:ext cx="2081953" cy="294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3" imgW="8876880" imgH="13486320" progId="Visio.Drawing.11">
                  <p:embed/>
                </p:oleObj>
              </mc:Choice>
              <mc:Fallback>
                <p:oleObj r:id="rId3" imgW="8876880" imgH="13486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141" y="715076"/>
                        <a:ext cx="2081953" cy="2942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356181" y="1034506"/>
            <a:ext cx="1954089" cy="257301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charset="2"/>
              <a:buChar char="p"/>
              <a:defRPr kumimoji="1" sz="3200" b="1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  <a:cs typeface="宋体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" charset="2"/>
              <a:buChar char="Ø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133" kern="0" dirty="0">
                <a:solidFill>
                  <a:srgbClr val="000000"/>
                </a:solidFill>
              </a:rPr>
              <a:t>车辆检测技术</a:t>
            </a:r>
            <a:endParaRPr lang="en-US" altLang="zh-CN" sz="2133" kern="0" dirty="0">
              <a:solidFill>
                <a:srgbClr val="000000"/>
              </a:solidFill>
            </a:endParaRPr>
          </a:p>
          <a:p>
            <a:pPr marL="310708" lvl="1" indent="-155777" defTabSz="487650">
              <a:lnSpc>
                <a:spcPct val="120000"/>
              </a:lnSpc>
              <a:buClrTx/>
              <a:defRPr/>
            </a:pPr>
            <a:r>
              <a:rPr lang="zh-CN" altLang="en-US" sz="1760" kern="0" dirty="0">
                <a:solidFill>
                  <a:srgbClr val="000000"/>
                </a:solidFill>
                <a:latin typeface="Times New Roman"/>
                <a:ea typeface="宋体"/>
              </a:rPr>
              <a:t>物理外观检测</a:t>
            </a:r>
            <a:endParaRPr lang="en-US" altLang="zh-CN" sz="1760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 defTabSz="487650">
              <a:lnSpc>
                <a:spcPct val="120000"/>
              </a:lnSpc>
              <a:buNone/>
              <a:defRPr/>
            </a:pPr>
            <a:r>
              <a:rPr lang="en-US" altLang="zh-CN" sz="1333" kern="0" dirty="0">
                <a:solidFill>
                  <a:srgbClr val="000000"/>
                </a:solidFill>
                <a:latin typeface="Times New Roman"/>
                <a:ea typeface="宋体"/>
              </a:rPr>
              <a:t> </a:t>
            </a:r>
            <a:r>
              <a:rPr lang="en-US" altLang="zh-CN" sz="1333" kern="0" dirty="0">
                <a:solidFill>
                  <a:srgbClr val="000000"/>
                </a:solidFill>
                <a:latin typeface="Times New Roman"/>
                <a:ea typeface="宋体"/>
              </a:rPr>
              <a:t>      </a:t>
            </a: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</a:rPr>
              <a:t>检测窃听器、窃照设备等设备。</a:t>
            </a:r>
            <a:endParaRPr lang="en-US" altLang="zh-CN" sz="1333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310708" lvl="1" indent="-155777">
              <a:lnSpc>
                <a:spcPct val="120000"/>
              </a:lnSpc>
              <a:buClrTx/>
              <a:defRPr/>
            </a:pPr>
            <a:r>
              <a:rPr lang="zh-CN" altLang="en-US" sz="1760" kern="0" dirty="0">
                <a:solidFill>
                  <a:srgbClr val="000000"/>
                </a:solidFill>
                <a:latin typeface="Times New Roman"/>
                <a:ea typeface="宋体"/>
              </a:rPr>
              <a:t>车载信息系统</a:t>
            </a:r>
            <a:r>
              <a:rPr lang="en-US" altLang="zh-CN" sz="1760" kern="0" dirty="0">
                <a:solidFill>
                  <a:srgbClr val="000000"/>
                </a:solidFill>
                <a:latin typeface="Times New Roman"/>
                <a:ea typeface="宋体"/>
              </a:rPr>
              <a:t>ECU</a:t>
            </a:r>
            <a:r>
              <a:rPr lang="zh-CN" altLang="en-US" sz="1760" kern="0" dirty="0">
                <a:solidFill>
                  <a:srgbClr val="000000"/>
                </a:solidFill>
                <a:latin typeface="Times New Roman"/>
                <a:ea typeface="宋体"/>
              </a:rPr>
              <a:t>病毒查杀与防护</a:t>
            </a:r>
            <a:endParaRPr lang="en-US" altLang="zh-CN" sz="1760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 defTabSz="487650">
              <a:lnSpc>
                <a:spcPct val="120000"/>
              </a:lnSpc>
              <a:buNone/>
              <a:defRPr/>
            </a:pP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</a:rPr>
              <a:t>       检测车内是否有恶性病毒与木马</a:t>
            </a:r>
            <a:endParaRPr lang="en-US" altLang="zh-CN" sz="1333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310708" lvl="1" indent="-155777">
              <a:lnSpc>
                <a:spcPct val="120000"/>
              </a:lnSpc>
              <a:buClrTx/>
              <a:defRPr/>
            </a:pPr>
            <a:r>
              <a:rPr lang="zh-CN" altLang="en-US" sz="1760" kern="0" dirty="0">
                <a:solidFill>
                  <a:srgbClr val="000000"/>
                </a:solidFill>
                <a:latin typeface="Times New Roman"/>
                <a:ea typeface="宋体"/>
              </a:rPr>
              <a:t>电磁外泄设备检测</a:t>
            </a:r>
            <a:endParaRPr lang="en-US" altLang="zh-CN" sz="1760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>
              <a:lnSpc>
                <a:spcPct val="120000"/>
              </a:lnSpc>
              <a:buNone/>
              <a:defRPr/>
            </a:pP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</a:rPr>
              <a:t>       检测车内是否含有电磁波外泄装置</a:t>
            </a:r>
            <a:endParaRPr lang="en-US" altLang="zh-CN" sz="1333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310708" lvl="1" indent="-155777">
              <a:lnSpc>
                <a:spcPct val="120000"/>
              </a:lnSpc>
              <a:buClrTx/>
              <a:defRPr/>
            </a:pPr>
            <a:r>
              <a:rPr lang="zh-CN" altLang="en-US" sz="1760" kern="0" dirty="0">
                <a:solidFill>
                  <a:srgbClr val="000000"/>
                </a:solidFill>
                <a:latin typeface="Times New Roman"/>
                <a:ea typeface="宋体"/>
              </a:rPr>
              <a:t>无线信道回传检测</a:t>
            </a:r>
            <a:endParaRPr lang="en-US" altLang="zh-CN" sz="1760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>
              <a:lnSpc>
                <a:spcPct val="120000"/>
              </a:lnSpc>
              <a:buNone/>
              <a:defRPr/>
            </a:pP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</a:rPr>
              <a:t>     检测车内数据通过某个隐蔽信道的形式，回传到的目的地址和</a:t>
            </a:r>
            <a:r>
              <a:rPr lang="en-US" altLang="zh-CN" sz="1333" kern="0" dirty="0">
                <a:solidFill>
                  <a:srgbClr val="000000"/>
                </a:solidFill>
                <a:latin typeface="Times New Roman"/>
                <a:ea typeface="宋体"/>
              </a:rPr>
              <a:t>IP</a:t>
            </a: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</a:rPr>
              <a:t>地址。</a:t>
            </a:r>
            <a:endParaRPr lang="en-US" altLang="zh-CN" sz="1333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 defTabSz="487650">
              <a:lnSpc>
                <a:spcPct val="120000"/>
              </a:lnSpc>
              <a:buNone/>
              <a:defRPr/>
            </a:pPr>
            <a:endParaRPr lang="en-US" altLang="zh-CN" sz="1333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154931" lvl="1" indent="0" defTabSz="487650">
              <a:lnSpc>
                <a:spcPct val="120000"/>
              </a:lnSpc>
              <a:buNone/>
              <a:defRPr/>
            </a:pPr>
            <a:r>
              <a:rPr lang="zh-CN" altLang="en-US" sz="1547" kern="0" dirty="0">
                <a:solidFill>
                  <a:srgbClr val="000000"/>
                </a:solidFill>
                <a:latin typeface="Times New Roman"/>
                <a:ea typeface="宋体"/>
              </a:rPr>
              <a:t>方法效果</a:t>
            </a:r>
            <a:endParaRPr lang="en-US" altLang="zh-CN" sz="1547" kern="0" dirty="0">
              <a:solidFill>
                <a:srgbClr val="000000"/>
              </a:solidFill>
              <a:latin typeface="Times New Roman"/>
              <a:ea typeface="宋体"/>
            </a:endParaRPr>
          </a:p>
          <a:p>
            <a:pPr marL="368277" lvl="2" indent="0" defTabSz="487650">
              <a:lnSpc>
                <a:spcPct val="120000"/>
              </a:lnSpc>
              <a:buNone/>
              <a:defRPr/>
            </a:pP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  <a:sym typeface="楷体" charset="-122"/>
              </a:rPr>
              <a:t>能够检测的车厢涵盖了市面</a:t>
            </a:r>
            <a:r>
              <a:rPr lang="en-US" altLang="zh-CN" sz="1333" kern="0" dirty="0">
                <a:solidFill>
                  <a:srgbClr val="000000"/>
                </a:solidFill>
                <a:latin typeface="Times New Roman"/>
                <a:ea typeface="宋体"/>
                <a:sym typeface="楷体" charset="-122"/>
              </a:rPr>
              <a:t>20</a:t>
            </a: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  <a:sym typeface="楷体" charset="-122"/>
              </a:rPr>
              <a:t>集中主流车型，每部汽车大概用时</a:t>
            </a:r>
            <a:r>
              <a:rPr lang="en-US" altLang="zh-CN" sz="1333" kern="0" dirty="0">
                <a:solidFill>
                  <a:srgbClr val="000000"/>
                </a:solidFill>
                <a:latin typeface="Times New Roman"/>
                <a:ea typeface="宋体"/>
                <a:sym typeface="楷体" charset="-122"/>
              </a:rPr>
              <a:t>15-20</a:t>
            </a:r>
            <a:r>
              <a:rPr lang="zh-CN" altLang="en-US" sz="1333" kern="0" dirty="0">
                <a:solidFill>
                  <a:srgbClr val="000000"/>
                </a:solidFill>
                <a:latin typeface="Times New Roman"/>
                <a:ea typeface="宋体"/>
                <a:sym typeface="楷体" charset="-122"/>
              </a:rPr>
              <a:t>分钟之内完成。</a:t>
            </a:r>
            <a:endParaRPr lang="zh-CN" altLang="en-US" sz="1333" kern="0" dirty="0">
              <a:solidFill>
                <a:srgbClr val="000000"/>
              </a:solidFill>
              <a:latin typeface="Times New Roman"/>
              <a:ea typeface="宋体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19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0530" y="638268"/>
            <a:ext cx="4389120" cy="24138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六</a:t>
            </a:r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</a:rPr>
              <a:t>、平台系统：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80" b="1" dirty="0">
                <a:latin typeface="黑体" panose="02010609060101010101" charset="-122"/>
                <a:ea typeface="黑体" panose="02010609060101010101" charset="-122"/>
              </a:rPr>
              <a:t>    </a:t>
            </a:r>
            <a:endParaRPr lang="en-US" altLang="zh-CN" sz="128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descr="C:\Users\XYuser\Desktop\汽车信息安全一体化防护策略与检测方案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0617" y="1011577"/>
            <a:ext cx="3306695" cy="1755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471517" y="2809463"/>
            <a:ext cx="4268333" cy="89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69" indent="-182869" algn="just">
              <a:spcBef>
                <a:spcPct val="20000"/>
              </a:spcBef>
              <a:buSzPct val="80000"/>
              <a:buFont typeface="Wingdings" panose="05000000000000000000" pitchFamily="2" charset="2"/>
              <a:buChar char="u"/>
              <a:defRPr/>
            </a:pPr>
            <a:r>
              <a:rPr kumimoji="1" lang="zh-CN" altLang="en-US" sz="1173" b="1" kern="0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  <a:cs typeface="宋体" charset="0"/>
              </a:rPr>
              <a:t>车辆信息安全一体化防护措施</a:t>
            </a:r>
            <a:endParaRPr kumimoji="1" lang="en-US" altLang="zh-CN" sz="1173" b="1" kern="0" dirty="0">
              <a:solidFill>
                <a:srgbClr val="000000"/>
              </a:solidFill>
              <a:latin typeface="华文中宋" pitchFamily="2" charset="-122"/>
              <a:ea typeface="华文中宋" pitchFamily="2" charset="-122"/>
              <a:cs typeface="宋体" charset="0"/>
            </a:endParaRPr>
          </a:p>
          <a:p>
            <a:pPr marL="243825" indent="-243825" algn="just">
              <a:lnSpc>
                <a:spcPct val="12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zh-CN" altLang="en-US" sz="1067" dirty="0"/>
              <a:t>车</a:t>
            </a:r>
            <a:r>
              <a:rPr lang="zh-CN" altLang="en-US" sz="1067" dirty="0"/>
              <a:t>联网下的汽车信息安全风险预警、应急处理、安全防护；车联网安全政策体系建设，完善车联网环境下的智能交通信息安全检测标准，开展车载信息系统信息安全检测服务等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34156"/>
            <a:ext cx="1900467" cy="8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8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 中国科学院信息工程研究所PPT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1077</Words>
  <Application>Microsoft Office PowerPoint</Application>
  <PresentationFormat>自定义</PresentationFormat>
  <Paragraphs>154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Adobe 繁黑體 Std B</vt:lpstr>
      <vt:lpstr>黑体</vt:lpstr>
      <vt:lpstr>华文中宋</vt:lpstr>
      <vt:lpstr>楷体</vt:lpstr>
      <vt:lpstr>宋体</vt:lpstr>
      <vt:lpstr>微软雅黑</vt:lpstr>
      <vt:lpstr>Arial</vt:lpstr>
      <vt:lpstr>Arial Rounded MT Bold</vt:lpstr>
      <vt:lpstr>Calibri</vt:lpstr>
      <vt:lpstr>Calibri Light</vt:lpstr>
      <vt:lpstr>Times New Roman</vt:lpstr>
      <vt:lpstr>Wingdings</vt:lpstr>
      <vt:lpstr>模板 中国科学院信息工程研究所PPT模板</vt:lpstr>
      <vt:lpstr>Microsoft Visio 绘图</vt:lpstr>
      <vt:lpstr>车辆信息安全与防控检测平台</vt:lpstr>
      <vt:lpstr>PowerPoint 演示文稿</vt:lpstr>
      <vt:lpstr>项目介绍</vt:lpstr>
      <vt:lpstr>项目介绍</vt:lpstr>
      <vt:lpstr>项目介绍</vt:lpstr>
      <vt:lpstr>项目介绍</vt:lpstr>
      <vt:lpstr>项目介绍</vt:lpstr>
      <vt:lpstr>项目介绍</vt:lpstr>
      <vt:lpstr>项目介绍</vt:lpstr>
      <vt:lpstr>项目介绍</vt:lpstr>
      <vt:lpstr>商业模式</vt:lpstr>
      <vt:lpstr>商业模式</vt:lpstr>
      <vt:lpstr>竞争力分析</vt:lpstr>
      <vt:lpstr>取得的成绩</vt:lpstr>
      <vt:lpstr>创始人及团队</vt:lpstr>
      <vt:lpstr>融资计划</vt:lpstr>
      <vt:lpstr>联系方式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周强</dc:creator>
  <cp:lastModifiedBy>Ming He</cp:lastModifiedBy>
  <cp:revision>638</cp:revision>
  <dcterms:created xsi:type="dcterms:W3CDTF">2012-06-15T07:17:00Z</dcterms:created>
  <dcterms:modified xsi:type="dcterms:W3CDTF">2017-11-30T15:18:06Z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