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83" r:id="rId3"/>
    <p:sldMasterId id="2147483795" r:id="rId4"/>
    <p:sldMasterId id="2147483820" r:id="rId5"/>
    <p:sldMasterId id="2147483858" r:id="rId6"/>
    <p:sldMasterId id="2147483909" r:id="rId7"/>
  </p:sldMasterIdLst>
  <p:notesMasterIdLst>
    <p:notesMasterId r:id="rId29"/>
  </p:notesMasterIdLst>
  <p:sldIdLst>
    <p:sldId id="324" r:id="rId8"/>
    <p:sldId id="329" r:id="rId9"/>
    <p:sldId id="356" r:id="rId10"/>
    <p:sldId id="408" r:id="rId11"/>
    <p:sldId id="325" r:id="rId12"/>
    <p:sldId id="333" r:id="rId13"/>
    <p:sldId id="332" r:id="rId14"/>
    <p:sldId id="361" r:id="rId15"/>
    <p:sldId id="362" r:id="rId16"/>
    <p:sldId id="389" r:id="rId17"/>
    <p:sldId id="385" r:id="rId18"/>
    <p:sldId id="409" r:id="rId19"/>
    <p:sldId id="357" r:id="rId20"/>
    <p:sldId id="381" r:id="rId21"/>
    <p:sldId id="395" r:id="rId22"/>
    <p:sldId id="392" r:id="rId23"/>
    <p:sldId id="358" r:id="rId24"/>
    <p:sldId id="394" r:id="rId25"/>
    <p:sldId id="352" r:id="rId26"/>
    <p:sldId id="277" r:id="rId27"/>
    <p:sldId id="397" r:id="rId28"/>
  </p:sldIdLst>
  <p:sldSz cx="36004500" cy="14401800"/>
  <p:notesSz cx="6858000" cy="9144000"/>
  <p:defaultTextStyle>
    <a:defPPr>
      <a:defRPr lang="zh-CN"/>
    </a:defPPr>
    <a:lvl1pPr marL="0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35795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71628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07430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43231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179042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14850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50661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486462" algn="l" defTabSz="28716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798" y="-402"/>
      </p:cViewPr>
      <p:guideLst>
        <p:guide orient="horz" pos="4536"/>
        <p:guide pos="11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A3D8-BF98-42BF-AFEF-ED6236A817D7}" type="datetimeFigureOut">
              <a:rPr lang="zh-CN" altLang="en-US" smtClean="0"/>
              <a:t>2017-12-3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857250" y="685800"/>
            <a:ext cx="857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BD9C-79FD-4A93-BB74-EC511566A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80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35795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871628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307430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743231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179042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614850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050661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486462" algn="l" defTabSz="2871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338" y="4473940"/>
            <a:ext cx="30603825" cy="308705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675" y="8161020"/>
            <a:ext cx="25203150" cy="3680460"/>
          </a:xfrm>
        </p:spPr>
        <p:txBody>
          <a:bodyPr/>
          <a:lstStyle>
            <a:lvl1pPr marL="0" indent="0" algn="ctr">
              <a:buNone/>
              <a:defRPr/>
            </a:lvl1pPr>
            <a:lvl2pPr marL="1434885" indent="0" algn="ctr">
              <a:buNone/>
              <a:defRPr/>
            </a:lvl2pPr>
            <a:lvl3pPr marL="2869808" indent="0" algn="ctr">
              <a:buNone/>
              <a:defRPr/>
            </a:lvl3pPr>
            <a:lvl4pPr marL="4304702" indent="0" algn="ctr">
              <a:buNone/>
              <a:defRPr/>
            </a:lvl4pPr>
            <a:lvl5pPr marL="5739599" indent="0" algn="ctr">
              <a:buNone/>
              <a:defRPr/>
            </a:lvl5pPr>
            <a:lvl6pPr marL="7174494" indent="0" algn="ctr">
              <a:buNone/>
              <a:defRPr/>
            </a:lvl6pPr>
            <a:lvl7pPr marL="8609397" indent="0" algn="ctr">
              <a:buNone/>
              <a:defRPr/>
            </a:lvl7pPr>
            <a:lvl8pPr marL="10044292" indent="0" algn="ctr">
              <a:buNone/>
              <a:defRPr/>
            </a:lvl8pPr>
            <a:lvl9pPr marL="1147919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55F7-76AA-451F-8E97-45BFF019E4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CF70-2F04-42F8-8E61-A705236556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3286" y="576787"/>
            <a:ext cx="8101013" cy="122882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87"/>
            <a:ext cx="23702963" cy="1228820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2B50-314A-417E-B802-A90E9F3D054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5" y="576752"/>
            <a:ext cx="32404050" cy="2400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4759-377F-4499-A789-F0194C53811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5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9794558"/>
            <a:ext cx="3602950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-12500" y="10401300"/>
            <a:ext cx="36017002" cy="4013835"/>
            <a:chOff x="-3765" y="4832896"/>
            <a:chExt cx="9147765" cy="2032192"/>
          </a:xfrm>
        </p:grpSpPr>
        <p:sp>
          <p:nvSpPr>
            <p:cNvPr id="6" name="任意多边形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7" name="任意多边形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8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5700" b="0" smtClean="0">
                <a:solidFill>
                  <a:srgbClr val="FFFFFF"/>
                </a:solidFill>
                <a:latin typeface="Lucida Sans Unicode" pitchFamily="34" charset="0"/>
                <a:ea typeface="宋体" pitchFamily="2" charset="-122"/>
              </a:endParaRPr>
            </a:p>
          </p:txBody>
        </p:sp>
        <p:cxnSp>
          <p:nvCxnSpPr>
            <p:cNvPr id="10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2700338" y="3680463"/>
            <a:ext cx="30603825" cy="3842498"/>
          </a:xfrm>
        </p:spPr>
        <p:txBody>
          <a:bodyPr anchor="b"/>
          <a:lstStyle>
            <a:lvl1pPr algn="r">
              <a:defRPr sz="15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2700338" y="7584375"/>
            <a:ext cx="30603825" cy="2519378"/>
          </a:xfrm>
        </p:spPr>
        <p:txBody>
          <a:bodyPr lIns="143564" rIns="143564"/>
          <a:lstStyle>
            <a:lvl1pPr marL="0" marR="201020" indent="0" algn="r">
              <a:buNone/>
              <a:defRPr>
                <a:solidFill>
                  <a:schemeClr val="tx2"/>
                </a:solidFill>
              </a:defRPr>
            </a:lvl1pPr>
            <a:lvl2pPr marL="1435795" indent="0" algn="ctr">
              <a:buNone/>
            </a:lvl2pPr>
            <a:lvl3pPr marL="2871628" indent="0" algn="ctr">
              <a:buNone/>
            </a:lvl3pPr>
            <a:lvl4pPr marL="4307430" indent="0" algn="ctr">
              <a:buNone/>
            </a:lvl4pPr>
            <a:lvl5pPr marL="5743231" indent="0" algn="ctr">
              <a:buNone/>
            </a:lvl5pPr>
            <a:lvl6pPr marL="7179042" indent="0" algn="ctr">
              <a:buNone/>
            </a:lvl6pPr>
            <a:lvl7pPr marL="8614850" indent="0" algn="ctr">
              <a:buNone/>
            </a:lvl7pPr>
            <a:lvl8pPr marL="10050661" indent="0" algn="ctr">
              <a:buNone/>
            </a:lvl8pPr>
            <a:lvl9pPr marL="11486462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1ABAEB-F4AA-4608-80B9-5E2857C8FB33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9756E2-7EF4-45E4-8ADF-06EEC9E5A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89D-809C-4A98-8C44-60094A8B2E70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E878-BDF2-4670-921B-B3282186B4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92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6"/>
          <p:cNvSpPr/>
          <p:nvPr/>
        </p:nvSpPr>
        <p:spPr>
          <a:xfrm>
            <a:off x="14320542" y="6310790"/>
            <a:ext cx="718838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燕尾形 7"/>
          <p:cNvSpPr/>
          <p:nvPr/>
        </p:nvSpPr>
        <p:spPr>
          <a:xfrm>
            <a:off x="13582949" y="6310790"/>
            <a:ext cx="725091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356" y="2225395"/>
            <a:ext cx="30603825" cy="3840480"/>
          </a:xfrm>
        </p:spPr>
        <p:txBody>
          <a:bodyPr anchor="b"/>
          <a:lstStyle>
            <a:lvl1pPr algn="r">
              <a:buNone/>
              <a:defRPr sz="151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45682" y="6156595"/>
            <a:ext cx="18002250" cy="3055265"/>
          </a:xfrm>
        </p:spPr>
        <p:txBody>
          <a:bodyPr/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1AA0983-F09B-4D5B-8346-4CAD4C16DB4E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3802C46-4FCE-462A-AC58-6FD4CC4158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0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110792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110792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B182B49-5CCC-4C3F-968F-854609F9A2DF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56C6A41-0E0A-441B-AD09-6B152D5AC8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31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5" y="573405"/>
            <a:ext cx="32404050" cy="2400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11361420"/>
            <a:ext cx="15908240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4311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8289855" y="11361420"/>
            <a:ext cx="15914489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4311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1800225" y="3033029"/>
            <a:ext cx="15908240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51" y="3033029"/>
            <a:ext cx="15914489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0D14A0-B942-4C3F-836B-3A0600EA3B33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2FCCBF-2594-48B9-8B42-1B770868EC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68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269BDB88-5220-4471-AEA5-14979F2B71D2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E406B87-F580-477A-A713-060C4CFD4E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52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73F9-A3A6-4BF3-80A3-C97E5443370C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DE4-AD11-4689-82A5-C9D4987259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D44F-6218-4544-9903-01406467B2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93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0" y="10241280"/>
            <a:ext cx="29459493" cy="9601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7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7402175" y="11245714"/>
            <a:ext cx="15649956" cy="1920240"/>
          </a:xfrm>
        </p:spPr>
        <p:txBody>
          <a:bodyPr/>
          <a:lstStyle>
            <a:lvl1pPr marL="0" indent="0" algn="r">
              <a:buNone/>
              <a:defRPr sz="5000"/>
            </a:lvl1pPr>
            <a:lvl2pPr>
              <a:buNone/>
              <a:defRPr sz="3800"/>
            </a:lvl2pPr>
            <a:lvl3pPr>
              <a:buNone/>
              <a:defRPr sz="3200"/>
            </a:lvl3pPr>
            <a:lvl4pPr>
              <a:buNone/>
              <a:defRPr sz="2800"/>
            </a:lvl4pPr>
            <a:lvl5pPr>
              <a:buNone/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00450" y="576072"/>
            <a:ext cx="29451681" cy="9601200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B3EDE-E3A3-4A15-9EA9-4D25A570D915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6EE3A-652F-48CE-8359-F188C84A2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2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7176" tIns="143564" rIns="287176" bIns="143564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任意多边形 8"/>
          <p:cNvSpPr>
            <a:spLocks/>
          </p:cNvSpPr>
          <p:nvPr/>
        </p:nvSpPr>
        <p:spPr bwMode="auto">
          <a:xfrm>
            <a:off x="-212466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7176" tIns="143564" rIns="287176" bIns="14356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pitchFamily="2" charset="-122"/>
            </a:endParaRPr>
          </a:p>
        </p:txBody>
      </p:sp>
      <p:cxnSp>
        <p:nvCxnSpPr>
          <p:cNvPr id="8" name="直接连接符 10"/>
          <p:cNvCxnSpPr/>
          <p:nvPr/>
        </p:nvCxnSpPr>
        <p:spPr>
          <a:xfrm>
            <a:off x="-36369" y="12154253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11"/>
          <p:cNvSpPr/>
          <p:nvPr/>
        </p:nvSpPr>
        <p:spPr>
          <a:xfrm>
            <a:off x="34116797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燕尾形 12"/>
          <p:cNvSpPr/>
          <p:nvPr/>
        </p:nvSpPr>
        <p:spPr>
          <a:xfrm>
            <a:off x="33379193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93601" y="11431144"/>
            <a:ext cx="28203525" cy="1361287"/>
          </a:xfrm>
          <a:noFill/>
        </p:spPr>
        <p:txBody>
          <a:bodyPr tIns="0"/>
          <a:lstStyle>
            <a:lvl1pPr marL="0" marR="57437" indent="0" algn="r">
              <a:buNone/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0113" y="398933"/>
            <a:ext cx="34204275" cy="9217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01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2" y="10216756"/>
            <a:ext cx="31797014" cy="118161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95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632FFDE-0FF1-4FFB-A338-679235BE8E01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ADC523C-C0CB-4349-B397-9F3346A547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97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3110802"/>
            <a:ext cx="32404050" cy="9210749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336C-D79D-4BF8-BCE8-42BBB170E293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257E-DDF6-47B5-B821-6E238EC5BE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49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948301" y="576745"/>
            <a:ext cx="6998788" cy="11744798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46"/>
            <a:ext cx="24903113" cy="11744796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0E6A-8C7B-4DD8-80F7-B964488878DB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2A57-6077-44D3-AE15-08119F8CB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9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338" y="4473927"/>
            <a:ext cx="30603825" cy="308705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675" y="8161020"/>
            <a:ext cx="25203150" cy="3680460"/>
          </a:xfrm>
        </p:spPr>
        <p:txBody>
          <a:bodyPr/>
          <a:lstStyle>
            <a:lvl1pPr marL="0" indent="0" algn="ctr">
              <a:buNone/>
              <a:defRPr/>
            </a:lvl1pPr>
            <a:lvl2pPr marL="1435795" indent="0" algn="ctr">
              <a:buNone/>
              <a:defRPr/>
            </a:lvl2pPr>
            <a:lvl3pPr marL="2871628" indent="0" algn="ctr">
              <a:buNone/>
              <a:defRPr/>
            </a:lvl3pPr>
            <a:lvl4pPr marL="4307430" indent="0" algn="ctr">
              <a:buNone/>
              <a:defRPr/>
            </a:lvl4pPr>
            <a:lvl5pPr marL="5743231" indent="0" algn="ctr">
              <a:buNone/>
              <a:defRPr/>
            </a:lvl5pPr>
            <a:lvl6pPr marL="7179042" indent="0" algn="ctr">
              <a:buNone/>
              <a:defRPr/>
            </a:lvl6pPr>
            <a:lvl7pPr marL="8614850" indent="0" algn="ctr">
              <a:buNone/>
              <a:defRPr/>
            </a:lvl7pPr>
            <a:lvl8pPr marL="10050661" indent="0" algn="ctr">
              <a:buNone/>
              <a:defRPr/>
            </a:lvl8pPr>
            <a:lvl9pPr marL="1148646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B0256FC-FC3D-4893-998D-C7AE58366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1093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F5E47D3-73BD-4B88-A046-DEAF2EE913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564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107" y="9254497"/>
            <a:ext cx="30603825" cy="2860358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107" y="6104132"/>
            <a:ext cx="30603825" cy="3150393"/>
          </a:xfrm>
        </p:spPr>
        <p:txBody>
          <a:bodyPr anchor="b"/>
          <a:lstStyle>
            <a:lvl1pPr marL="0" indent="0">
              <a:buNone/>
              <a:defRPr sz="6300"/>
            </a:lvl1pPr>
            <a:lvl2pPr marL="1435795" indent="0">
              <a:buNone/>
              <a:defRPr sz="5700"/>
            </a:lvl2pPr>
            <a:lvl3pPr marL="2871628" indent="0">
              <a:buNone/>
              <a:defRPr sz="5000"/>
            </a:lvl3pPr>
            <a:lvl4pPr marL="4307430" indent="0">
              <a:buNone/>
              <a:defRPr sz="4400"/>
            </a:lvl4pPr>
            <a:lvl5pPr marL="5743231" indent="0">
              <a:buNone/>
              <a:defRPr sz="4400"/>
            </a:lvl5pPr>
            <a:lvl6pPr marL="7179042" indent="0">
              <a:buNone/>
              <a:defRPr sz="4400"/>
            </a:lvl6pPr>
            <a:lvl7pPr marL="8614850" indent="0">
              <a:buNone/>
              <a:defRPr sz="4400"/>
            </a:lvl7pPr>
            <a:lvl8pPr marL="10050661" indent="0">
              <a:buNone/>
              <a:defRPr sz="4400"/>
            </a:lvl8pPr>
            <a:lvl9pPr marL="11486462" indent="0">
              <a:buNone/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C1DFD29-3721-45F6-8A1F-D859AE4172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574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4723925"/>
            <a:ext cx="15901988" cy="908113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4723925"/>
            <a:ext cx="15901988" cy="908113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99455FB-8B75-49DE-878C-22AEA5DB5D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281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5" y="576740"/>
            <a:ext cx="3240405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3223737"/>
            <a:ext cx="15908240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225" y="4567237"/>
            <a:ext cx="15908240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851" y="3223737"/>
            <a:ext cx="15914489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51" y="4567237"/>
            <a:ext cx="15914489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94D5AA9-E647-400B-934A-2A6CE98BFF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578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CA3E193-B604-4853-A177-F416E92CD1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102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107" y="9254503"/>
            <a:ext cx="30603825" cy="2860358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107" y="6104144"/>
            <a:ext cx="30603825" cy="3150393"/>
          </a:xfrm>
        </p:spPr>
        <p:txBody>
          <a:bodyPr anchor="b"/>
          <a:lstStyle>
            <a:lvl1pPr marL="0" indent="0">
              <a:buNone/>
              <a:defRPr sz="6300"/>
            </a:lvl1pPr>
            <a:lvl2pPr marL="1434885" indent="0">
              <a:buNone/>
              <a:defRPr sz="5700"/>
            </a:lvl2pPr>
            <a:lvl3pPr marL="2869808" indent="0">
              <a:buNone/>
              <a:defRPr sz="5000"/>
            </a:lvl3pPr>
            <a:lvl4pPr marL="4304702" indent="0">
              <a:buNone/>
              <a:defRPr sz="4400"/>
            </a:lvl4pPr>
            <a:lvl5pPr marL="5739599" indent="0">
              <a:buNone/>
              <a:defRPr sz="4400"/>
            </a:lvl5pPr>
            <a:lvl6pPr marL="7174494" indent="0">
              <a:buNone/>
              <a:defRPr sz="4400"/>
            </a:lvl6pPr>
            <a:lvl7pPr marL="8609397" indent="0">
              <a:buNone/>
              <a:defRPr sz="4400"/>
            </a:lvl7pPr>
            <a:lvl8pPr marL="10044292" indent="0">
              <a:buNone/>
              <a:defRPr sz="4400"/>
            </a:lvl8pPr>
            <a:lvl9pPr marL="11479199" indent="0">
              <a:buNone/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EE9F-E726-4A4A-873A-7989463BC94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66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AB12818-74DB-4A7E-AAE4-F6212A1638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0442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7" y="573405"/>
            <a:ext cx="11845232" cy="2440305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759" y="573440"/>
            <a:ext cx="20127516" cy="12291537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227" y="3013711"/>
            <a:ext cx="11845232" cy="9851232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B9EB690-7934-49EB-9730-7FE2313C95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870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134" y="10081260"/>
            <a:ext cx="21602700" cy="119015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7134" y="1286828"/>
            <a:ext cx="21602700" cy="8641080"/>
          </a:xfrm>
        </p:spPr>
        <p:txBody>
          <a:bodyPr/>
          <a:lstStyle>
            <a:lvl1pPr marL="0" indent="0">
              <a:buNone/>
              <a:defRPr sz="10100"/>
            </a:lvl1pPr>
            <a:lvl2pPr marL="1435795" indent="0">
              <a:buNone/>
              <a:defRPr sz="8800"/>
            </a:lvl2pPr>
            <a:lvl3pPr marL="2871628" indent="0">
              <a:buNone/>
              <a:defRPr sz="7600"/>
            </a:lvl3pPr>
            <a:lvl4pPr marL="4307430" indent="0">
              <a:buNone/>
              <a:defRPr sz="6300"/>
            </a:lvl4pPr>
            <a:lvl5pPr marL="5743231" indent="0">
              <a:buNone/>
              <a:defRPr sz="6300"/>
            </a:lvl5pPr>
            <a:lvl6pPr marL="7179042" indent="0">
              <a:buNone/>
              <a:defRPr sz="6300"/>
            </a:lvl6pPr>
            <a:lvl7pPr marL="8614850" indent="0">
              <a:buNone/>
              <a:defRPr sz="6300"/>
            </a:lvl7pPr>
            <a:lvl8pPr marL="10050661" indent="0">
              <a:buNone/>
              <a:defRPr sz="6300"/>
            </a:lvl8pPr>
            <a:lvl9pPr marL="11486462" indent="0">
              <a:buNone/>
              <a:defRPr sz="6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7134" y="11271410"/>
            <a:ext cx="21602700" cy="1690210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F1616EC-E551-46B8-AB72-567726D15F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2878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1021A46-052F-4734-A2FC-C5F3EE56DC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166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3262" y="2400300"/>
            <a:ext cx="8101013" cy="114047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2400300"/>
            <a:ext cx="23702963" cy="114047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F6416BE-61C4-4A0F-A892-9819D516F5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1550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338" y="4473927"/>
            <a:ext cx="30603825" cy="308705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675" y="8161020"/>
            <a:ext cx="25203150" cy="3680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1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0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4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7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1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5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8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4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743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107" y="9254497"/>
            <a:ext cx="30603825" cy="2860358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107" y="6104132"/>
            <a:ext cx="30603825" cy="3150393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3579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7162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0743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4323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17904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1485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5066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48646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293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360421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360421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7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3223737"/>
            <a:ext cx="15908240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225" y="4567237"/>
            <a:ext cx="15908240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851" y="3223737"/>
            <a:ext cx="15914489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51" y="4567237"/>
            <a:ext cx="15914489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5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360440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360440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7EF8-FAA7-47B6-9459-FC47E470213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33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159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7" y="573405"/>
            <a:ext cx="11845232" cy="2440305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759" y="573440"/>
            <a:ext cx="20127516" cy="12291537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227" y="3013711"/>
            <a:ext cx="11845232" cy="9851232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34135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134" y="10081260"/>
            <a:ext cx="21602700" cy="119015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7134" y="1286828"/>
            <a:ext cx="21602700" cy="8641080"/>
          </a:xfrm>
        </p:spPr>
        <p:txBody>
          <a:bodyPr rtlCol="0">
            <a:normAutofit/>
          </a:bodyPr>
          <a:lstStyle>
            <a:lvl1pPr marL="0" indent="0">
              <a:buNone/>
              <a:defRPr sz="10100"/>
            </a:lvl1pPr>
            <a:lvl2pPr marL="1435795" indent="0">
              <a:buNone/>
              <a:defRPr sz="8800"/>
            </a:lvl2pPr>
            <a:lvl3pPr marL="2871628" indent="0">
              <a:buNone/>
              <a:defRPr sz="7600"/>
            </a:lvl3pPr>
            <a:lvl4pPr marL="4307430" indent="0">
              <a:buNone/>
              <a:defRPr sz="6300"/>
            </a:lvl4pPr>
            <a:lvl5pPr marL="5743231" indent="0">
              <a:buNone/>
              <a:defRPr sz="6300"/>
            </a:lvl5pPr>
            <a:lvl6pPr marL="7179042" indent="0">
              <a:buNone/>
              <a:defRPr sz="6300"/>
            </a:lvl6pPr>
            <a:lvl7pPr marL="8614850" indent="0">
              <a:buNone/>
              <a:defRPr sz="6300"/>
            </a:lvl7pPr>
            <a:lvl8pPr marL="10050661" indent="0">
              <a:buNone/>
              <a:defRPr sz="6300"/>
            </a:lvl8pPr>
            <a:lvl9pPr marL="11486462" indent="0">
              <a:buNone/>
              <a:defRPr sz="63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7134" y="11271410"/>
            <a:ext cx="21602700" cy="1690210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8817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84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3262" y="576774"/>
            <a:ext cx="8101013" cy="122882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74"/>
            <a:ext cx="23702963" cy="1228820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957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9794558"/>
            <a:ext cx="3602950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-12500" y="10401300"/>
            <a:ext cx="36017002" cy="4013835"/>
            <a:chOff x="-3765" y="4832896"/>
            <a:chExt cx="9147765" cy="2032192"/>
          </a:xfrm>
        </p:grpSpPr>
        <p:sp>
          <p:nvSpPr>
            <p:cNvPr id="6" name="任意多边形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7" name="任意多边形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5700" b="0" smtClean="0">
                <a:solidFill>
                  <a:srgbClr val="FFFFFF"/>
                </a:solidFill>
                <a:latin typeface="Lucida Sans Unicode" pitchFamily="34" charset="0"/>
                <a:ea typeface="宋体" pitchFamily="2" charset="-122"/>
              </a:endParaRPr>
            </a:p>
          </p:txBody>
        </p:sp>
        <p:cxnSp>
          <p:nvCxnSpPr>
            <p:cNvPr id="10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2700338" y="3680463"/>
            <a:ext cx="30603825" cy="3842498"/>
          </a:xfrm>
        </p:spPr>
        <p:txBody>
          <a:bodyPr anchor="b"/>
          <a:lstStyle>
            <a:lvl1pPr algn="r">
              <a:defRPr sz="15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2700338" y="7584375"/>
            <a:ext cx="30603825" cy="2519378"/>
          </a:xfrm>
        </p:spPr>
        <p:txBody>
          <a:bodyPr lIns="143564" rIns="143564"/>
          <a:lstStyle>
            <a:lvl1pPr marL="0" marR="201020" indent="0" algn="r">
              <a:buNone/>
              <a:defRPr>
                <a:solidFill>
                  <a:schemeClr val="tx2"/>
                </a:solidFill>
              </a:defRPr>
            </a:lvl1pPr>
            <a:lvl2pPr marL="1435795" indent="0" algn="ctr">
              <a:buNone/>
            </a:lvl2pPr>
            <a:lvl3pPr marL="2871628" indent="0" algn="ctr">
              <a:buNone/>
            </a:lvl3pPr>
            <a:lvl4pPr marL="4307430" indent="0" algn="ctr">
              <a:buNone/>
            </a:lvl4pPr>
            <a:lvl5pPr marL="5743231" indent="0" algn="ctr">
              <a:buNone/>
            </a:lvl5pPr>
            <a:lvl6pPr marL="7179042" indent="0" algn="ctr">
              <a:buNone/>
            </a:lvl6pPr>
            <a:lvl7pPr marL="8614850" indent="0" algn="ctr">
              <a:buNone/>
            </a:lvl7pPr>
            <a:lvl8pPr marL="10050661" indent="0" algn="ctr">
              <a:buNone/>
            </a:lvl8pPr>
            <a:lvl9pPr marL="11486462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6B99F1-3F4D-4824-B394-FC5E2BD34972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1C2847-02F6-478E-842F-F30D7666D9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77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8045-24A4-47B2-8C60-489917C1B993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3439-5250-492A-9E4B-C6CFB6B29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46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6"/>
          <p:cNvSpPr/>
          <p:nvPr/>
        </p:nvSpPr>
        <p:spPr>
          <a:xfrm>
            <a:off x="14320542" y="6310790"/>
            <a:ext cx="718838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燕尾形 7"/>
          <p:cNvSpPr/>
          <p:nvPr/>
        </p:nvSpPr>
        <p:spPr>
          <a:xfrm>
            <a:off x="13582949" y="6310790"/>
            <a:ext cx="725091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356" y="2225395"/>
            <a:ext cx="30603825" cy="3840480"/>
          </a:xfrm>
        </p:spPr>
        <p:txBody>
          <a:bodyPr anchor="b"/>
          <a:lstStyle>
            <a:lvl1pPr algn="r">
              <a:buNone/>
              <a:defRPr sz="151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45682" y="6156595"/>
            <a:ext cx="18002250" cy="3055265"/>
          </a:xfrm>
        </p:spPr>
        <p:txBody>
          <a:bodyPr/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D42DA09-EBE0-4A0E-A287-F663FDCE9D0B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2FC14DB7-E3D6-463F-848A-55388D91CB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3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110792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110792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182B9C27-55BB-40F3-B004-4ECFFF89EA9A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DEA1928-3703-4BC3-9EE5-EA8B02484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3223737"/>
            <a:ext cx="15908240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4885" indent="0">
              <a:buNone/>
              <a:defRPr sz="6300" b="1"/>
            </a:lvl2pPr>
            <a:lvl3pPr marL="2869808" indent="0">
              <a:buNone/>
              <a:defRPr sz="5700" b="1"/>
            </a:lvl3pPr>
            <a:lvl4pPr marL="4304702" indent="0">
              <a:buNone/>
              <a:defRPr sz="5000" b="1"/>
            </a:lvl4pPr>
            <a:lvl5pPr marL="5739599" indent="0">
              <a:buNone/>
              <a:defRPr sz="5000" b="1"/>
            </a:lvl5pPr>
            <a:lvl6pPr marL="7174494" indent="0">
              <a:buNone/>
              <a:defRPr sz="5000" b="1"/>
            </a:lvl6pPr>
            <a:lvl7pPr marL="8609397" indent="0">
              <a:buNone/>
              <a:defRPr sz="5000" b="1"/>
            </a:lvl7pPr>
            <a:lvl8pPr marL="10044292" indent="0">
              <a:buNone/>
              <a:defRPr sz="5000" b="1"/>
            </a:lvl8pPr>
            <a:lvl9pPr marL="11479199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225" y="4567237"/>
            <a:ext cx="15908240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875" y="3223737"/>
            <a:ext cx="15914489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4885" indent="0">
              <a:buNone/>
              <a:defRPr sz="6300" b="1"/>
            </a:lvl2pPr>
            <a:lvl3pPr marL="2869808" indent="0">
              <a:buNone/>
              <a:defRPr sz="5700" b="1"/>
            </a:lvl3pPr>
            <a:lvl4pPr marL="4304702" indent="0">
              <a:buNone/>
              <a:defRPr sz="5000" b="1"/>
            </a:lvl4pPr>
            <a:lvl5pPr marL="5739599" indent="0">
              <a:buNone/>
              <a:defRPr sz="5000" b="1"/>
            </a:lvl5pPr>
            <a:lvl6pPr marL="7174494" indent="0">
              <a:buNone/>
              <a:defRPr sz="5000" b="1"/>
            </a:lvl6pPr>
            <a:lvl7pPr marL="8609397" indent="0">
              <a:buNone/>
              <a:defRPr sz="5000" b="1"/>
            </a:lvl7pPr>
            <a:lvl8pPr marL="10044292" indent="0">
              <a:buNone/>
              <a:defRPr sz="5000" b="1"/>
            </a:lvl8pPr>
            <a:lvl9pPr marL="11479199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75" y="4567237"/>
            <a:ext cx="15914489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F41B-8D96-4908-A6A0-9D0426CAB80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6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5" y="573405"/>
            <a:ext cx="32404050" cy="2400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11361420"/>
            <a:ext cx="15908240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4311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8289855" y="11361420"/>
            <a:ext cx="15914489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4311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1800225" y="3033029"/>
            <a:ext cx="15908240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51" y="3033029"/>
            <a:ext cx="15914489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5FDD5B-17E8-4B0E-9E7E-E6BB1A7945CF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283D1F-4245-4FCD-ADC0-087642C8F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02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EA31B40-5935-40A7-B92E-A53BB0F75C9F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57BD75B-95BD-42F8-B92C-65DBF852D1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9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21E2-6D46-4BD4-A25D-BB7C2307708C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C8A7-6206-402A-9CB1-D000FB99E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003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0" y="10241280"/>
            <a:ext cx="29459493" cy="9601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7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7402175" y="11245714"/>
            <a:ext cx="15649956" cy="1920240"/>
          </a:xfrm>
        </p:spPr>
        <p:txBody>
          <a:bodyPr/>
          <a:lstStyle>
            <a:lvl1pPr marL="0" indent="0" algn="r">
              <a:buNone/>
              <a:defRPr sz="5000"/>
            </a:lvl1pPr>
            <a:lvl2pPr>
              <a:buNone/>
              <a:defRPr sz="3800"/>
            </a:lvl2pPr>
            <a:lvl3pPr>
              <a:buNone/>
              <a:defRPr sz="3200"/>
            </a:lvl3pPr>
            <a:lvl4pPr>
              <a:buNone/>
              <a:defRPr sz="2800"/>
            </a:lvl4pPr>
            <a:lvl5pPr>
              <a:buNone/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00450" y="576072"/>
            <a:ext cx="29451681" cy="9601200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8B035F-DB11-4ED7-8945-6C3887B1653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E3F1C-1B9B-4E9C-B531-E02F939AF7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0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7176" tIns="143564" rIns="287176" bIns="143564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任意多边形 8"/>
          <p:cNvSpPr>
            <a:spLocks/>
          </p:cNvSpPr>
          <p:nvPr/>
        </p:nvSpPr>
        <p:spPr bwMode="auto">
          <a:xfrm>
            <a:off x="-212466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7176" tIns="143564" rIns="287176" bIns="14356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white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pitchFamily="2" charset="-122"/>
            </a:endParaRPr>
          </a:p>
        </p:txBody>
      </p:sp>
      <p:cxnSp>
        <p:nvCxnSpPr>
          <p:cNvPr id="8" name="直接连接符 10"/>
          <p:cNvCxnSpPr/>
          <p:nvPr/>
        </p:nvCxnSpPr>
        <p:spPr>
          <a:xfrm>
            <a:off x="-36369" y="12154253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11"/>
          <p:cNvSpPr/>
          <p:nvPr/>
        </p:nvSpPr>
        <p:spPr>
          <a:xfrm>
            <a:off x="34116797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燕尾形 12"/>
          <p:cNvSpPr/>
          <p:nvPr/>
        </p:nvSpPr>
        <p:spPr>
          <a:xfrm>
            <a:off x="33379193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93601" y="11431144"/>
            <a:ext cx="28203525" cy="1361287"/>
          </a:xfrm>
          <a:noFill/>
        </p:spPr>
        <p:txBody>
          <a:bodyPr tIns="0"/>
          <a:lstStyle>
            <a:lvl1pPr marL="0" marR="57437" indent="0" algn="r">
              <a:buNone/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0113" y="398933"/>
            <a:ext cx="34204275" cy="9217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01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2" y="10216756"/>
            <a:ext cx="31797014" cy="118161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95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94012513-9466-4959-9858-79DBE622EF3E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281FC7E-BFD3-4127-8DFF-EA35B1654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8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3110802"/>
            <a:ext cx="32404050" cy="9210749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842C-9CF0-4728-835D-290B7EB93732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AA02-D6DE-42A1-9933-5BB2C2E130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950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948301" y="576745"/>
            <a:ext cx="6998788" cy="11744798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46"/>
            <a:ext cx="24903113" cy="11744796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105B-F289-4D10-B2AB-5A00AF5FE45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4DF4-BA72-4E7A-99B3-00FB54B673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53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338" y="4473927"/>
            <a:ext cx="30603825" cy="308705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675" y="8161020"/>
            <a:ext cx="25203150" cy="3680460"/>
          </a:xfrm>
        </p:spPr>
        <p:txBody>
          <a:bodyPr/>
          <a:lstStyle>
            <a:lvl1pPr marL="0" indent="0" algn="ctr">
              <a:buNone/>
              <a:defRPr/>
            </a:lvl1pPr>
            <a:lvl2pPr marL="1435795" indent="0" algn="ctr">
              <a:buNone/>
              <a:defRPr/>
            </a:lvl2pPr>
            <a:lvl3pPr marL="2871628" indent="0" algn="ctr">
              <a:buNone/>
              <a:defRPr/>
            </a:lvl3pPr>
            <a:lvl4pPr marL="4307430" indent="0" algn="ctr">
              <a:buNone/>
              <a:defRPr/>
            </a:lvl4pPr>
            <a:lvl5pPr marL="5743231" indent="0" algn="ctr">
              <a:buNone/>
              <a:defRPr/>
            </a:lvl5pPr>
            <a:lvl6pPr marL="7179042" indent="0" algn="ctr">
              <a:buNone/>
              <a:defRPr/>
            </a:lvl6pPr>
            <a:lvl7pPr marL="8614850" indent="0" algn="ctr">
              <a:buNone/>
              <a:defRPr/>
            </a:lvl7pPr>
            <a:lvl8pPr marL="10050661" indent="0" algn="ctr">
              <a:buNone/>
              <a:defRPr/>
            </a:lvl8pPr>
            <a:lvl9pPr marL="1148646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EB05-2C7A-4F73-90B8-D0BB189684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9150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636D-E798-4D5E-AB65-4F9437590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5832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107" y="9254497"/>
            <a:ext cx="30603825" cy="2860358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107" y="6104132"/>
            <a:ext cx="30603825" cy="3150393"/>
          </a:xfrm>
        </p:spPr>
        <p:txBody>
          <a:bodyPr anchor="b"/>
          <a:lstStyle>
            <a:lvl1pPr marL="0" indent="0">
              <a:buNone/>
              <a:defRPr sz="6300"/>
            </a:lvl1pPr>
            <a:lvl2pPr marL="1435795" indent="0">
              <a:buNone/>
              <a:defRPr sz="5700"/>
            </a:lvl2pPr>
            <a:lvl3pPr marL="2871628" indent="0">
              <a:buNone/>
              <a:defRPr sz="5000"/>
            </a:lvl3pPr>
            <a:lvl4pPr marL="4307430" indent="0">
              <a:buNone/>
              <a:defRPr sz="4400"/>
            </a:lvl4pPr>
            <a:lvl5pPr marL="5743231" indent="0">
              <a:buNone/>
              <a:defRPr sz="4400"/>
            </a:lvl5pPr>
            <a:lvl6pPr marL="7179042" indent="0">
              <a:buNone/>
              <a:defRPr sz="4400"/>
            </a:lvl6pPr>
            <a:lvl7pPr marL="8614850" indent="0">
              <a:buNone/>
              <a:defRPr sz="4400"/>
            </a:lvl7pPr>
            <a:lvl8pPr marL="10050661" indent="0">
              <a:buNone/>
              <a:defRPr sz="4400"/>
            </a:lvl8pPr>
            <a:lvl9pPr marL="11486462" indent="0">
              <a:buNone/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A098D-E467-48FB-A315-752499ED4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8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B732-A1C3-409A-9C82-32CE7D4066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3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360421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360421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8A95-6C78-4061-83E0-E4A2E9D287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474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3223737"/>
            <a:ext cx="15908240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225" y="4567237"/>
            <a:ext cx="15908240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851" y="3223737"/>
            <a:ext cx="15914489" cy="13435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5795" indent="0">
              <a:buNone/>
              <a:defRPr sz="6300" b="1"/>
            </a:lvl2pPr>
            <a:lvl3pPr marL="2871628" indent="0">
              <a:buNone/>
              <a:defRPr sz="5700" b="1"/>
            </a:lvl3pPr>
            <a:lvl4pPr marL="4307430" indent="0">
              <a:buNone/>
              <a:defRPr sz="5000" b="1"/>
            </a:lvl4pPr>
            <a:lvl5pPr marL="5743231" indent="0">
              <a:buNone/>
              <a:defRPr sz="5000" b="1"/>
            </a:lvl5pPr>
            <a:lvl6pPr marL="7179042" indent="0">
              <a:buNone/>
              <a:defRPr sz="5000" b="1"/>
            </a:lvl6pPr>
            <a:lvl7pPr marL="8614850" indent="0">
              <a:buNone/>
              <a:defRPr sz="5000" b="1"/>
            </a:lvl7pPr>
            <a:lvl8pPr marL="10050661" indent="0">
              <a:buNone/>
              <a:defRPr sz="5000" b="1"/>
            </a:lvl8pPr>
            <a:lvl9pPr marL="11486462" indent="0">
              <a:buNone/>
              <a:defRPr sz="5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851" y="4567237"/>
            <a:ext cx="15914489" cy="829770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4E96-6AED-437B-8E2D-C59C2D836D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467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92ED-D7F8-45C4-B11C-781C088B2E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096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BFC5-2D26-4909-949D-9D9E31756B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4996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7" y="573405"/>
            <a:ext cx="11845232" cy="2440305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759" y="573440"/>
            <a:ext cx="20127516" cy="12291537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227" y="3013711"/>
            <a:ext cx="11845232" cy="9851232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7EC1-563D-47F4-805D-A924517F3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8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134" y="10081260"/>
            <a:ext cx="21602700" cy="119015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7134" y="1286828"/>
            <a:ext cx="21602700" cy="8641080"/>
          </a:xfrm>
        </p:spPr>
        <p:txBody>
          <a:bodyPr/>
          <a:lstStyle>
            <a:lvl1pPr marL="0" indent="0">
              <a:buNone/>
              <a:defRPr sz="10100"/>
            </a:lvl1pPr>
            <a:lvl2pPr marL="1435795" indent="0">
              <a:buNone/>
              <a:defRPr sz="8800"/>
            </a:lvl2pPr>
            <a:lvl3pPr marL="2871628" indent="0">
              <a:buNone/>
              <a:defRPr sz="7600"/>
            </a:lvl3pPr>
            <a:lvl4pPr marL="4307430" indent="0">
              <a:buNone/>
              <a:defRPr sz="6300"/>
            </a:lvl4pPr>
            <a:lvl5pPr marL="5743231" indent="0">
              <a:buNone/>
              <a:defRPr sz="6300"/>
            </a:lvl5pPr>
            <a:lvl6pPr marL="7179042" indent="0">
              <a:buNone/>
              <a:defRPr sz="6300"/>
            </a:lvl6pPr>
            <a:lvl7pPr marL="8614850" indent="0">
              <a:buNone/>
              <a:defRPr sz="6300"/>
            </a:lvl7pPr>
            <a:lvl8pPr marL="10050661" indent="0">
              <a:buNone/>
              <a:defRPr sz="6300"/>
            </a:lvl8pPr>
            <a:lvl9pPr marL="11486462" indent="0">
              <a:buNone/>
              <a:defRPr sz="6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7134" y="11271410"/>
            <a:ext cx="21602700" cy="1690210"/>
          </a:xfrm>
        </p:spPr>
        <p:txBody>
          <a:bodyPr/>
          <a:lstStyle>
            <a:lvl1pPr marL="0" indent="0">
              <a:buNone/>
              <a:defRPr sz="4400"/>
            </a:lvl1pPr>
            <a:lvl2pPr marL="1435795" indent="0">
              <a:buNone/>
              <a:defRPr sz="3800"/>
            </a:lvl2pPr>
            <a:lvl3pPr marL="2871628" indent="0">
              <a:buNone/>
              <a:defRPr sz="3200"/>
            </a:lvl3pPr>
            <a:lvl4pPr marL="4307430" indent="0">
              <a:buNone/>
              <a:defRPr sz="2800"/>
            </a:lvl4pPr>
            <a:lvl5pPr marL="5743231" indent="0">
              <a:buNone/>
              <a:defRPr sz="2800"/>
            </a:lvl5pPr>
            <a:lvl6pPr marL="7179042" indent="0">
              <a:buNone/>
              <a:defRPr sz="2800"/>
            </a:lvl6pPr>
            <a:lvl7pPr marL="8614850" indent="0">
              <a:buNone/>
              <a:defRPr sz="2800"/>
            </a:lvl7pPr>
            <a:lvl8pPr marL="10050661" indent="0">
              <a:buNone/>
              <a:defRPr sz="2800"/>
            </a:lvl8pPr>
            <a:lvl9pPr marL="11486462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D4CF-083F-4016-BD74-2A37DAE263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773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F2F5-4FE8-4FBB-9BFD-3FBCCE53E5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293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3262" y="576774"/>
            <a:ext cx="8101013" cy="122882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74"/>
            <a:ext cx="23702963" cy="1228820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2208-94B3-4E63-BCBF-FEF60CFB38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236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9794558"/>
            <a:ext cx="3602950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-122"/>
            </a:endParaRP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-12500" y="10401300"/>
            <a:ext cx="36017002" cy="4013835"/>
            <a:chOff x="-3765" y="4832896"/>
            <a:chExt cx="9147765" cy="2032192"/>
          </a:xfrm>
        </p:grpSpPr>
        <p:sp>
          <p:nvSpPr>
            <p:cNvPr id="6" name="任意多边形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400">
                <a:defRPr/>
              </a:pPr>
              <a:endParaRPr lang="en-US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7" name="任意多边形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5000" b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5700" b="0" smtClean="0">
                <a:solidFill>
                  <a:srgbClr val="FFFFFF"/>
                </a:solidFill>
                <a:latin typeface="Lucida Sans Unicode" pitchFamily="34" charset="0"/>
                <a:ea typeface="宋体" charset="-122"/>
              </a:endParaRPr>
            </a:p>
          </p:txBody>
        </p:sp>
        <p:cxnSp>
          <p:nvCxnSpPr>
            <p:cNvPr id="10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2700338" y="3680463"/>
            <a:ext cx="30603825" cy="3842498"/>
          </a:xfrm>
        </p:spPr>
        <p:txBody>
          <a:bodyPr anchor="b"/>
          <a:lstStyle>
            <a:lvl1pPr algn="r">
              <a:defRPr sz="15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2700338" y="7584375"/>
            <a:ext cx="30603825" cy="2519378"/>
          </a:xfrm>
        </p:spPr>
        <p:txBody>
          <a:bodyPr lIns="144018" rIns="144018"/>
          <a:lstStyle>
            <a:lvl1pPr marL="0" marR="201625" indent="0" algn="r">
              <a:buNone/>
              <a:defRPr>
                <a:solidFill>
                  <a:schemeClr val="tx2"/>
                </a:solidFill>
              </a:defRPr>
            </a:lvl1pPr>
            <a:lvl2pPr marL="1440180" indent="0" algn="ctr">
              <a:buNone/>
            </a:lvl2pPr>
            <a:lvl3pPr marL="2880360" indent="0" algn="ctr">
              <a:buNone/>
            </a:lvl3pPr>
            <a:lvl4pPr marL="4320540" indent="0" algn="ctr">
              <a:buNone/>
            </a:lvl4pPr>
            <a:lvl5pPr marL="5760720" indent="0" algn="ctr">
              <a:buNone/>
            </a:lvl5pPr>
            <a:lvl6pPr marL="7200900" indent="0" algn="ctr">
              <a:buNone/>
            </a:lvl6pPr>
            <a:lvl7pPr marL="8641080" indent="0" algn="ctr">
              <a:buNone/>
            </a:lvl7pPr>
            <a:lvl8pPr marL="10081260" indent="0" algn="ctr">
              <a:buNone/>
            </a:lvl8pPr>
            <a:lvl9pPr marL="1152144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4E1331-E0FA-4326-9E1E-342CAB0E8BEC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94F208-4DCB-46B8-97FA-B1DF001FDD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851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E0EF-ED22-4DC5-8849-538A9B9062E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6261-3F59-441B-8CDA-2480E7DC54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0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CF5F-FBA4-47AF-B719-06A96349FFC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8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6"/>
          <p:cNvSpPr/>
          <p:nvPr/>
        </p:nvSpPr>
        <p:spPr>
          <a:xfrm>
            <a:off x="14320542" y="6310790"/>
            <a:ext cx="718838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燕尾形 7"/>
          <p:cNvSpPr/>
          <p:nvPr/>
        </p:nvSpPr>
        <p:spPr>
          <a:xfrm>
            <a:off x="13582949" y="6310790"/>
            <a:ext cx="725091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356" y="2225395"/>
            <a:ext cx="30603825" cy="3840480"/>
          </a:xfrm>
        </p:spPr>
        <p:txBody>
          <a:bodyPr anchor="b"/>
          <a:lstStyle>
            <a:lvl1pPr algn="r">
              <a:buNone/>
              <a:defRPr sz="151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445682" y="6156595"/>
            <a:ext cx="18002250" cy="3055265"/>
          </a:xfrm>
        </p:spPr>
        <p:txBody>
          <a:bodyPr/>
          <a:lstStyle>
            <a:lvl1pPr marL="0" indent="0" algn="l">
              <a:buNone/>
              <a:defRPr sz="7200">
                <a:solidFill>
                  <a:schemeClr val="tx1"/>
                </a:solidFill>
              </a:defRPr>
            </a:lvl1pPr>
            <a:lvl2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1669CB0B-9167-4F0E-A03D-588D2F3DFA38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82D5A0C-80FB-4743-B29E-61FA64F904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6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225" y="3110790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2287" y="3110790"/>
            <a:ext cx="15901988" cy="9504522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FAFD233-C622-4F21-8C85-D9FAB81E8FA1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DD74EFB-DFF3-471E-8A58-EBD3C3DFCB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25" y="573405"/>
            <a:ext cx="32404050" cy="2400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25" y="11361420"/>
            <a:ext cx="15908240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6072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8289792" y="11361420"/>
            <a:ext cx="15914489" cy="1600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576072" anchor="ctr"/>
          <a:lstStyle>
            <a:lvl1pPr marL="0" indent="0">
              <a:buNone/>
              <a:defRPr sz="7600" b="0">
                <a:solidFill>
                  <a:schemeClr val="bg1"/>
                </a:solidFill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1800225" y="3033019"/>
            <a:ext cx="15908240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788" y="3033019"/>
            <a:ext cx="15914489" cy="827770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D1F94-AD46-4CF7-843E-EECBE55F60CC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8619F-243C-48EA-A90F-1459296B09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6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F066025-A347-40E7-9089-370E80C99633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1173D94-9FA2-4521-8E49-AF480315F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48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E0EF-ED22-4DC5-8849-538A9B9062E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8C8A-7997-4485-B5BB-42EBD7F0C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280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0" y="10241280"/>
            <a:ext cx="29459493" cy="9601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79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7402175" y="11245714"/>
            <a:ext cx="15649956" cy="1920240"/>
          </a:xfrm>
        </p:spPr>
        <p:txBody>
          <a:bodyPr/>
          <a:lstStyle>
            <a:lvl1pPr marL="0" indent="0" algn="r">
              <a:buNone/>
              <a:defRPr sz="5000"/>
            </a:lvl1pPr>
            <a:lvl2pPr>
              <a:buNone/>
              <a:defRPr sz="3800"/>
            </a:lvl2pPr>
            <a:lvl3pPr>
              <a:buNone/>
              <a:defRPr sz="3200"/>
            </a:lvl3pPr>
            <a:lvl4pPr>
              <a:buNone/>
              <a:defRPr sz="2800"/>
            </a:lvl4pPr>
            <a:lvl5pPr>
              <a:buNone/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00450" y="576072"/>
            <a:ext cx="29451681" cy="9601200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F4641-0688-4357-BAA2-C72C15566F44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3B3DE-143B-4CFC-AADA-00DA473D61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7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36" tIns="144018" rIns="288036" bIns="144018"/>
          <a:lstStyle>
            <a:extLst/>
          </a:lstStyle>
          <a:p>
            <a:pPr defTabSz="914400">
              <a:defRPr/>
            </a:pPr>
            <a:endParaRPr lang="en-US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任意多边形 8"/>
          <p:cNvSpPr>
            <a:spLocks/>
          </p:cNvSpPr>
          <p:nvPr/>
        </p:nvSpPr>
        <p:spPr bwMode="auto">
          <a:xfrm>
            <a:off x="-212525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8036" tIns="144018" rIns="288036" bIns="14401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charset="-122"/>
            </a:endParaRPr>
          </a:p>
        </p:txBody>
      </p:sp>
      <p:cxnSp>
        <p:nvCxnSpPr>
          <p:cNvPr id="8" name="直接连接符 10"/>
          <p:cNvCxnSpPr/>
          <p:nvPr/>
        </p:nvCxnSpPr>
        <p:spPr>
          <a:xfrm>
            <a:off x="-36369" y="12154251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11"/>
          <p:cNvSpPr/>
          <p:nvPr/>
        </p:nvSpPr>
        <p:spPr>
          <a:xfrm>
            <a:off x="34116766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0" name="燕尾形 12"/>
          <p:cNvSpPr/>
          <p:nvPr/>
        </p:nvSpPr>
        <p:spPr>
          <a:xfrm>
            <a:off x="33379174" y="10474643"/>
            <a:ext cx="718842" cy="4800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93601" y="11431144"/>
            <a:ext cx="28203525" cy="1361287"/>
          </a:xfrm>
          <a:noFill/>
        </p:spPr>
        <p:txBody>
          <a:bodyPr tIns="0"/>
          <a:lstStyle>
            <a:lvl1pPr marL="0" marR="57607" indent="0" algn="r">
              <a:buNone/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0113" y="398933"/>
            <a:ext cx="34204275" cy="921715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01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2" y="10216756"/>
            <a:ext cx="31797014" cy="118161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95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1A8C59FF-CD6B-424A-8F47-4BC36C91622B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94A4C3BF-5CAE-4862-ADE7-5FB94C0A3D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3110792"/>
            <a:ext cx="32404050" cy="9210749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E0EF-ED22-4DC5-8849-538A9B9062E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02D1-E847-41BF-887A-C8CAE7E02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79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948301" y="576745"/>
            <a:ext cx="6998788" cy="11744798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225" y="576746"/>
            <a:ext cx="24903113" cy="11744796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E0EF-ED22-4DC5-8849-538A9B9062E7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C057-8BF4-4D0F-B5C9-747DCF0A69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3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74" y="573405"/>
            <a:ext cx="11845232" cy="2440305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759" y="573452"/>
            <a:ext cx="20127516" cy="12291537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274" y="3013730"/>
            <a:ext cx="11845232" cy="9851232"/>
          </a:xfrm>
        </p:spPr>
        <p:txBody>
          <a:bodyPr/>
          <a:lstStyle>
            <a:lvl1pPr marL="0" indent="0">
              <a:buNone/>
              <a:defRPr sz="4400"/>
            </a:lvl1pPr>
            <a:lvl2pPr marL="1434885" indent="0">
              <a:buNone/>
              <a:defRPr sz="3800"/>
            </a:lvl2pPr>
            <a:lvl3pPr marL="2869808" indent="0">
              <a:buNone/>
              <a:defRPr sz="3200"/>
            </a:lvl3pPr>
            <a:lvl4pPr marL="4304702" indent="0">
              <a:buNone/>
              <a:defRPr sz="2800"/>
            </a:lvl4pPr>
            <a:lvl5pPr marL="5739599" indent="0">
              <a:buNone/>
              <a:defRPr sz="2800"/>
            </a:lvl5pPr>
            <a:lvl6pPr marL="7174494" indent="0">
              <a:buNone/>
              <a:defRPr sz="2800"/>
            </a:lvl6pPr>
            <a:lvl7pPr marL="8609397" indent="0">
              <a:buNone/>
              <a:defRPr sz="2800"/>
            </a:lvl7pPr>
            <a:lvl8pPr marL="10044292" indent="0">
              <a:buNone/>
              <a:defRPr sz="2800"/>
            </a:lvl8pPr>
            <a:lvl9pPr marL="11479199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5BDB-773E-433D-810C-C225003F134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134" y="10081260"/>
            <a:ext cx="21602700" cy="119015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7134" y="1286828"/>
            <a:ext cx="21602700" cy="8641080"/>
          </a:xfrm>
        </p:spPr>
        <p:txBody>
          <a:bodyPr/>
          <a:lstStyle>
            <a:lvl1pPr marL="0" indent="0">
              <a:buNone/>
              <a:defRPr sz="10100"/>
            </a:lvl1pPr>
            <a:lvl2pPr marL="1434885" indent="0">
              <a:buNone/>
              <a:defRPr sz="8800"/>
            </a:lvl2pPr>
            <a:lvl3pPr marL="2869808" indent="0">
              <a:buNone/>
              <a:defRPr sz="7600"/>
            </a:lvl3pPr>
            <a:lvl4pPr marL="4304702" indent="0">
              <a:buNone/>
              <a:defRPr sz="6300"/>
            </a:lvl4pPr>
            <a:lvl5pPr marL="5739599" indent="0">
              <a:buNone/>
              <a:defRPr sz="6300"/>
            </a:lvl5pPr>
            <a:lvl6pPr marL="7174494" indent="0">
              <a:buNone/>
              <a:defRPr sz="6300"/>
            </a:lvl6pPr>
            <a:lvl7pPr marL="8609397" indent="0">
              <a:buNone/>
              <a:defRPr sz="6300"/>
            </a:lvl7pPr>
            <a:lvl8pPr marL="10044292" indent="0">
              <a:buNone/>
              <a:defRPr sz="6300"/>
            </a:lvl8pPr>
            <a:lvl9pPr marL="11479199" indent="0">
              <a:buNone/>
              <a:defRPr sz="6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7134" y="11271410"/>
            <a:ext cx="21602700" cy="1690210"/>
          </a:xfrm>
        </p:spPr>
        <p:txBody>
          <a:bodyPr/>
          <a:lstStyle>
            <a:lvl1pPr marL="0" indent="0">
              <a:buNone/>
              <a:defRPr sz="4400"/>
            </a:lvl1pPr>
            <a:lvl2pPr marL="1434885" indent="0">
              <a:buNone/>
              <a:defRPr sz="3800"/>
            </a:lvl2pPr>
            <a:lvl3pPr marL="2869808" indent="0">
              <a:buNone/>
              <a:defRPr sz="3200"/>
            </a:lvl3pPr>
            <a:lvl4pPr marL="4304702" indent="0">
              <a:buNone/>
              <a:defRPr sz="2800"/>
            </a:lvl4pPr>
            <a:lvl5pPr marL="5739599" indent="0">
              <a:buNone/>
              <a:defRPr sz="2800"/>
            </a:lvl5pPr>
            <a:lvl6pPr marL="7174494" indent="0">
              <a:buNone/>
              <a:defRPr sz="2800"/>
            </a:lvl6pPr>
            <a:lvl7pPr marL="8609397" indent="0">
              <a:buNone/>
              <a:defRPr sz="2800"/>
            </a:lvl7pPr>
            <a:lvl8pPr marL="10044292" indent="0">
              <a:buNone/>
              <a:defRPr sz="2800"/>
            </a:lvl8pPr>
            <a:lvl9pPr marL="11479199" indent="0">
              <a:buNone/>
              <a:defRPr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AC3CD-8F0D-42B9-A8B0-C64F6406AD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576752"/>
            <a:ext cx="32404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009" tIns="143470" rIns="287009" bIns="1434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3360440"/>
            <a:ext cx="32404050" cy="95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009" tIns="143470" rIns="287009" bIns="14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225" y="13114973"/>
            <a:ext cx="8401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009" tIns="143470" rIns="287009" bIns="143470" numCol="1" anchor="t" anchorCtr="0" compatLnSpc="1">
            <a:prstTxWarp prst="textNoShape">
              <a:avLst/>
            </a:prstTxWarp>
          </a:bodyPr>
          <a:lstStyle>
            <a:lvl1pPr>
              <a:defRPr sz="4400" smtClean="0">
                <a:latin typeface="Arial" charset="0"/>
              </a:defRPr>
            </a:lvl1pPr>
          </a:lstStyle>
          <a:p>
            <a:pPr defTabSz="28698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1541" y="13114973"/>
            <a:ext cx="11401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009" tIns="143470" rIns="287009" bIns="143470" numCol="1" anchor="t" anchorCtr="0" compatLnSpc="1">
            <a:prstTxWarp prst="textNoShape">
              <a:avLst/>
            </a:prstTxWarp>
          </a:bodyPr>
          <a:lstStyle>
            <a:lvl1pPr algn="ctr">
              <a:defRPr sz="4400" smtClean="0">
                <a:latin typeface="Arial" charset="0"/>
              </a:defRPr>
            </a:lvl1pPr>
          </a:lstStyle>
          <a:p>
            <a:pPr defTabSz="28698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3249" y="13114973"/>
            <a:ext cx="8401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009" tIns="143470" rIns="287009" bIns="143470" numCol="1" anchor="t" anchorCtr="0" compatLnSpc="1">
            <a:prstTxWarp prst="textNoShape">
              <a:avLst/>
            </a:prstTxWarp>
          </a:bodyPr>
          <a:lstStyle>
            <a:lvl1pPr algn="r">
              <a:defRPr sz="4400" smtClean="0">
                <a:latin typeface="Arial" charset="0"/>
              </a:defRPr>
            </a:lvl1pPr>
          </a:lstStyle>
          <a:p>
            <a:pPr defTabSz="2869808" fontAlgn="base">
              <a:spcBef>
                <a:spcPct val="0"/>
              </a:spcBef>
              <a:spcAft>
                <a:spcPct val="0"/>
              </a:spcAft>
              <a:defRPr/>
            </a:pPr>
            <a:fld id="{21BA8A84-6E0A-47D7-B656-2D9A1E6C12DC}" type="slidenum">
              <a:rPr lang="en-US" altLang="zh-CN" smtClean="0">
                <a:solidFill>
                  <a:srgbClr val="000000"/>
                </a:solidFill>
              </a:rPr>
              <a:pPr defTabSz="286980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4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5pPr>
      <a:lvl6pPr marL="1434885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6pPr>
      <a:lvl7pPr marL="2869808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7pPr>
      <a:lvl8pPr marL="4304702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8pPr>
      <a:lvl9pPr marL="5739599" algn="ctr" rtl="0" fontAlgn="base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1076172" indent="-1076172" algn="l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  <a:ea typeface="+mn-ea"/>
          <a:cs typeface="+mn-cs"/>
        </a:defRPr>
      </a:lvl1pPr>
      <a:lvl2pPr marL="2331706" indent="-896818" algn="l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  <a:ea typeface="+mn-ea"/>
        </a:defRPr>
      </a:lvl2pPr>
      <a:lvl3pPr marL="3587239" indent="-717463" algn="l" rtl="0" eaLnBrk="0" fontAlgn="base" hangingPunct="0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  <a:ea typeface="+mn-ea"/>
        </a:defRPr>
      </a:lvl3pPr>
      <a:lvl4pPr marL="5022152" indent="-717463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  <a:ea typeface="+mn-ea"/>
        </a:defRPr>
      </a:lvl4pPr>
      <a:lvl5pPr marL="6457046" indent="-717463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5pPr>
      <a:lvl6pPr marL="7891950" indent="-717463" algn="l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6pPr>
      <a:lvl7pPr marL="9326848" indent="-717463" algn="l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7pPr>
      <a:lvl8pPr marL="10761742" indent="-717463" algn="l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8pPr>
      <a:lvl9pPr marL="12196643" indent="-717463" algn="l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4885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69808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04702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39599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74494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09397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44292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479199" algn="l" defTabSz="286980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7176" tIns="143564" rIns="287176" bIns="143564"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051" name="任意多边形 11"/>
          <p:cNvSpPr>
            <a:spLocks/>
          </p:cNvSpPr>
          <p:nvPr/>
        </p:nvSpPr>
        <p:spPr bwMode="auto">
          <a:xfrm>
            <a:off x="-212466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7176" tIns="143564" rIns="287176" bIns="14356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36369" y="12154253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1800225" y="576740"/>
            <a:ext cx="32404050" cy="2400300"/>
          </a:xfrm>
          <a:prstGeom prst="rect">
            <a:avLst/>
          </a:prstGeom>
        </p:spPr>
        <p:txBody>
          <a:bodyPr vert="horz" lIns="287176" tIns="143564" rIns="287176" bIns="14356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5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1800225" y="3110390"/>
            <a:ext cx="32404050" cy="95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176" tIns="143564" rIns="287176" bIns="143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26490811" y="13458384"/>
            <a:ext cx="7557197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21D6F4E3-F79E-4D90-B349-B4941A0B307C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17245972" y="13458384"/>
            <a:ext cx="9257405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34048007" y="13458384"/>
            <a:ext cx="1443929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A7C82F19-273B-4269-89EE-C37F8ADF7F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1435795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2871628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430743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5743231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1146666" indent="-802658" algn="l" rtl="0" eaLnBrk="0" fontAlgn="base" hangingPunct="0">
        <a:spcBef>
          <a:spcPts val="126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49299" indent="-717923" algn="l" rtl="0" eaLnBrk="0" fontAlgn="base" hangingPunct="0">
        <a:spcBef>
          <a:spcPts val="102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7125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9516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4307430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5025327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5743231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6461135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7179042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35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871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07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743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179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614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05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48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9"/>
          <p:cNvSpPr>
            <a:spLocks noChangeArrowheads="1"/>
          </p:cNvSpPr>
          <p:nvPr/>
        </p:nvSpPr>
        <p:spPr bwMode="auto">
          <a:xfrm flipV="1">
            <a:off x="21302662" y="8001000"/>
            <a:ext cx="14701838" cy="190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099" name="矩形 20"/>
          <p:cNvSpPr>
            <a:spLocks noChangeArrowheads="1"/>
          </p:cNvSpPr>
          <p:nvPr/>
        </p:nvSpPr>
        <p:spPr bwMode="auto">
          <a:xfrm flipV="1">
            <a:off x="21302662" y="8184392"/>
            <a:ext cx="14701838" cy="4033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0" name="矩形 23"/>
          <p:cNvSpPr>
            <a:spLocks noChangeArrowheads="1"/>
          </p:cNvSpPr>
          <p:nvPr/>
        </p:nvSpPr>
        <p:spPr bwMode="auto">
          <a:xfrm flipV="1">
            <a:off x="21302662" y="8641114"/>
            <a:ext cx="14701838" cy="20003"/>
          </a:xfrm>
          <a:prstGeom prst="rect">
            <a:avLst/>
          </a:prstGeom>
          <a:solidFill>
            <a:schemeClr val="accent2">
              <a:alpha val="6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1" name="矩形 24"/>
          <p:cNvSpPr>
            <a:spLocks noChangeArrowheads="1"/>
          </p:cNvSpPr>
          <p:nvPr/>
        </p:nvSpPr>
        <p:spPr bwMode="auto">
          <a:xfrm flipV="1">
            <a:off x="21302668" y="8744427"/>
            <a:ext cx="7738467" cy="40005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2" name="矩形 25"/>
          <p:cNvSpPr>
            <a:spLocks noChangeArrowheads="1"/>
          </p:cNvSpPr>
          <p:nvPr/>
        </p:nvSpPr>
        <p:spPr bwMode="auto">
          <a:xfrm flipV="1">
            <a:off x="21302668" y="8817804"/>
            <a:ext cx="7738467" cy="20003"/>
          </a:xfrm>
          <a:prstGeom prst="rect">
            <a:avLst/>
          </a:prstGeom>
          <a:solidFill>
            <a:schemeClr val="accent2">
              <a:alpha val="6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 useBgFill="1">
        <p:nvSpPr>
          <p:cNvPr id="4103" name="圆角矩形 26"/>
          <p:cNvSpPr>
            <a:spLocks noChangeArrowheads="1"/>
          </p:cNvSpPr>
          <p:nvPr/>
        </p:nvSpPr>
        <p:spPr bwMode="auto">
          <a:xfrm>
            <a:off x="21302664" y="8321040"/>
            <a:ext cx="12064008" cy="56675"/>
          </a:xfrm>
          <a:prstGeom prst="roundRect">
            <a:avLst>
              <a:gd name="adj" fmla="val 1666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 useBgFill="1">
        <p:nvSpPr>
          <p:cNvPr id="4104" name="圆角矩形 40"/>
          <p:cNvSpPr>
            <a:spLocks noChangeArrowheads="1"/>
          </p:cNvSpPr>
          <p:nvPr/>
        </p:nvSpPr>
        <p:spPr bwMode="auto">
          <a:xfrm>
            <a:off x="29047382" y="8527767"/>
            <a:ext cx="6300788" cy="76677"/>
          </a:xfrm>
          <a:prstGeom prst="roundRect">
            <a:avLst>
              <a:gd name="adj" fmla="val 16667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5" name="矩形 41"/>
          <p:cNvSpPr>
            <a:spLocks noChangeArrowheads="1"/>
          </p:cNvSpPr>
          <p:nvPr/>
        </p:nvSpPr>
        <p:spPr bwMode="auto">
          <a:xfrm>
            <a:off x="0" y="7664293"/>
            <a:ext cx="36004500" cy="513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6" name="矩形 42"/>
          <p:cNvSpPr>
            <a:spLocks noChangeArrowheads="1"/>
          </p:cNvSpPr>
          <p:nvPr/>
        </p:nvSpPr>
        <p:spPr bwMode="auto">
          <a:xfrm>
            <a:off x="0" y="7717667"/>
            <a:ext cx="36004500" cy="2967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7" name="矩形 43"/>
          <p:cNvSpPr>
            <a:spLocks noChangeArrowheads="1"/>
          </p:cNvSpPr>
          <p:nvPr/>
        </p:nvSpPr>
        <p:spPr bwMode="auto">
          <a:xfrm flipV="1">
            <a:off x="25253156" y="7650957"/>
            <a:ext cx="10751344" cy="5200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108" name="矩形 44"/>
          <p:cNvSpPr>
            <a:spLocks noChangeArrowheads="1"/>
          </p:cNvSpPr>
          <p:nvPr/>
        </p:nvSpPr>
        <p:spPr bwMode="auto">
          <a:xfrm>
            <a:off x="0" y="0"/>
            <a:ext cx="36004500" cy="777430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085" name="标题占位符 21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2400300"/>
            <a:ext cx="3240405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86" name="文本占位符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4723925"/>
            <a:ext cx="32404050" cy="90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11" name="日期占位符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403300" y="8834438"/>
            <a:ext cx="3781725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2500" b="1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4112" name="页脚占位符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02662" y="8831105"/>
            <a:ext cx="5100638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2500" b="1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4113" name="灯片编号占位符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0347" y="3369"/>
            <a:ext cx="2944116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35872-766F-488F-9447-7BB0DA3F3E5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87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5pPr>
      <a:lvl6pPr marL="1435795"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6pPr>
      <a:lvl7pPr marL="2871628"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7pPr>
      <a:lvl8pPr marL="4307430"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8pPr>
      <a:lvl9pPr marL="5743231" algn="l" rtl="0" eaLnBrk="0" fontAlgn="base" hangingPunct="0">
        <a:spcBef>
          <a:spcPct val="0"/>
        </a:spcBef>
        <a:spcAft>
          <a:spcPct val="0"/>
        </a:spcAft>
        <a:defRPr sz="12600">
          <a:solidFill>
            <a:schemeClr val="tx2"/>
          </a:solidFill>
          <a:latin typeface="Trebuchet MS" pitchFamily="34" charset="0"/>
          <a:ea typeface="方正姚体" pitchFamily="2" charset="-122"/>
        </a:defRPr>
      </a:lvl9pPr>
    </p:titleStyle>
    <p:bodyStyle>
      <a:lvl1pPr marL="1141667" indent="-797681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58998" indent="-767762" algn="l" rtl="0" eaLnBrk="0" fontAlgn="base" hangingPunct="0">
        <a:spcBef>
          <a:spcPts val="945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8200">
          <a:solidFill>
            <a:schemeClr val="accent2"/>
          </a:solidFill>
          <a:latin typeface="+mn-lt"/>
          <a:ea typeface="+mn-ea"/>
        </a:defRPr>
      </a:lvl2pPr>
      <a:lvl3pPr marL="2891552" indent="-683021" algn="l" rtl="0" eaLnBrk="0" fontAlgn="base" hangingPunct="0">
        <a:spcBef>
          <a:spcPts val="945"/>
        </a:spcBef>
        <a:spcAft>
          <a:spcPct val="0"/>
        </a:spcAft>
        <a:buClr>
          <a:schemeClr val="accent1"/>
        </a:buClr>
        <a:buFont typeface="Georgia" pitchFamily="18" charset="0"/>
        <a:buChar char=""/>
        <a:defRPr sz="7600">
          <a:solidFill>
            <a:schemeClr val="accent1"/>
          </a:solidFill>
          <a:latin typeface="+mn-lt"/>
          <a:ea typeface="+mn-ea"/>
        </a:defRPr>
      </a:lvl3pPr>
      <a:lvl4pPr marL="3699203" indent="-623168" algn="l" rtl="0" eaLnBrk="0" fontAlgn="base" hangingPunct="0">
        <a:spcBef>
          <a:spcPts val="945"/>
        </a:spcBef>
        <a:spcAft>
          <a:spcPct val="0"/>
        </a:spcAft>
        <a:buClr>
          <a:schemeClr val="accent1"/>
        </a:buClr>
        <a:buFont typeface="Georgia" pitchFamily="18" charset="0"/>
        <a:buChar char=""/>
        <a:defRPr sz="6900">
          <a:solidFill>
            <a:schemeClr val="accent1"/>
          </a:solidFill>
          <a:latin typeface="+mn-lt"/>
          <a:ea typeface="+mn-ea"/>
        </a:defRPr>
      </a:lvl4pPr>
      <a:lvl5pPr marL="4357285" indent="-568358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6300">
          <a:solidFill>
            <a:srgbClr val="A04DA3"/>
          </a:solidFill>
          <a:latin typeface="+mn-lt"/>
          <a:ea typeface="+mn-ea"/>
        </a:defRPr>
      </a:lvl5pPr>
      <a:lvl6pPr marL="5793089" indent="-568358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6300">
          <a:solidFill>
            <a:srgbClr val="A04DA3"/>
          </a:solidFill>
          <a:latin typeface="+mn-lt"/>
          <a:ea typeface="+mn-ea"/>
        </a:defRPr>
      </a:lvl6pPr>
      <a:lvl7pPr marL="7228897" indent="-568358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6300">
          <a:solidFill>
            <a:srgbClr val="A04DA3"/>
          </a:solidFill>
          <a:latin typeface="+mn-lt"/>
          <a:ea typeface="+mn-ea"/>
        </a:defRPr>
      </a:lvl7pPr>
      <a:lvl8pPr marL="8664699" indent="-568358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6300">
          <a:solidFill>
            <a:srgbClr val="A04DA3"/>
          </a:solidFill>
          <a:latin typeface="+mn-lt"/>
          <a:ea typeface="+mn-ea"/>
        </a:defRPr>
      </a:lvl8pPr>
      <a:lvl9pPr marL="10100507" indent="-568358" algn="l" rtl="0" eaLnBrk="0" fontAlgn="base" hangingPunct="0">
        <a:spcBef>
          <a:spcPts val="945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63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5795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71628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0743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4323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7904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1485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5066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646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alpha val="73000"/>
              </a:schemeClr>
            </a:gs>
            <a:gs pos="47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800225" y="576740"/>
            <a:ext cx="324040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176" tIns="143564" rIns="287176" bIns="1435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800225" y="3360421"/>
            <a:ext cx="32404050" cy="95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176" tIns="143564" rIns="287176" bIns="143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6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1435795" algn="l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2871628" algn="l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4307430" algn="l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5743231" algn="l" rtl="0" fontAlgn="base">
        <a:spcBef>
          <a:spcPct val="0"/>
        </a:spcBef>
        <a:spcAft>
          <a:spcPct val="0"/>
        </a:spcAft>
        <a:defRPr sz="88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1076859" indent="-10768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1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2333186" indent="-8973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589516" indent="-717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7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5025327" indent="-717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3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6461135" indent="-717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63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7896940" indent="-717923" algn="l" defTabSz="28716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32754" indent="-717923" algn="l" defTabSz="28716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68562" indent="-717923" algn="l" defTabSz="28716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04369" indent="-717923" algn="l" defTabSz="28716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5795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71628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0743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4323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7904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1485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5066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646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7176" tIns="143564" rIns="287176" bIns="143564"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4099" name="任意多边形 11"/>
          <p:cNvSpPr>
            <a:spLocks/>
          </p:cNvSpPr>
          <p:nvPr/>
        </p:nvSpPr>
        <p:spPr bwMode="auto">
          <a:xfrm>
            <a:off x="-212466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7176" tIns="143564" rIns="287176" bIns="14356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7176" tIns="143564" rIns="287176" bIns="143564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36369" y="12154253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1800225" y="576740"/>
            <a:ext cx="32404050" cy="2400300"/>
          </a:xfrm>
          <a:prstGeom prst="rect">
            <a:avLst/>
          </a:prstGeom>
        </p:spPr>
        <p:txBody>
          <a:bodyPr vert="horz" lIns="287176" tIns="143564" rIns="287176" bIns="14356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105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1800225" y="3110390"/>
            <a:ext cx="32404050" cy="95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176" tIns="143564" rIns="287176" bIns="143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26490811" y="13458384"/>
            <a:ext cx="7557197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2D564C91-C58D-498A-86B3-803F4D470105}" type="datetimeFigureOut">
              <a:rPr lang="zh-CN" altLang="en-US"/>
              <a:pPr>
                <a:defRPr/>
              </a:pPr>
              <a:t>2017-12-3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17245972" y="13458384"/>
            <a:ext cx="9257405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34048007" y="13458384"/>
            <a:ext cx="1443929" cy="766763"/>
          </a:xfrm>
          <a:prstGeom prst="rect">
            <a:avLst/>
          </a:prstGeom>
        </p:spPr>
        <p:txBody>
          <a:bodyPr vert="horz" lIns="287176" tIns="143564" rIns="287176" bIns="143564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90377032-E971-42EA-89AE-22C42DC8EA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1435795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2871628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430743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5743231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1146666" indent="-802658" algn="l" rtl="0" eaLnBrk="0" fontAlgn="base" hangingPunct="0">
        <a:spcBef>
          <a:spcPts val="126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49299" indent="-717923" algn="l" rtl="0" eaLnBrk="0" fontAlgn="base" hangingPunct="0">
        <a:spcBef>
          <a:spcPts val="102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7125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9516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4307430" indent="-717923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5025327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5743231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6461135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7179042" indent="-717923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35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871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07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743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179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614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050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48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576740"/>
            <a:ext cx="324040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3360421"/>
            <a:ext cx="32404050" cy="95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225" y="13114973"/>
            <a:ext cx="8401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4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1538" y="13114973"/>
            <a:ext cx="11401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4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3225" y="13114973"/>
            <a:ext cx="8401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094" tIns="143520" rIns="287094" bIns="1435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4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5C26D-CDF6-4B0F-8F66-A106F71CEEC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86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1435795"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2871628"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4307430"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5743231" algn="ctr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1071860" indent="-1071860" algn="l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  <a:ea typeface="+mn-ea"/>
          <a:cs typeface="+mn-cs"/>
        </a:defRPr>
      </a:lvl1pPr>
      <a:lvl2pPr marL="2328200" indent="-892392" algn="l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  <a:ea typeface="+mn-ea"/>
        </a:defRPr>
      </a:lvl2pPr>
      <a:lvl3pPr marL="3584536" indent="-712924" algn="l" rtl="0" eaLnBrk="0" fontAlgn="base" hangingPunct="0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  <a:ea typeface="+mn-ea"/>
        </a:defRPr>
      </a:lvl3pPr>
      <a:lvl4pPr marL="5020347" indent="-712924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  <a:ea typeface="+mn-ea"/>
        </a:defRPr>
      </a:lvl4pPr>
      <a:lvl5pPr marL="6456152" indent="-712924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5pPr>
      <a:lvl6pPr marL="7891963" indent="-712924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6pPr>
      <a:lvl7pPr marL="9327767" indent="-712924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7pPr>
      <a:lvl8pPr marL="10763578" indent="-712924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8pPr>
      <a:lvl9pPr marL="12199377" indent="-712924" algn="l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5795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71628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0743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4323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7904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14850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50661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6462" algn="l" defTabSz="28716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2819104" y="10504648"/>
            <a:ext cx="14970619" cy="30303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36" tIns="144018" rIns="288036" bIns="144018"/>
          <a:lstStyle>
            <a:extLst/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3315" name="任意多边形 11"/>
          <p:cNvSpPr>
            <a:spLocks/>
          </p:cNvSpPr>
          <p:nvPr/>
        </p:nvSpPr>
        <p:spPr bwMode="auto">
          <a:xfrm>
            <a:off x="-212525" y="12148185"/>
            <a:ext cx="14970623" cy="176022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88036" tIns="144018" rIns="288036" bIns="144018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23790" y="12161631"/>
            <a:ext cx="13396611" cy="226982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8036" tIns="144018" rIns="288036" bIns="144018" anchor="ctr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5700" b="0" smtClean="0">
              <a:solidFill>
                <a:srgbClr val="FFFFFF"/>
              </a:solidFill>
              <a:latin typeface="Lucida Sans Unicode" pitchFamily="34" charset="0"/>
              <a:ea typeface="宋体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36369" y="12154251"/>
            <a:ext cx="13409192" cy="227720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1800225" y="576740"/>
            <a:ext cx="32404050" cy="2400300"/>
          </a:xfrm>
          <a:prstGeom prst="rect">
            <a:avLst/>
          </a:prstGeom>
        </p:spPr>
        <p:txBody>
          <a:bodyPr vert="horz" lIns="288036" tIns="144018" rIns="288036" bIns="14401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321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1800225" y="3110390"/>
            <a:ext cx="32404050" cy="95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36" tIns="144018" rIns="288036" bIns="144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26490811" y="13458351"/>
            <a:ext cx="7557197" cy="766763"/>
          </a:xfrm>
          <a:prstGeom prst="rect">
            <a:avLst/>
          </a:prstGeom>
        </p:spPr>
        <p:txBody>
          <a:bodyPr vert="horz" lIns="288036" tIns="144018" rIns="288036" bIns="14401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 defTabSz="914400">
              <a:defRPr/>
            </a:pPr>
            <a:fld id="{E859E0EF-ED22-4DC5-8849-538A9B9062E7}" type="datetimeFigureOut">
              <a:rPr lang="zh-CN" altLang="en-US"/>
              <a:pPr defTabSz="914400">
                <a:defRPr/>
              </a:pPr>
              <a:t>2017-12-3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17245909" y="13458351"/>
            <a:ext cx="9257405" cy="766763"/>
          </a:xfrm>
          <a:prstGeom prst="rect">
            <a:avLst/>
          </a:prstGeom>
        </p:spPr>
        <p:txBody>
          <a:bodyPr vert="horz" lIns="288036" tIns="144018" rIns="288036" bIns="14401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34048007" y="13458351"/>
            <a:ext cx="1443929" cy="766763"/>
          </a:xfrm>
          <a:prstGeom prst="rect">
            <a:avLst/>
          </a:prstGeom>
        </p:spPr>
        <p:txBody>
          <a:bodyPr vert="horz" lIns="288036" tIns="144018" rIns="288036" bIns="14401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3200" b="0"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 defTabSz="914400">
              <a:defRPr/>
            </a:pPr>
            <a:fld id="{D0B91DE2-0C13-4682-BE80-86C881943B4F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144018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288036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432054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5760720" algn="l" rtl="0" fontAlgn="base">
        <a:spcBef>
          <a:spcPct val="0"/>
        </a:spcBef>
        <a:spcAft>
          <a:spcPct val="0"/>
        </a:spcAft>
        <a:defRPr sz="129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1150144" indent="-805102" algn="l" rtl="0" eaLnBrk="0" fontAlgn="base" hangingPunct="0">
        <a:spcBef>
          <a:spcPts val="126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55246" indent="-720090" algn="l" rtl="0" eaLnBrk="0" fontAlgn="base" hangingPunct="0">
        <a:spcBef>
          <a:spcPts val="1024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705340" indent="-720090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0" indent="-720090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720090" algn="l" rtl="0" eaLnBrk="0" fontAlgn="base" hangingPunct="0">
        <a:spcBef>
          <a:spcPts val="110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5040630" indent="-720090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indent="-720090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indent="-720090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900" indent="-720090" algn="l" rtl="0" eaLnBrk="1" latinLnBrk="0" hangingPunct="1">
        <a:spcBef>
          <a:spcPts val="1103"/>
        </a:spcBef>
        <a:buClr>
          <a:schemeClr val="accent3"/>
        </a:buClr>
        <a:buFont typeface="Wingdings 2"/>
        <a:buChar char=""/>
        <a:defRPr kumimoji="0" sz="5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220224" y="9281167"/>
            <a:ext cx="19501642" cy="52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094" tIns="143520" rIns="287094" bIns="1435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endParaRPr lang="en-US" altLang="zh-CN" sz="8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zh-CN" altLang="en-US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中国科学院烟台海岸带研究所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endParaRPr lang="zh-CN" altLang="en-US" sz="113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en-US" altLang="zh-CN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113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日</a:t>
            </a: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78187" y="2505645"/>
            <a:ext cx="35585700" cy="22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94" tIns="143520" rIns="287094" bIns="1435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60"/>
              </a:spcAft>
            </a:pPr>
            <a:r>
              <a:rPr lang="zh-CN" altLang="en-US" sz="12600" b="1" dirty="0">
                <a:solidFill>
                  <a:srgbClr val="FF9900"/>
                </a:solidFill>
                <a:ea typeface="黑体" pitchFamily="49" charset="-122"/>
              </a:rPr>
              <a:t>微藻酵培技术及产品开发</a:t>
            </a:r>
            <a:endParaRPr lang="en-US" altLang="zh-CN" sz="12600" b="1" dirty="0">
              <a:solidFill>
                <a:srgbClr val="FF99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9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1697212" y="4321654"/>
            <a:ext cx="13477637" cy="9211921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287009" tIns="143470" rIns="287009" bIns="1434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239506" y="4514478"/>
            <a:ext cx="14708945" cy="91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09" tIns="143470" rIns="287009" bIns="143470"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3983" indent="0"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市场规模：</a:t>
            </a:r>
            <a:endParaRPr lang="en-US" altLang="zh-CN" b="1" dirty="0" smtClean="0">
              <a:solidFill>
                <a:srgbClr val="00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2002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年  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Arial"/>
                <a:ea typeface="黑体" pitchFamily="2" charset="-122"/>
                <a:cs typeface="Arial"/>
              </a:rPr>
              <a:t>百万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美元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/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年；</a:t>
            </a:r>
            <a:endParaRPr lang="en-US" altLang="zh-CN" b="1" dirty="0" smtClean="0">
              <a:solidFill>
                <a:srgbClr val="000000"/>
              </a:solidFill>
              <a:latin typeface="Arial"/>
              <a:ea typeface="黑体" pitchFamily="2" charset="-122"/>
              <a:cs typeface="Arial"/>
            </a:endParaRPr>
          </a:p>
          <a:p>
            <a:pPr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2008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年  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/>
                <a:ea typeface="黑体" pitchFamily="2" charset="-122"/>
                <a:cs typeface="Arial"/>
              </a:rPr>
              <a:t>千万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美元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/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年；</a:t>
            </a:r>
            <a:endParaRPr lang="en-US" altLang="zh-CN" b="1" dirty="0" smtClean="0">
              <a:solidFill>
                <a:srgbClr val="000000"/>
              </a:solidFill>
              <a:latin typeface="Arial"/>
              <a:ea typeface="黑体" pitchFamily="2" charset="-122"/>
              <a:cs typeface="Arial"/>
            </a:endParaRPr>
          </a:p>
          <a:p>
            <a:pPr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2014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年  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/>
                <a:ea typeface="黑体" pitchFamily="2" charset="-122"/>
                <a:cs typeface="Arial"/>
              </a:rPr>
              <a:t>亿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美元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/</a:t>
            </a: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年。</a:t>
            </a:r>
            <a:endParaRPr lang="en-US" altLang="zh-CN" b="1" dirty="0" smtClean="0">
              <a:solidFill>
                <a:srgbClr val="000000"/>
              </a:solidFill>
              <a:latin typeface="Arial"/>
              <a:ea typeface="黑体" pitchFamily="2" charset="-122"/>
              <a:cs typeface="Arial"/>
            </a:endParaRPr>
          </a:p>
          <a:p>
            <a:pPr marL="343983" indent="0"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</a:pPr>
            <a:r>
              <a:rPr lang="zh-CN" altLang="en-US" b="1" dirty="0" smtClean="0">
                <a:solidFill>
                  <a:srgbClr val="000000"/>
                </a:solidFill>
                <a:latin typeface="Arial"/>
                <a:ea typeface="黑体" pitchFamily="2" charset="-122"/>
                <a:cs typeface="Arial"/>
              </a:rPr>
              <a:t>市场前景：仍属</a:t>
            </a:r>
            <a:r>
              <a:rPr lang="zh-CN" altLang="en-US" b="1" dirty="0" smtClean="0">
                <a:solidFill>
                  <a:srgbClr val="FF0000"/>
                </a:solidFill>
                <a:latin typeface="Arial"/>
                <a:ea typeface="黑体" pitchFamily="2" charset="-122"/>
                <a:cs typeface="Arial"/>
              </a:rPr>
              <a:t>卖方市场，供不应求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25" name="椭圆形标注 24"/>
          <p:cNvSpPr/>
          <p:nvPr/>
        </p:nvSpPr>
        <p:spPr>
          <a:xfrm>
            <a:off x="6936602" y="3229135"/>
            <a:ext cx="11908323" cy="2570686"/>
          </a:xfrm>
          <a:prstGeom prst="wedgeEllipseCallout">
            <a:avLst/>
          </a:prstGeom>
          <a:solidFill>
            <a:srgbClr val="333399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287176" tIns="143564" rIns="287176" bIns="143564" rtlCol="0" anchor="ctr"/>
          <a:lstStyle/>
          <a:p>
            <a:pPr algn="ctr" defTabSz="2869808">
              <a:defRPr/>
            </a:pPr>
            <a:endParaRPr lang="zh-CN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9398593" y="3234464"/>
            <a:ext cx="7578361" cy="21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09" tIns="143470" rIns="287009" bIns="143470"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2869808" fontAlgn="base">
              <a:lnSpc>
                <a:spcPct val="150000"/>
              </a:lnSpc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zh-CN" altLang="en-US" sz="88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虾青素市场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1697212" y="2956"/>
            <a:ext cx="19618712" cy="22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5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项目产品市场：供不应求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760" y="3036284"/>
            <a:ext cx="16603634" cy="1142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8371420" y="2856038"/>
            <a:ext cx="3516662" cy="2044258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打破现有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低产困局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720583" y="2635794"/>
            <a:ext cx="4820036" cy="2278387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" name="组合 1"/>
          <p:cNvGrpSpPr>
            <a:grpSpLocks/>
          </p:cNvGrpSpPr>
          <p:nvPr/>
        </p:nvGrpSpPr>
        <p:grpSpPr bwMode="auto">
          <a:xfrm>
            <a:off x="997520" y="376321"/>
            <a:ext cx="3293632" cy="1770932"/>
            <a:chOff x="1919075" y="1928802"/>
            <a:chExt cx="2037394" cy="1143008"/>
          </a:xfrm>
        </p:grpSpPr>
        <p:sp>
          <p:nvSpPr>
            <p:cNvPr id="15" name="圆角矩形 14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776272" y="1998721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1.7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2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15987" y="6052666"/>
            <a:ext cx="8701088" cy="144018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/>
          <a:p>
            <a:pPr>
              <a:lnSpc>
                <a:spcPct val="120000"/>
              </a:lnSpc>
              <a:defRPr/>
            </a:pPr>
            <a:r>
              <a:rPr lang="en-US" altLang="zh-CN" sz="8800" b="1" kern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8800" b="1" kern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上游过程”</a:t>
            </a: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5815987" y="12863464"/>
            <a:ext cx="8701088" cy="144018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800" b="1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sz="8800" b="1">
                <a:solidFill>
                  <a:srgbClr val="000000"/>
                </a:solidFill>
                <a:ea typeface="楷体_GB2312" pitchFamily="49" charset="-122"/>
              </a:rPr>
              <a:t>下游过程”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 rot="5400000">
            <a:off x="9271867" y="7002963"/>
            <a:ext cx="1888568" cy="2868335"/>
          </a:xfrm>
          <a:custGeom>
            <a:avLst/>
            <a:gdLst>
              <a:gd name="T0" fmla="*/ 23 w 21600"/>
              <a:gd name="T1" fmla="*/ 0 h 21600"/>
              <a:gd name="T2" fmla="*/ 0 w 21600"/>
              <a:gd name="T3" fmla="*/ 33 h 21600"/>
              <a:gd name="T4" fmla="*/ 23 w 21600"/>
              <a:gd name="T5" fmla="*/ 67 h 21600"/>
              <a:gd name="T6" fmla="*/ 31 w 21600"/>
              <a:gd name="T7" fmla="*/ 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8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7176" tIns="143564" rIns="287176" bIns="143564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815987" y="9381414"/>
            <a:ext cx="8619825" cy="1363505"/>
          </a:xfrm>
          <a:prstGeom prst="rect">
            <a:avLst/>
          </a:prstGeom>
          <a:solidFill>
            <a:srgbClr val="E1E1B7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8800" b="1" kern="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“中游过程”</a:t>
            </a:r>
            <a:endParaRPr lang="en-US" altLang="zh-CN" sz="8800" b="1" kern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695" y="5664284"/>
            <a:ext cx="3813146" cy="22169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068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1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50000"/>
          <a:stretch>
            <a:fillRect/>
          </a:stretch>
        </p:blipFill>
        <p:spPr bwMode="auto">
          <a:xfrm>
            <a:off x="19676282" y="5664282"/>
            <a:ext cx="3300413" cy="22169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03" y="8983031"/>
            <a:ext cx="12232781" cy="21602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0680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3" name="标题 1"/>
          <p:cNvSpPr txBox="1">
            <a:spLocks/>
          </p:cNvSpPr>
          <p:nvPr/>
        </p:nvSpPr>
        <p:spPr bwMode="auto">
          <a:xfrm>
            <a:off x="3516489" y="376321"/>
            <a:ext cx="11881320" cy="19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5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项目所处的阶段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68" y="5664284"/>
            <a:ext cx="3905075" cy="22169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7009014" y="5333320"/>
            <a:ext cx="8109415" cy="319842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pPr lvl="0">
              <a:defRPr/>
            </a:pP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酵培藻种选育；</a:t>
            </a:r>
            <a:endParaRPr lang="en-US" altLang="zh-CN" sz="6300" b="1" kern="0" dirty="0">
              <a:solidFill>
                <a:srgbClr val="000000"/>
              </a:solidFill>
              <a:latin typeface="Arial" charset="0"/>
              <a:ea typeface="仿宋_GB2312" pitchFamily="49" charset="-122"/>
            </a:endParaRPr>
          </a:p>
          <a:p>
            <a:pPr lvl="0">
              <a:defRPr/>
            </a:pP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代谢网络调控；</a:t>
            </a:r>
            <a:endParaRPr lang="en-US" altLang="zh-CN" sz="6300" b="1" kern="0" dirty="0">
              <a:solidFill>
                <a:srgbClr val="000000"/>
              </a:solidFill>
              <a:latin typeface="Arial" charset="0"/>
              <a:ea typeface="仿宋_GB2312" pitchFamily="49" charset="-122"/>
            </a:endParaRPr>
          </a:p>
          <a:p>
            <a:pPr lvl="0">
              <a:defRPr/>
            </a:pP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人工高密度培养。</a:t>
            </a:r>
            <a:endParaRPr lang="en-US" altLang="zh-CN" sz="6300" b="1" kern="0" dirty="0">
              <a:solidFill>
                <a:srgbClr val="000000"/>
              </a:solidFill>
              <a:latin typeface="Arial" charset="0"/>
              <a:ea typeface="仿宋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71203" y="12998837"/>
            <a:ext cx="18002250" cy="1259428"/>
          </a:xfrm>
          <a:prstGeom prst="rect">
            <a:avLst/>
          </a:prstGeom>
        </p:spPr>
        <p:txBody>
          <a:bodyPr lIns="287176" tIns="143564" rIns="287176" bIns="143564">
            <a:spAutoFit/>
          </a:bodyPr>
          <a:lstStyle/>
          <a:p>
            <a:pPr lvl="0">
              <a:defRPr/>
            </a:pP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产品剂型和饲料配方。</a:t>
            </a:r>
            <a:endParaRPr lang="en-US" altLang="zh-CN" sz="6300" b="1" kern="0" dirty="0">
              <a:solidFill>
                <a:srgbClr val="FF0000"/>
              </a:solidFill>
              <a:latin typeface="Arial" charset="0"/>
              <a:ea typeface="仿宋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03984" y="8608696"/>
            <a:ext cx="10378447" cy="319842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工厂化培养；</a:t>
            </a:r>
            <a:endParaRPr lang="en-US" altLang="zh-CN" sz="6300" b="1" kern="0" dirty="0">
              <a:solidFill>
                <a:srgbClr val="000000"/>
              </a:solidFill>
              <a:latin typeface="Arial" charset="0"/>
              <a:ea typeface="仿宋_GB2312" pitchFamily="49" charset="-122"/>
            </a:endParaRPr>
          </a:p>
          <a:p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工程放大；</a:t>
            </a:r>
            <a:endParaRPr lang="en-US" altLang="zh-CN" sz="6300" b="1" kern="0" dirty="0">
              <a:solidFill>
                <a:srgbClr val="000000"/>
              </a:solidFill>
              <a:latin typeface="Arial" charset="0"/>
              <a:ea typeface="仿宋_GB2312" pitchFamily="49" charset="-122"/>
            </a:endParaRPr>
          </a:p>
          <a:p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连续生产工艺。</a:t>
            </a:r>
            <a:endParaRPr lang="zh-CN" altLang="en-US" b="1" dirty="0"/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 rot="5400000">
            <a:off x="9140181" y="10472803"/>
            <a:ext cx="1888568" cy="2868335"/>
          </a:xfrm>
          <a:custGeom>
            <a:avLst/>
            <a:gdLst>
              <a:gd name="T0" fmla="*/ 23 w 21600"/>
              <a:gd name="T1" fmla="*/ 0 h 21600"/>
              <a:gd name="T2" fmla="*/ 0 w 21600"/>
              <a:gd name="T3" fmla="*/ 33 h 21600"/>
              <a:gd name="T4" fmla="*/ 23 w 21600"/>
              <a:gd name="T5" fmla="*/ 67 h 21600"/>
              <a:gd name="T6" fmla="*/ 31 w 21600"/>
              <a:gd name="T7" fmla="*/ 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8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7176" tIns="143564" rIns="287176" bIns="143564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横卷形 6"/>
          <p:cNvSpPr/>
          <p:nvPr/>
        </p:nvSpPr>
        <p:spPr bwMode="auto">
          <a:xfrm>
            <a:off x="892887" y="3024437"/>
            <a:ext cx="34263038" cy="1931391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  <a:alpha val="50000"/>
              </a:schemeClr>
            </a:outerShdw>
          </a:effectLst>
        </p:spPr>
        <p:txBody>
          <a:bodyPr vert="horz" wrap="square" lIns="287176" tIns="143564" rIns="287176" bIns="14356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62419" y="3206417"/>
            <a:ext cx="35885009" cy="1744176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6300" b="1" kern="0" dirty="0">
                <a:solidFill>
                  <a:srgbClr val="000000"/>
                </a:solidFill>
                <a:latin typeface="Arial" charset="0"/>
                <a:ea typeface="仿宋_GB2312" pitchFamily="49" charset="-122"/>
              </a:rPr>
              <a:t>在小试水平基础上进行中试和大试，确保生产运行稳定可靠后正式投产。</a:t>
            </a:r>
          </a:p>
        </p:txBody>
      </p:sp>
      <p:sp>
        <p:nvSpPr>
          <p:cNvPr id="9" name="左大括号 8"/>
          <p:cNvSpPr/>
          <p:nvPr/>
        </p:nvSpPr>
        <p:spPr bwMode="auto">
          <a:xfrm>
            <a:off x="918580" y="6730727"/>
            <a:ext cx="4317941" cy="3197582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  <a:alpha val="50000"/>
              </a:schemeClr>
            </a:outerShdw>
          </a:effectLst>
        </p:spPr>
        <p:txBody>
          <a:bodyPr vert="horz" wrap="square" lIns="287176" tIns="143564" rIns="287176" bIns="14356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029" y="6795347"/>
            <a:ext cx="1749512" cy="3283629"/>
          </a:xfrm>
          <a:prstGeom prst="rect">
            <a:avLst/>
          </a:prstGeom>
          <a:noFill/>
        </p:spPr>
        <p:txBody>
          <a:bodyPr vert="eaVert" wrap="square" lIns="287176" tIns="143564" rIns="287176" bIns="143564" rtlCol="0">
            <a:spAutoFit/>
          </a:bodyPr>
          <a:lstStyle/>
          <a:p>
            <a:r>
              <a:rPr lang="zh-CN" altLang="en-US" sz="7600" b="1" dirty="0"/>
              <a:t>已完成</a:t>
            </a:r>
          </a:p>
        </p:txBody>
      </p:sp>
      <p:sp>
        <p:nvSpPr>
          <p:cNvPr id="37" name="左大括号 36"/>
          <p:cNvSpPr/>
          <p:nvPr/>
        </p:nvSpPr>
        <p:spPr bwMode="auto">
          <a:xfrm>
            <a:off x="940976" y="10356837"/>
            <a:ext cx="4317941" cy="3197582"/>
          </a:xfrm>
          <a:prstGeom prst="leftBrac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  <a:alpha val="50000"/>
              </a:schemeClr>
            </a:outerShdw>
          </a:effectLst>
        </p:spPr>
        <p:txBody>
          <a:bodyPr vert="horz" wrap="square" lIns="287176" tIns="143564" rIns="287176" bIns="143564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9425" y="10521108"/>
            <a:ext cx="1749512" cy="3283629"/>
          </a:xfrm>
          <a:prstGeom prst="rect">
            <a:avLst/>
          </a:prstGeom>
          <a:noFill/>
        </p:spPr>
        <p:txBody>
          <a:bodyPr vert="eaVert" wrap="square" lIns="287176" tIns="143564" rIns="287176" bIns="143564" rtlCol="0">
            <a:spAutoFit/>
          </a:bodyPr>
          <a:lstStyle/>
          <a:p>
            <a:r>
              <a:rPr lang="zh-CN" altLang="en-US" sz="7600" b="1" dirty="0"/>
              <a:t>本项目</a:t>
            </a:r>
          </a:p>
        </p:txBody>
      </p:sp>
      <p:grpSp>
        <p:nvGrpSpPr>
          <p:cNvPr id="25" name="组合 1"/>
          <p:cNvGrpSpPr>
            <a:grpSpLocks/>
          </p:cNvGrpSpPr>
          <p:nvPr/>
        </p:nvGrpSpPr>
        <p:grpSpPr bwMode="auto">
          <a:xfrm>
            <a:off x="997520" y="376321"/>
            <a:ext cx="3233516" cy="1770932"/>
            <a:chOff x="1919075" y="1928802"/>
            <a:chExt cx="2000207" cy="1143008"/>
          </a:xfrm>
        </p:grpSpPr>
        <p:sp>
          <p:nvSpPr>
            <p:cNvPr id="26" name="圆角矩形 25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39085" y="1990376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1.8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2778" y="339685"/>
            <a:ext cx="7056093" cy="1844204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创始人介绍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22918656" y="279931"/>
            <a:ext cx="10457992" cy="232442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287009" tIns="143470" rIns="287009" bIns="1434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676459" y="279899"/>
            <a:ext cx="4942511" cy="25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09" tIns="143470" rIns="287009" bIns="143470"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3983" indent="0" defTabSz="2869808" fontAlgn="base"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</a:pPr>
            <a:r>
              <a:rPr lang="zh-CN" altLang="en-US" sz="139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王艳</a:t>
            </a:r>
          </a:p>
        </p:txBody>
      </p:sp>
      <p:pic>
        <p:nvPicPr>
          <p:cNvPr id="5" name="Picture 2" descr="D:\工作\工作进展\简历\王艳照片\0 2017年10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0" y="3384476"/>
            <a:ext cx="7864619" cy="91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9002671" y="2992631"/>
            <a:ext cx="26556658" cy="1093387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6300"/>
              </a:lnSpc>
              <a:spcBef>
                <a:spcPts val="3780"/>
              </a:spcBef>
              <a:spcAft>
                <a:spcPts val="378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王艳博士长期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从事</a:t>
            </a:r>
            <a:r>
              <a:rPr kumimoji="0" lang="zh-CN" altLang="en-US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微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藻生物技术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研究，主要学术成就是以虾青素、蛋白质、脂肪酸、类胡萝卜素等高附加值产品为目标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的</a:t>
            </a:r>
            <a:r>
              <a:rPr kumimoji="0" lang="zh-CN" altLang="en-US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微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藻养殖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、代谢途径分析和代谢网络调控研究。重点围绕生物种质选育、生理生化特性、培养系统构建、废水治理联产高附加值产品开发等方面展开相关工作。建立了海岸带益生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藻种质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库，采集、分离、纯化和保藏具有产业化开发潜力的益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生藻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。在此基础上，采用生化工程的原理和手段，研究益</a:t>
            </a:r>
            <a:r>
              <a:rPr kumimoji="0" lang="zh-CN" altLang="zh-CN" sz="4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生藻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楷体"/>
              </a:rPr>
              <a:t>人工养殖过程的调控及优化、数学模拟、产物回收及分离提纯、规模化生产及评价等。开发了一系列可控性强、稳定性好的低成本酵培生产工艺，成功应用于高值虾青素生产、废气固碳治污、废水处理等领域。和传统的粗放式大池养殖模式相比，酵培模式以数量级的差异节省土地、设备、人工、资源成本，真正实现了无污染连续高生物量生产。</a:t>
            </a:r>
            <a:endParaRPr kumimoji="0" lang="zh-CN" altLang="zh-CN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目前已在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Biomass &amp; Bioenergy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，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 BMC Genomics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，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 Journal of Chemical Technology and Biotechnology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等刊物上发表论文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23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篇，以第一发明人申请发明专利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5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项，其中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1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项国际发明专利和</a:t>
            </a:r>
            <a:r>
              <a:rPr kumimoji="0" lang="en-US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4</a:t>
            </a:r>
            <a:r>
              <a:rPr kumimoji="0" lang="zh-CN" altLang="zh-C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楷体"/>
                <a:cs typeface="Times New Roman"/>
              </a:rPr>
              <a:t>项国内发明专利已获得授权。作为总负责人承担的科研项目包括国家自然科学基金、国家海藻工程技术研究中心开放基金、烟台市重点研发计划、烟台市科技发展计划基金、中科院烟台海岸带研究所前沿领域基金等。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997520" y="376321"/>
            <a:ext cx="3168941" cy="1770932"/>
            <a:chOff x="1919075" y="1928802"/>
            <a:chExt cx="1960262" cy="1143008"/>
          </a:xfrm>
        </p:grpSpPr>
        <p:sp>
          <p:nvSpPr>
            <p:cNvPr id="8" name="圆角矩形 7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99140" y="1953284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1.9</a:t>
              </a:r>
              <a:endPara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1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2301603" y="566059"/>
            <a:ext cx="11370173" cy="26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100" b="1" kern="0">
                <a:solidFill>
                  <a:srgbClr val="000000"/>
                </a:solidFill>
              </a:rPr>
              <a:t>汇报提纲</a:t>
            </a:r>
          </a:p>
        </p:txBody>
      </p:sp>
      <p:sp>
        <p:nvSpPr>
          <p:cNvPr id="4" name="对角圆角矩形 3"/>
          <p:cNvSpPr/>
          <p:nvPr/>
        </p:nvSpPr>
        <p:spPr bwMode="auto">
          <a:xfrm>
            <a:off x="7338902" y="3254817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0100" kern="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34"/>
          <p:cNvCxnSpPr>
            <a:cxnSpLocks noChangeShapeType="1"/>
          </p:cNvCxnSpPr>
          <p:nvPr/>
        </p:nvCxnSpPr>
        <p:spPr bwMode="auto">
          <a:xfrm>
            <a:off x="11273283" y="5053276"/>
            <a:ext cx="13426678" cy="333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12160912" y="3553100"/>
            <a:ext cx="5094017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立项背景</a:t>
            </a:r>
          </a:p>
        </p:txBody>
      </p:sp>
      <p:sp>
        <p:nvSpPr>
          <p:cNvPr id="7" name="对角圆角矩形 6"/>
          <p:cNvSpPr/>
          <p:nvPr/>
        </p:nvSpPr>
        <p:spPr bwMode="auto">
          <a:xfrm>
            <a:off x="7338902" y="5651799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F79646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0100" kern="0" dirty="0">
              <a:solidFill>
                <a:srgbClr val="F79646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37"/>
          <p:cNvCxnSpPr>
            <a:cxnSpLocks noChangeShapeType="1"/>
          </p:cNvCxnSpPr>
          <p:nvPr/>
        </p:nvCxnSpPr>
        <p:spPr bwMode="auto">
          <a:xfrm>
            <a:off x="11273283" y="7450278"/>
            <a:ext cx="13426678" cy="3333"/>
          </a:xfrm>
          <a:prstGeom prst="line">
            <a:avLst/>
          </a:prstGeom>
          <a:noFill/>
          <a:ln w="952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12160921" y="5950068"/>
            <a:ext cx="9608073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项目实施后的效益</a:t>
            </a:r>
          </a:p>
        </p:txBody>
      </p:sp>
      <p:sp>
        <p:nvSpPr>
          <p:cNvPr id="10" name="对角圆角矩形 9"/>
          <p:cNvSpPr/>
          <p:nvPr/>
        </p:nvSpPr>
        <p:spPr bwMode="auto">
          <a:xfrm>
            <a:off x="7338902" y="8048781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0100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40"/>
          <p:cNvCxnSpPr>
            <a:cxnSpLocks noChangeShapeType="1"/>
          </p:cNvCxnSpPr>
          <p:nvPr/>
        </p:nvCxnSpPr>
        <p:spPr bwMode="auto">
          <a:xfrm>
            <a:off x="11273283" y="9847209"/>
            <a:ext cx="13426678" cy="54029"/>
          </a:xfrm>
          <a:prstGeom prst="line">
            <a:avLst/>
          </a:prstGeom>
          <a:noFill/>
          <a:ln w="9525" algn="ctr">
            <a:solidFill>
              <a:srgbClr val="08A8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2160911" y="8347029"/>
            <a:ext cx="7351045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项目风险评估</a:t>
            </a:r>
          </a:p>
        </p:txBody>
      </p:sp>
      <p:pic>
        <p:nvPicPr>
          <p:cNvPr id="13" name="Picture 29" descr="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/>
          <a:stretch/>
        </p:blipFill>
        <p:spPr bwMode="auto">
          <a:xfrm>
            <a:off x="20552569" y="10263351"/>
            <a:ext cx="15451931" cy="4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33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19"/>
          <p:cNvGrpSpPr>
            <a:grpSpLocks/>
          </p:cNvGrpSpPr>
          <p:nvPr/>
        </p:nvGrpSpPr>
        <p:grpSpPr bwMode="auto">
          <a:xfrm>
            <a:off x="802876" y="6634698"/>
            <a:ext cx="29655140" cy="6180773"/>
            <a:chOff x="884" y="2079"/>
            <a:chExt cx="3593" cy="1854"/>
          </a:xfrm>
        </p:grpSpPr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1819" y="2877"/>
              <a:ext cx="1560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第二年</a:t>
              </a:r>
              <a:r>
                <a:rPr kumimoji="1" lang="en-US" altLang="zh-CN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1000</a:t>
              </a:r>
              <a:r>
                <a:rPr kumimoji="1" lang="zh-CN" altLang="en-US" sz="8800" b="1" dirty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万元</a:t>
              </a:r>
            </a:p>
          </p:txBody>
        </p:sp>
        <p:sp>
          <p:nvSpPr>
            <p:cNvPr id="18444" name="Rectangle 5"/>
            <p:cNvSpPr>
              <a:spLocks noChangeArrowheads="1"/>
            </p:cNvSpPr>
            <p:nvPr/>
          </p:nvSpPr>
          <p:spPr bwMode="auto">
            <a:xfrm>
              <a:off x="2898" y="2079"/>
              <a:ext cx="1579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第三年</a:t>
              </a:r>
              <a:r>
                <a:rPr kumimoji="1" lang="en-US" altLang="zh-CN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3000</a:t>
              </a:r>
              <a:r>
                <a:rPr kumimoji="1" lang="zh-CN" altLang="en-US" sz="8800" b="1" dirty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万元</a:t>
              </a:r>
            </a:p>
          </p:txBody>
        </p:sp>
        <p:sp>
          <p:nvSpPr>
            <p:cNvPr id="18445" name="Rectangle 7"/>
            <p:cNvSpPr>
              <a:spLocks noChangeArrowheads="1"/>
            </p:cNvSpPr>
            <p:nvPr/>
          </p:nvSpPr>
          <p:spPr bwMode="auto">
            <a:xfrm>
              <a:off x="884" y="3549"/>
              <a:ext cx="1367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第一年</a:t>
              </a:r>
              <a:r>
                <a:rPr kumimoji="1" lang="en-US" altLang="zh-CN" sz="8800" b="1" dirty="0" smtClean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1000</a:t>
              </a:r>
              <a:r>
                <a:rPr kumimoji="1" lang="zh-CN" altLang="en-US" sz="8800" b="1" dirty="0">
                  <a:solidFill>
                    <a:srgbClr val="000000"/>
                  </a:solidFill>
                  <a:latin typeface="Arial" charset="0"/>
                  <a:ea typeface="楷体_GB2312" pitchFamily="49" charset="-122"/>
                </a:rPr>
                <a:t>万元</a:t>
              </a:r>
            </a:p>
          </p:txBody>
        </p:sp>
        <p:sp>
          <p:nvSpPr>
            <p:cNvPr id="18446" name="AutoShape 8"/>
            <p:cNvSpPr>
              <a:spLocks noChangeArrowheads="1"/>
            </p:cNvSpPr>
            <p:nvPr/>
          </p:nvSpPr>
          <p:spPr bwMode="auto">
            <a:xfrm>
              <a:off x="2251" y="3261"/>
              <a:ext cx="480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49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8447" name="AutoShape 14"/>
            <p:cNvSpPr>
              <a:spLocks noChangeArrowheads="1"/>
            </p:cNvSpPr>
            <p:nvPr/>
          </p:nvSpPr>
          <p:spPr bwMode="auto">
            <a:xfrm>
              <a:off x="3379" y="2463"/>
              <a:ext cx="480" cy="7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49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18439" name="AutoShape 12"/>
          <p:cNvSpPr>
            <a:spLocks noChangeArrowheads="1"/>
          </p:cNvSpPr>
          <p:nvPr/>
        </p:nvSpPr>
        <p:spPr bwMode="auto">
          <a:xfrm rot="20386259">
            <a:off x="1405089" y="7799070"/>
            <a:ext cx="15384765" cy="1325146"/>
          </a:xfrm>
          <a:custGeom>
            <a:avLst/>
            <a:gdLst>
              <a:gd name="T0" fmla="*/ 15 w 21600"/>
              <a:gd name="T1" fmla="*/ 0 h 21600"/>
              <a:gd name="T2" fmla="*/ 0 w 21600"/>
              <a:gd name="T3" fmla="*/ 0 h 21600"/>
              <a:gd name="T4" fmla="*/ 15 w 21600"/>
              <a:gd name="T5" fmla="*/ 0 h 21600"/>
              <a:gd name="T6" fmla="*/ 2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7 w 21600"/>
              <a:gd name="T13" fmla="*/ 5416 h 21600"/>
              <a:gd name="T14" fmla="*/ 18901 w 21600"/>
              <a:gd name="T15" fmla="*/ 162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5336" y="2697231"/>
            <a:ext cx="34216777" cy="3398475"/>
          </a:xfrm>
          <a:prstGeom prst="rect">
            <a:avLst/>
          </a:prstGeom>
        </p:spPr>
        <p:txBody>
          <a:bodyPr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计划总</a:t>
            </a:r>
            <a:r>
              <a:rPr lang="zh-CN" altLang="en-US" sz="6300" b="1" kern="0" dirty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投入</a:t>
            </a:r>
            <a:r>
              <a:rPr lang="en-US" altLang="zh-CN" sz="7600" b="1" kern="0" dirty="0" smtClean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5000</a:t>
            </a:r>
            <a:r>
              <a:rPr lang="zh-CN" altLang="en-US" sz="7600" b="1" kern="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万元</a:t>
            </a: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，用于基建（改造厂房）、设备、研发、市场开发等。其中</a:t>
            </a:r>
            <a:r>
              <a:rPr lang="zh-CN" altLang="en-US" sz="6300" b="1" kern="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研发投入</a:t>
            </a:r>
            <a:r>
              <a:rPr lang="zh-CN" altLang="en-US" sz="6300" b="1" kern="0" dirty="0" smtClean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占</a:t>
            </a:r>
            <a:r>
              <a:rPr lang="en-US" altLang="zh-CN" sz="6300" b="1" kern="0" dirty="0" smtClean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1800</a:t>
            </a:r>
            <a:r>
              <a:rPr lang="zh-CN" altLang="en-US" sz="6300" b="1" kern="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万元</a:t>
            </a:r>
            <a:r>
              <a:rPr lang="zh-CN" altLang="en-US" sz="6300" b="1" kern="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，用于设备、人工、材料、水电、外协、检测等产生的费用。</a:t>
            </a:r>
          </a:p>
          <a:p>
            <a:pPr>
              <a:defRPr/>
            </a:pPr>
            <a:endParaRPr lang="zh-CN" altLang="en-US" sz="6300" b="1" kern="0" dirty="0">
              <a:solidFill>
                <a:sysClr val="windowText" lastClr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9515" y="12896077"/>
            <a:ext cx="18852845" cy="1167095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zh-CN" kern="100" dirty="0">
                <a:solidFill>
                  <a:prstClr val="black"/>
                </a:solidFill>
                <a:ea typeface="楷体"/>
              </a:rPr>
              <a:t>资金来源</a:t>
            </a:r>
            <a:r>
              <a:rPr lang="zh-CN" altLang="zh-CN" kern="100" dirty="0" smtClean="0">
                <a:solidFill>
                  <a:prstClr val="black"/>
                </a:solidFill>
                <a:ea typeface="楷体"/>
              </a:rPr>
              <a:t>以</a:t>
            </a:r>
            <a:r>
              <a:rPr lang="zh-CN" altLang="en-US" kern="100" dirty="0" smtClean="0">
                <a:solidFill>
                  <a:prstClr val="black"/>
                </a:solidFill>
                <a:ea typeface="楷体"/>
              </a:rPr>
              <a:t>社会融资</a:t>
            </a:r>
            <a:r>
              <a:rPr lang="zh-CN" altLang="zh-CN" kern="100" dirty="0" smtClean="0">
                <a:solidFill>
                  <a:prstClr val="black"/>
                </a:solidFill>
                <a:ea typeface="楷体"/>
              </a:rPr>
              <a:t>为主</a:t>
            </a:r>
            <a:r>
              <a:rPr lang="zh-CN" altLang="zh-CN" kern="100" dirty="0">
                <a:solidFill>
                  <a:prstClr val="black"/>
                </a:solidFill>
                <a:ea typeface="楷体"/>
              </a:rPr>
              <a:t>，含公司股东</a:t>
            </a:r>
            <a:r>
              <a:rPr lang="zh-CN" altLang="zh-CN" kern="100" dirty="0" smtClean="0">
                <a:solidFill>
                  <a:prstClr val="black"/>
                </a:solidFill>
                <a:ea typeface="楷体"/>
              </a:rPr>
              <a:t>出资。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648369" y="10575164"/>
            <a:ext cx="20962006" cy="1167095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zh-CN" kern="100" dirty="0">
                <a:solidFill>
                  <a:prstClr val="black"/>
                </a:solidFill>
                <a:ea typeface="楷体"/>
              </a:rPr>
              <a:t>追加</a:t>
            </a:r>
            <a:r>
              <a:rPr lang="zh-CN" altLang="zh-CN" kern="100" dirty="0" smtClean="0">
                <a:solidFill>
                  <a:prstClr val="black"/>
                </a:solidFill>
                <a:ea typeface="楷体"/>
              </a:rPr>
              <a:t>投入</a:t>
            </a:r>
            <a:r>
              <a:rPr lang="en-US" altLang="zh-CN" kern="100" dirty="0" smtClean="0">
                <a:solidFill>
                  <a:prstClr val="black"/>
                </a:solidFill>
                <a:ea typeface="楷体"/>
              </a:rPr>
              <a:t>1000</a:t>
            </a:r>
            <a:r>
              <a:rPr lang="zh-CN" altLang="zh-CN" kern="100" dirty="0">
                <a:solidFill>
                  <a:prstClr val="black"/>
                </a:solidFill>
                <a:ea typeface="楷体"/>
              </a:rPr>
              <a:t>万元，资金来源以申请银行贷款为主。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357301" y="7914834"/>
            <a:ext cx="10798306" cy="2044258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继续追加投入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万元，资金来源以风险投资为主。</a:t>
            </a: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9732360" y="676074"/>
            <a:ext cx="3168941" cy="1770932"/>
            <a:chOff x="1919075" y="1928802"/>
            <a:chExt cx="1960262" cy="1143008"/>
          </a:xfrm>
        </p:grpSpPr>
        <p:sp>
          <p:nvSpPr>
            <p:cNvPr id="25" name="圆角矩形 24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699140" y="1953284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2.1</a:t>
              </a:r>
              <a:endPara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3241035" y="720080"/>
            <a:ext cx="14432156" cy="16466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01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sz="101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投资总额及主要</a:t>
            </a:r>
            <a:r>
              <a:rPr lang="zh-CN" altLang="en-US" sz="101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用途</a:t>
            </a:r>
            <a:endParaRPr lang="zh-CN" altLang="en-US" sz="101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6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85221"/>
              </p:ext>
            </p:extLst>
          </p:nvPr>
        </p:nvGraphicFramePr>
        <p:xfrm>
          <a:off x="1693983" y="2214243"/>
          <a:ext cx="33460425" cy="9253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63856"/>
                <a:gridCol w="8368857"/>
                <a:gridCol w="8363856"/>
                <a:gridCol w="8363856"/>
              </a:tblGrid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财务指标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至</a:t>
                      </a:r>
                      <a:r>
                        <a:rPr lang="en-US" altLang="zh-CN" sz="3800" dirty="0" smtClean="0"/>
                        <a:t>2019</a:t>
                      </a:r>
                      <a:r>
                        <a:rPr lang="zh-CN" altLang="en-US" sz="3800" dirty="0" smtClean="0"/>
                        <a:t>年</a:t>
                      </a:r>
                      <a:r>
                        <a:rPr lang="en-US" altLang="zh-CN" sz="3800" dirty="0" smtClean="0"/>
                        <a:t>12</a:t>
                      </a:r>
                      <a:r>
                        <a:rPr lang="zh-CN" altLang="en-US" sz="3800" dirty="0" smtClean="0"/>
                        <a:t>月</a:t>
                      </a:r>
                      <a:r>
                        <a:rPr lang="en-US" altLang="zh-CN" sz="3800" dirty="0" smtClean="0"/>
                        <a:t>/</a:t>
                      </a:r>
                      <a:r>
                        <a:rPr lang="zh-CN" altLang="en-US" sz="3800" dirty="0" smtClean="0"/>
                        <a:t>万元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至</a:t>
                      </a:r>
                      <a:r>
                        <a:rPr lang="en-US" altLang="zh-CN" sz="3800" dirty="0" smtClean="0"/>
                        <a:t>2020</a:t>
                      </a:r>
                      <a:r>
                        <a:rPr lang="zh-CN" altLang="en-US" sz="3800" dirty="0" smtClean="0"/>
                        <a:t>年</a:t>
                      </a:r>
                      <a:r>
                        <a:rPr lang="en-US" altLang="zh-CN" sz="3800" dirty="0" smtClean="0"/>
                        <a:t>12</a:t>
                      </a:r>
                      <a:r>
                        <a:rPr lang="zh-CN" altLang="en-US" sz="3800" dirty="0" smtClean="0"/>
                        <a:t>月</a:t>
                      </a:r>
                      <a:r>
                        <a:rPr lang="en-US" altLang="zh-CN" sz="3800" dirty="0" smtClean="0"/>
                        <a:t>/</a:t>
                      </a:r>
                      <a:r>
                        <a:rPr lang="zh-CN" altLang="en-US" sz="3800" dirty="0" smtClean="0"/>
                        <a:t>万元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至</a:t>
                      </a:r>
                      <a:r>
                        <a:rPr lang="en-US" altLang="zh-CN" sz="3800" dirty="0" smtClean="0"/>
                        <a:t>2021</a:t>
                      </a:r>
                      <a:r>
                        <a:rPr lang="zh-CN" altLang="en-US" sz="3800" dirty="0" smtClean="0"/>
                        <a:t>年</a:t>
                      </a:r>
                      <a:r>
                        <a:rPr lang="en-US" altLang="zh-CN" sz="3800" dirty="0" smtClean="0"/>
                        <a:t>12</a:t>
                      </a:r>
                      <a:r>
                        <a:rPr lang="zh-CN" altLang="en-US" sz="3800" dirty="0" smtClean="0"/>
                        <a:t>月</a:t>
                      </a:r>
                      <a:r>
                        <a:rPr lang="en-US" altLang="zh-CN" sz="3800" dirty="0" smtClean="0"/>
                        <a:t>/</a:t>
                      </a:r>
                      <a:r>
                        <a:rPr lang="zh-CN" altLang="en-US" sz="3800" dirty="0" smtClean="0"/>
                        <a:t>万元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主营业务收入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2000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4000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10000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/>
                        <a:t>主营业开支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1200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2200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5400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销售费用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200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500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1000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管理费用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150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200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财务费用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80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150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>
                          <a:sym typeface="+mn-ea"/>
                        </a:rPr>
                        <a:t>300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3800" dirty="0"/>
                        <a:t>研发费用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800"/>
                        <a:t>300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800" dirty="0"/>
                        <a:t>500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800" dirty="0"/>
                        <a:t>1000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营业利润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120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/>
                        <a:t>500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2100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营业外收支净额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利润总额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320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700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2300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所得税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80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175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575</a:t>
                      </a:r>
                    </a:p>
                  </a:txBody>
                  <a:tcPr marL="360057" marR="360057" marT="96018" marB="96018"/>
                </a:tc>
              </a:tr>
              <a:tr h="771156">
                <a:tc>
                  <a:txBody>
                    <a:bodyPr/>
                    <a:lstStyle/>
                    <a:p>
                      <a:r>
                        <a:rPr lang="zh-CN" altLang="en-US" sz="3800" dirty="0" smtClean="0"/>
                        <a:t>净利润</a:t>
                      </a:r>
                      <a:endParaRPr lang="zh-CN" altLang="en-US" sz="3800" dirty="0"/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240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525</a:t>
                      </a:r>
                    </a:p>
                  </a:txBody>
                  <a:tcPr marL="360057" marR="360057" marT="96018" marB="96018"/>
                </a:tc>
                <a:tc>
                  <a:txBody>
                    <a:bodyPr/>
                    <a:lstStyle/>
                    <a:p>
                      <a:r>
                        <a:rPr lang="en-US" altLang="zh-CN" sz="3800" dirty="0"/>
                        <a:t>1725</a:t>
                      </a:r>
                    </a:p>
                  </a:txBody>
                  <a:tcPr marL="360057" marR="360057" marT="96018" marB="96018"/>
                </a:tc>
              </a:tr>
            </a:tbl>
          </a:graphicData>
        </a:graphic>
      </p:graphicFrame>
      <p:sp>
        <p:nvSpPr>
          <p:cNvPr id="55365" name="文本框 3"/>
          <p:cNvSpPr txBox="1">
            <a:spLocks noChangeArrowheads="1"/>
          </p:cNvSpPr>
          <p:nvPr/>
        </p:nvSpPr>
        <p:spPr bwMode="auto">
          <a:xfrm>
            <a:off x="137540" y="11642103"/>
            <a:ext cx="36004500" cy="27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176" tIns="143564" rIns="287176" bIns="143564">
            <a:spAutoFit/>
          </a:bodyPr>
          <a:lstStyle/>
          <a:p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2018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年主要是设施投入，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2019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6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月开始有产品销售，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2021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年进行产能扩大。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2018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年投入资金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1000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万元，主要为基础设施和研发费用。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2019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年追加投入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1000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万元，主要为生产销售运行周转资金。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2020-2021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年追加投入</a:t>
            </a:r>
            <a:r>
              <a:rPr lang="en-US" altLang="zh-CN" sz="5400" b="1" dirty="0">
                <a:solidFill>
                  <a:srgbClr val="000000"/>
                </a:solidFill>
                <a:ea typeface="黑体" panose="02010609060101010101" pitchFamily="2" charset="-122"/>
              </a:rPr>
              <a:t>3000</a:t>
            </a:r>
            <a:r>
              <a:rPr lang="zh-CN" altLang="en-US" sz="5400" b="1" dirty="0">
                <a:solidFill>
                  <a:srgbClr val="000000"/>
                </a:solidFill>
                <a:ea typeface="黑体" panose="02010609060101010101" pitchFamily="2" charset="-122"/>
              </a:rPr>
              <a:t>万元，主要用于产能扩充以及生产周转资金。</a:t>
            </a:r>
          </a:p>
        </p:txBody>
      </p:sp>
      <p:sp>
        <p:nvSpPr>
          <p:cNvPr id="2" name="矩形 1"/>
          <p:cNvSpPr/>
          <p:nvPr/>
        </p:nvSpPr>
        <p:spPr>
          <a:xfrm>
            <a:off x="1408695" y="2989601"/>
            <a:ext cx="34026513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7984" y="9891482"/>
            <a:ext cx="34026513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7984" y="10615841"/>
            <a:ext cx="34026513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9231337" y="316134"/>
            <a:ext cx="3168941" cy="1770932"/>
            <a:chOff x="1919075" y="1928802"/>
            <a:chExt cx="1960262" cy="1143008"/>
          </a:xfrm>
        </p:grpSpPr>
        <p:sp>
          <p:nvSpPr>
            <p:cNvPr id="9" name="圆角矩形 8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99140" y="1953284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2.2</a:t>
              </a:r>
              <a:endPara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2740012" y="360140"/>
            <a:ext cx="13935225" cy="16466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01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101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投产后</a:t>
            </a:r>
            <a:r>
              <a:rPr lang="en-US" altLang="zh-CN" sz="101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1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年财务</a:t>
            </a:r>
            <a:r>
              <a:rPr lang="zh-CN" altLang="en-US" sz="101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报表</a:t>
            </a:r>
            <a:endParaRPr lang="zh-CN" altLang="en-US" sz="101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95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47"/>
    </mc:Choice>
    <mc:Fallback xmlns="">
      <p:transition spd="slow" advTm="6674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16874" y="3841482"/>
            <a:ext cx="24713900" cy="10036190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pPr marL="1076859" indent="-1076859" algn="just">
              <a:spcBef>
                <a:spcPts val="3780"/>
              </a:spcBef>
              <a:spcAft>
                <a:spcPts val="3780"/>
              </a:spcAft>
              <a:buFont typeface="Wingdings" panose="05000000000000000000" pitchFamily="2" charset="2"/>
              <a:buChar char="u"/>
            </a:pP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建立吨级</a:t>
            </a:r>
            <a:r>
              <a:rPr lang="zh-CN" altLang="zh-CN" sz="7600" kern="100" dirty="0" smtClean="0">
                <a:solidFill>
                  <a:prstClr val="black"/>
                </a:solidFill>
                <a:latin typeface="Times New Roman"/>
                <a:ea typeface="楷体"/>
              </a:rPr>
              <a:t>规模酵</a:t>
            </a: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培小球藻生产线，</a:t>
            </a:r>
            <a:endParaRPr lang="en-US" altLang="zh-CN" sz="7600" kern="100" dirty="0">
              <a:solidFill>
                <a:prstClr val="black"/>
              </a:solidFill>
              <a:latin typeface="Times New Roman"/>
              <a:ea typeface="楷体"/>
            </a:endParaRPr>
          </a:p>
          <a:p>
            <a:pPr marL="1076859" indent="-1076859" algn="just">
              <a:spcBef>
                <a:spcPts val="3780"/>
              </a:spcBef>
              <a:spcAft>
                <a:spcPts val="3780"/>
              </a:spcAft>
              <a:buFont typeface="Wingdings" panose="05000000000000000000" pitchFamily="2" charset="2"/>
              <a:buChar char="u"/>
            </a:pP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全达产可实现年生产富含虾青素的小球藻</a:t>
            </a:r>
            <a:r>
              <a:rPr lang="zh-CN" altLang="zh-CN" sz="7600" b="1" kern="100" dirty="0">
                <a:solidFill>
                  <a:srgbClr val="FF0000"/>
                </a:solidFill>
                <a:latin typeface="Times New Roman"/>
                <a:ea typeface="楷体"/>
              </a:rPr>
              <a:t>粉剂</a:t>
            </a:r>
            <a:r>
              <a:rPr lang="en-US" altLang="zh-CN" sz="7600" b="1" kern="100" dirty="0">
                <a:solidFill>
                  <a:srgbClr val="FF0000"/>
                </a:solidFill>
                <a:latin typeface="Times New Roman"/>
                <a:ea typeface="楷体"/>
              </a:rPr>
              <a:t>500</a:t>
            </a:r>
            <a:r>
              <a:rPr lang="zh-CN" altLang="zh-CN" sz="7600" b="1" kern="100" dirty="0">
                <a:solidFill>
                  <a:srgbClr val="FF0000"/>
                </a:solidFill>
                <a:latin typeface="Times New Roman"/>
                <a:ea typeface="楷体"/>
              </a:rPr>
              <a:t>吨</a:t>
            </a: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，</a:t>
            </a:r>
            <a:endParaRPr lang="en-US" altLang="zh-CN" sz="7600" kern="100" dirty="0">
              <a:solidFill>
                <a:prstClr val="black"/>
              </a:solidFill>
              <a:latin typeface="Times New Roman"/>
              <a:ea typeface="楷体"/>
            </a:endParaRPr>
          </a:p>
          <a:p>
            <a:pPr marL="1076859" indent="-1076859" algn="just">
              <a:spcBef>
                <a:spcPts val="3780"/>
              </a:spcBef>
              <a:spcAft>
                <a:spcPts val="3780"/>
              </a:spcAft>
              <a:buFont typeface="Wingdings" panose="05000000000000000000" pitchFamily="2" charset="2"/>
              <a:buChar char="u"/>
            </a:pPr>
            <a:r>
              <a:rPr lang="zh-CN" altLang="zh-CN" sz="7600" kern="100" dirty="0" smtClean="0">
                <a:solidFill>
                  <a:prstClr val="black"/>
                </a:solidFill>
                <a:latin typeface="Times New Roman"/>
                <a:ea typeface="楷体"/>
              </a:rPr>
              <a:t>实现</a:t>
            </a:r>
            <a:r>
              <a:rPr lang="zh-CN" altLang="zh-CN" sz="7600" b="1" kern="100" dirty="0">
                <a:solidFill>
                  <a:srgbClr val="FF0000"/>
                </a:solidFill>
                <a:latin typeface="Times New Roman"/>
                <a:ea typeface="楷体"/>
              </a:rPr>
              <a:t>年销售产值过亿元</a:t>
            </a: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，</a:t>
            </a:r>
            <a:endParaRPr lang="en-US" altLang="zh-CN" sz="7600" kern="100" dirty="0">
              <a:solidFill>
                <a:prstClr val="black"/>
              </a:solidFill>
              <a:latin typeface="Times New Roman"/>
              <a:ea typeface="楷体"/>
            </a:endParaRPr>
          </a:p>
          <a:p>
            <a:pPr marL="1076859" indent="-1076859" algn="just">
              <a:spcBef>
                <a:spcPts val="3780"/>
              </a:spcBef>
              <a:spcAft>
                <a:spcPts val="3780"/>
              </a:spcAft>
              <a:buFont typeface="Wingdings" panose="05000000000000000000" pitchFamily="2" charset="2"/>
              <a:buChar char="u"/>
            </a:pP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利税过千万元，</a:t>
            </a:r>
            <a:endParaRPr lang="en-US" altLang="zh-CN" sz="7600" kern="100" dirty="0">
              <a:solidFill>
                <a:prstClr val="black"/>
              </a:solidFill>
              <a:latin typeface="Times New Roman"/>
              <a:ea typeface="楷体"/>
            </a:endParaRPr>
          </a:p>
          <a:p>
            <a:pPr marL="1076859" indent="-1076859" algn="just">
              <a:spcBef>
                <a:spcPts val="3780"/>
              </a:spcBef>
              <a:spcAft>
                <a:spcPts val="3780"/>
              </a:spcAft>
              <a:buFont typeface="Wingdings" panose="05000000000000000000" pitchFamily="2" charset="2"/>
              <a:buChar char="u"/>
            </a:pPr>
            <a:r>
              <a:rPr lang="zh-CN" altLang="zh-CN" sz="7600" kern="100" dirty="0">
                <a:solidFill>
                  <a:prstClr val="black"/>
                </a:solidFill>
                <a:latin typeface="Times New Roman"/>
                <a:ea typeface="楷体"/>
              </a:rPr>
              <a:t>解决人员就业问题，带动区域经济发展。</a:t>
            </a:r>
            <a:endParaRPr lang="zh-CN" altLang="zh-CN" sz="7600" kern="100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2197579" y="560157"/>
            <a:ext cx="3168942" cy="1770932"/>
            <a:chOff x="1919075" y="1928802"/>
            <a:chExt cx="1960262" cy="1143008"/>
          </a:xfrm>
        </p:grpSpPr>
        <p:sp>
          <p:nvSpPr>
            <p:cNvPr id="6" name="圆角矩形 5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99140" y="1953284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2.3</a:t>
              </a:r>
              <a:endPara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877298" y="527478"/>
            <a:ext cx="5365571" cy="16466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101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经济效益</a:t>
            </a:r>
            <a:endParaRPr lang="zh-CN" altLang="en-US" sz="101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360299" y="1963188"/>
            <a:ext cx="35355927" cy="12162639"/>
            <a:chOff x="703" y="1071"/>
            <a:chExt cx="3719" cy="862"/>
          </a:xfrm>
        </p:grpSpPr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 rot="10800000">
              <a:off x="3969" y="1797"/>
              <a:ext cx="453" cy="136"/>
              <a:chOff x="1020" y="1269"/>
              <a:chExt cx="453" cy="227"/>
            </a:xfrm>
          </p:grpSpPr>
          <p:sp>
            <p:nvSpPr>
              <p:cNvPr id="17" name="AutoShape 25"/>
              <p:cNvSpPr>
                <a:spLocks noChangeArrowheads="1"/>
              </p:cNvSpPr>
              <p:nvPr/>
            </p:nvSpPr>
            <p:spPr bwMode="auto">
              <a:xfrm>
                <a:off x="1020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AutoShape 26"/>
              <p:cNvSpPr>
                <a:spLocks noChangeArrowheads="1"/>
              </p:cNvSpPr>
              <p:nvPr/>
            </p:nvSpPr>
            <p:spPr bwMode="auto">
              <a:xfrm>
                <a:off x="1156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AutoShape 27"/>
              <p:cNvSpPr>
                <a:spLocks noChangeArrowheads="1"/>
              </p:cNvSpPr>
              <p:nvPr/>
            </p:nvSpPr>
            <p:spPr bwMode="auto">
              <a:xfrm>
                <a:off x="1292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1156" y="1162"/>
              <a:ext cx="308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4241" y="1162"/>
              <a:ext cx="0" cy="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2301603" y="566059"/>
            <a:ext cx="11370173" cy="26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100" b="1" kern="0">
                <a:solidFill>
                  <a:srgbClr val="000000"/>
                </a:solidFill>
              </a:rPr>
              <a:t>汇报提纲</a:t>
            </a:r>
          </a:p>
        </p:txBody>
      </p:sp>
      <p:sp>
        <p:nvSpPr>
          <p:cNvPr id="4" name="对角圆角矩形 3"/>
          <p:cNvSpPr/>
          <p:nvPr/>
        </p:nvSpPr>
        <p:spPr bwMode="auto">
          <a:xfrm>
            <a:off x="7338902" y="3254817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0100" kern="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34"/>
          <p:cNvCxnSpPr>
            <a:cxnSpLocks noChangeShapeType="1"/>
          </p:cNvCxnSpPr>
          <p:nvPr/>
        </p:nvCxnSpPr>
        <p:spPr bwMode="auto">
          <a:xfrm>
            <a:off x="11273283" y="5053276"/>
            <a:ext cx="13426678" cy="333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12160912" y="3553100"/>
            <a:ext cx="5094017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立项背景</a:t>
            </a:r>
          </a:p>
        </p:txBody>
      </p:sp>
      <p:sp>
        <p:nvSpPr>
          <p:cNvPr id="7" name="对角圆角矩形 6"/>
          <p:cNvSpPr/>
          <p:nvPr/>
        </p:nvSpPr>
        <p:spPr bwMode="auto">
          <a:xfrm>
            <a:off x="7338902" y="5651799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F79646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0100" kern="0" dirty="0">
              <a:solidFill>
                <a:srgbClr val="F79646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37"/>
          <p:cNvCxnSpPr>
            <a:cxnSpLocks noChangeShapeType="1"/>
          </p:cNvCxnSpPr>
          <p:nvPr/>
        </p:nvCxnSpPr>
        <p:spPr bwMode="auto">
          <a:xfrm>
            <a:off x="11273283" y="7450278"/>
            <a:ext cx="13426678" cy="3333"/>
          </a:xfrm>
          <a:prstGeom prst="line">
            <a:avLst/>
          </a:prstGeom>
          <a:noFill/>
          <a:ln w="952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12160921" y="5950068"/>
            <a:ext cx="9608073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项目实施后的效益</a:t>
            </a:r>
          </a:p>
        </p:txBody>
      </p:sp>
      <p:sp>
        <p:nvSpPr>
          <p:cNvPr id="10" name="对角圆角矩形 9"/>
          <p:cNvSpPr/>
          <p:nvPr/>
        </p:nvSpPr>
        <p:spPr bwMode="auto">
          <a:xfrm>
            <a:off x="7338902" y="8048781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0100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40"/>
          <p:cNvCxnSpPr>
            <a:cxnSpLocks noChangeShapeType="1"/>
          </p:cNvCxnSpPr>
          <p:nvPr/>
        </p:nvCxnSpPr>
        <p:spPr bwMode="auto">
          <a:xfrm>
            <a:off x="11273283" y="9847209"/>
            <a:ext cx="13426678" cy="54029"/>
          </a:xfrm>
          <a:prstGeom prst="line">
            <a:avLst/>
          </a:prstGeom>
          <a:noFill/>
          <a:ln w="9525" algn="ctr">
            <a:solidFill>
              <a:srgbClr val="08A8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2160911" y="8347029"/>
            <a:ext cx="7351045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项目风险评估</a:t>
            </a:r>
          </a:p>
        </p:txBody>
      </p:sp>
      <p:pic>
        <p:nvPicPr>
          <p:cNvPr id="13" name="Picture 29" descr="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/>
          <a:stretch/>
        </p:blipFill>
        <p:spPr bwMode="auto">
          <a:xfrm>
            <a:off x="20552569" y="10263351"/>
            <a:ext cx="15451931" cy="4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33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557255" y="3772646"/>
            <a:ext cx="34032502" cy="9457165"/>
            <a:chOff x="0" y="0"/>
            <a:chExt cx="3669" cy="1497"/>
          </a:xfrm>
        </p:grpSpPr>
        <p:sp>
          <p:nvSpPr>
            <p:cNvPr id="3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264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" name="Line 54"/>
            <p:cNvSpPr>
              <a:spLocks noChangeShapeType="1"/>
            </p:cNvSpPr>
            <p:nvPr/>
          </p:nvSpPr>
          <p:spPr bwMode="auto">
            <a:xfrm flipH="1">
              <a:off x="0" y="448"/>
              <a:ext cx="2372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" name="Line 55"/>
            <p:cNvSpPr>
              <a:spLocks noChangeShapeType="1"/>
            </p:cNvSpPr>
            <p:nvPr/>
          </p:nvSpPr>
          <p:spPr bwMode="auto">
            <a:xfrm flipH="1">
              <a:off x="0" y="0"/>
              <a:ext cx="2636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Rectangle 47"/>
            <p:cNvSpPr>
              <a:spLocks noChangeArrowheads="1"/>
            </p:cNvSpPr>
            <p:nvPr/>
          </p:nvSpPr>
          <p:spPr bwMode="auto">
            <a:xfrm>
              <a:off x="0" y="974"/>
              <a:ext cx="2400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/>
          </p:nvSpPr>
          <p:spPr bwMode="auto">
            <a:xfrm flipH="1">
              <a:off x="0" y="1495"/>
              <a:ext cx="1770" cy="2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 flipH="1">
              <a:off x="0" y="973"/>
              <a:ext cx="2071" cy="2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154" y="1200"/>
              <a:ext cx="96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0">
                <a:defRPr/>
              </a:pPr>
              <a:r>
                <a:rPr lang="zh-CN" altLang="en-US" sz="7600" kern="0" dirty="0">
                  <a:solidFill>
                    <a:srgbClr val="000000"/>
                  </a:solidFill>
                  <a:latin typeface="Verdana" pitchFamily="34" charset="0"/>
                </a:rPr>
                <a:t>具有自主知识产权。</a:t>
              </a:r>
              <a:endParaRPr lang="zh-CN" altLang="en-US" sz="76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Freeform 75"/>
            <p:cNvSpPr>
              <a:spLocks/>
            </p:cNvSpPr>
            <p:nvPr/>
          </p:nvSpPr>
          <p:spPr bwMode="auto">
            <a:xfrm>
              <a:off x="1784" y="1048"/>
              <a:ext cx="1707" cy="448"/>
            </a:xfrm>
            <a:custGeom>
              <a:avLst/>
              <a:gdLst>
                <a:gd name="T0" fmla="*/ 0 w 2561"/>
                <a:gd name="T1" fmla="*/ 232 h 621"/>
                <a:gd name="T2" fmla="*/ 758 w 2561"/>
                <a:gd name="T3" fmla="*/ 232 h 621"/>
                <a:gd name="T4" fmla="*/ 643 w 2561"/>
                <a:gd name="T5" fmla="*/ 0 h 621"/>
                <a:gd name="T6" fmla="*/ 113 w 2561"/>
                <a:gd name="T7" fmla="*/ 0 h 621"/>
                <a:gd name="T8" fmla="*/ 0 w 2561"/>
                <a:gd name="T9" fmla="*/ 232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rgbClr val="67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2634" y="0"/>
              <a:ext cx="318" cy="451"/>
            </a:xfrm>
            <a:custGeom>
              <a:avLst/>
              <a:gdLst>
                <a:gd name="T0" fmla="*/ 115 w 477"/>
                <a:gd name="T1" fmla="*/ 235 h 625"/>
                <a:gd name="T2" fmla="*/ 141 w 477"/>
                <a:gd name="T3" fmla="*/ 198 h 625"/>
                <a:gd name="T4" fmla="*/ 0 w 477"/>
                <a:gd name="T5" fmla="*/ 0 h 625"/>
                <a:gd name="T6" fmla="*/ 115 w 477"/>
                <a:gd name="T7" fmla="*/ 235 h 6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528B96"/>
                </a:gs>
                <a:gs pos="100000">
                  <a:srgbClr val="67AF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2376" y="0"/>
              <a:ext cx="516" cy="451"/>
            </a:xfrm>
            <a:custGeom>
              <a:avLst/>
              <a:gdLst>
                <a:gd name="T0" fmla="*/ 0 w 773"/>
                <a:gd name="T1" fmla="*/ 235 h 625"/>
                <a:gd name="T2" fmla="*/ 230 w 773"/>
                <a:gd name="T3" fmla="*/ 235 h 625"/>
                <a:gd name="T4" fmla="*/ 115 w 773"/>
                <a:gd name="T5" fmla="*/ 0 h 625"/>
                <a:gd name="T6" fmla="*/ 0 w 773"/>
                <a:gd name="T7" fmla="*/ 235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rgbClr val="67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" name="Text Box 81"/>
            <p:cNvSpPr txBox="1">
              <a:spLocks noChangeArrowheads="1"/>
            </p:cNvSpPr>
            <p:nvPr/>
          </p:nvSpPr>
          <p:spPr bwMode="auto">
            <a:xfrm>
              <a:off x="2509" y="161"/>
              <a:ext cx="54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zh-CN" sz="8800" kern="0" dirty="0">
                  <a:solidFill>
                    <a:srgbClr val="FFFFFF"/>
                  </a:solidFill>
                </a:rPr>
                <a:t>产品</a:t>
              </a: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3232" y="883"/>
              <a:ext cx="437" cy="613"/>
            </a:xfrm>
            <a:custGeom>
              <a:avLst/>
              <a:gdLst>
                <a:gd name="T0" fmla="*/ 0 w 655"/>
                <a:gd name="T1" fmla="*/ 87 h 849"/>
                <a:gd name="T2" fmla="*/ 115 w 655"/>
                <a:gd name="T3" fmla="*/ 319 h 849"/>
                <a:gd name="T4" fmla="*/ 194 w 655"/>
                <a:gd name="T5" fmla="*/ 200 h 849"/>
                <a:gd name="T6" fmla="*/ 55 w 655"/>
                <a:gd name="T7" fmla="*/ 0 h 849"/>
                <a:gd name="T8" fmla="*/ 0 w 655"/>
                <a:gd name="T9" fmla="*/ 87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4B808A"/>
                </a:gs>
                <a:gs pos="100000">
                  <a:srgbClr val="67AF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1784" y="1048"/>
              <a:ext cx="1707" cy="448"/>
            </a:xfrm>
            <a:custGeom>
              <a:avLst/>
              <a:gdLst>
                <a:gd name="T0" fmla="*/ 0 w 2561"/>
                <a:gd name="T1" fmla="*/ 232 h 621"/>
                <a:gd name="T2" fmla="*/ 758 w 2561"/>
                <a:gd name="T3" fmla="*/ 232 h 621"/>
                <a:gd name="T4" fmla="*/ 643 w 2561"/>
                <a:gd name="T5" fmla="*/ 0 h 621"/>
                <a:gd name="T6" fmla="*/ 113 w 2561"/>
                <a:gd name="T7" fmla="*/ 0 h 621"/>
                <a:gd name="T8" fmla="*/ 0 w 2561"/>
                <a:gd name="T9" fmla="*/ 232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rgbClr val="67A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2409" y="1139"/>
              <a:ext cx="37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zh-CN" sz="12600" kern="0" dirty="0">
                  <a:solidFill>
                    <a:srgbClr val="FFFFFF"/>
                  </a:solidFill>
                </a:rPr>
                <a:t>资源</a:t>
              </a: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auto">
            <a:xfrm>
              <a:off x="2038" y="883"/>
              <a:ext cx="1317" cy="166"/>
            </a:xfrm>
            <a:custGeom>
              <a:avLst/>
              <a:gdLst>
                <a:gd name="T0" fmla="*/ 0 w 1980"/>
                <a:gd name="T1" fmla="*/ 87 h 229"/>
                <a:gd name="T2" fmla="*/ 527 w 1980"/>
                <a:gd name="T3" fmla="*/ 87 h 229"/>
                <a:gd name="T4" fmla="*/ 582 w 1980"/>
                <a:gd name="T5" fmla="*/ 0 h 229"/>
                <a:gd name="T6" fmla="*/ 147 w 1980"/>
                <a:gd name="T7" fmla="*/ 0 h 229"/>
                <a:gd name="T8" fmla="*/ 0 w 1980"/>
                <a:gd name="T9" fmla="*/ 8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67AFBD"/>
                </a:gs>
                <a:gs pos="100000">
                  <a:srgbClr val="31535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96" y="548"/>
              <a:ext cx="268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53"/>
            <p:cNvSpPr>
              <a:spLocks noChangeShapeType="1"/>
            </p:cNvSpPr>
            <p:nvPr/>
          </p:nvSpPr>
          <p:spPr bwMode="auto">
            <a:xfrm flipH="1">
              <a:off x="96" y="1069"/>
              <a:ext cx="2071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H="1">
              <a:off x="96" y="544"/>
              <a:ext cx="2372" cy="1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145" y="626"/>
              <a:ext cx="144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0">
                <a:defRPr/>
              </a:pPr>
              <a:r>
                <a:rPr lang="zh-CN" altLang="en-US" sz="7600" kern="0" dirty="0">
                  <a:solidFill>
                    <a:srgbClr val="000000"/>
                  </a:solidFill>
                  <a:latin typeface="Verdana" pitchFamily="34" charset="0"/>
                </a:rPr>
                <a:t>具有自主知识产权，</a:t>
              </a:r>
              <a:endParaRPr lang="en-US" altLang="zh-CN" sz="7600" kern="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lvl="0">
                <a:defRPr/>
              </a:pPr>
              <a:r>
                <a:rPr lang="zh-CN" altLang="en-US" sz="7600" kern="0" dirty="0">
                  <a:solidFill>
                    <a:srgbClr val="000000"/>
                  </a:solidFill>
                  <a:latin typeface="Verdana" pitchFamily="34" charset="0"/>
                </a:rPr>
                <a:t>处于国际上领先水平。</a:t>
              </a:r>
              <a:endParaRPr lang="zh-CN" altLang="en-US" sz="76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Text Box 63"/>
            <p:cNvSpPr txBox="1">
              <a:spLocks noChangeArrowheads="1"/>
            </p:cNvSpPr>
            <p:nvPr/>
          </p:nvSpPr>
          <p:spPr bwMode="auto">
            <a:xfrm>
              <a:off x="180" y="83"/>
              <a:ext cx="220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0">
                <a:defRPr/>
              </a:pPr>
              <a:r>
                <a:rPr lang="zh-CN" altLang="en-US" sz="7600" kern="0" dirty="0">
                  <a:solidFill>
                    <a:srgbClr val="000000"/>
                  </a:solidFill>
                  <a:latin typeface="Verdana" pitchFamily="34" charset="0"/>
                </a:rPr>
                <a:t>富含虾青素的小球藻，目前未在市场上大量使用，因此</a:t>
              </a:r>
              <a:r>
                <a:rPr lang="zh-CN" altLang="en-US" sz="7600" kern="0" dirty="0">
                  <a:solidFill>
                    <a:srgbClr val="FF0000"/>
                  </a:solidFill>
                  <a:latin typeface="Verdana" pitchFamily="34" charset="0"/>
                </a:rPr>
                <a:t>市场营销是关键</a:t>
              </a:r>
              <a:r>
                <a:rPr lang="zh-CN" altLang="en-US" sz="7600" kern="0" dirty="0">
                  <a:solidFill>
                    <a:srgbClr val="000000"/>
                  </a:solidFill>
                  <a:latin typeface="Verdana" pitchFamily="34" charset="0"/>
                </a:rPr>
                <a:t>。</a:t>
              </a:r>
              <a:endParaRPr lang="zh-CN" altLang="en-US" sz="76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auto">
            <a:xfrm>
              <a:off x="2934" y="441"/>
              <a:ext cx="376" cy="534"/>
            </a:xfrm>
            <a:custGeom>
              <a:avLst/>
              <a:gdLst>
                <a:gd name="T0" fmla="*/ 114 w 564"/>
                <a:gd name="T1" fmla="*/ 279 h 738"/>
                <a:gd name="T2" fmla="*/ 167 w 564"/>
                <a:gd name="T3" fmla="*/ 200 h 738"/>
                <a:gd name="T4" fmla="*/ 29 w 564"/>
                <a:gd name="T5" fmla="*/ 0 h 738"/>
                <a:gd name="T6" fmla="*/ 0 w 564"/>
                <a:gd name="T7" fmla="*/ 42 h 738"/>
                <a:gd name="T8" fmla="*/ 114 w 564"/>
                <a:gd name="T9" fmla="*/ 279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35656A"/>
                </a:gs>
                <a:gs pos="100000">
                  <a:srgbClr val="43808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2340" y="441"/>
              <a:ext cx="655" cy="80"/>
            </a:xfrm>
            <a:custGeom>
              <a:avLst/>
              <a:gdLst>
                <a:gd name="T0" fmla="*/ 0 w 987"/>
                <a:gd name="T1" fmla="*/ 41 h 110"/>
                <a:gd name="T2" fmla="*/ 260 w 987"/>
                <a:gd name="T3" fmla="*/ 41 h 110"/>
                <a:gd name="T4" fmla="*/ 288 w 987"/>
                <a:gd name="T5" fmla="*/ 0 h 110"/>
                <a:gd name="T6" fmla="*/ 90 w 987"/>
                <a:gd name="T7" fmla="*/ 0 h 110"/>
                <a:gd name="T8" fmla="*/ 0 w 987"/>
                <a:gd name="T9" fmla="*/ 4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438086"/>
                </a:gs>
                <a:gs pos="100000">
                  <a:srgbClr val="2241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8" name="Freeform 78"/>
            <p:cNvSpPr>
              <a:spLocks/>
            </p:cNvSpPr>
            <p:nvPr/>
          </p:nvSpPr>
          <p:spPr bwMode="auto">
            <a:xfrm>
              <a:off x="2081" y="520"/>
              <a:ext cx="1112" cy="454"/>
            </a:xfrm>
            <a:custGeom>
              <a:avLst/>
              <a:gdLst>
                <a:gd name="T0" fmla="*/ 0 w 1669"/>
                <a:gd name="T1" fmla="*/ 236 h 629"/>
                <a:gd name="T2" fmla="*/ 493 w 1669"/>
                <a:gd name="T3" fmla="*/ 236 h 629"/>
                <a:gd name="T4" fmla="*/ 378 w 1669"/>
                <a:gd name="T5" fmla="*/ 0 h 629"/>
                <a:gd name="T6" fmla="*/ 115 w 1669"/>
                <a:gd name="T7" fmla="*/ 0 h 629"/>
                <a:gd name="T8" fmla="*/ 0 w 1669"/>
                <a:gd name="T9" fmla="*/ 236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solidFill>
              <a:srgbClr val="438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9" name="Text Box 82"/>
            <p:cNvSpPr txBox="1">
              <a:spLocks noChangeArrowheads="1"/>
            </p:cNvSpPr>
            <p:nvPr/>
          </p:nvSpPr>
          <p:spPr bwMode="auto">
            <a:xfrm>
              <a:off x="2447" y="625"/>
              <a:ext cx="67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b="1">
                  <a:solidFill>
                    <a:schemeClr val="bg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2600" kern="0" dirty="0">
                  <a:solidFill>
                    <a:srgbClr val="FFFFFF"/>
                  </a:solidFill>
                </a:rPr>
                <a:t>技术</a:t>
              </a:r>
              <a:endParaRPr lang="en-US" altLang="zh-CN" sz="12600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标题 1"/>
          <p:cNvSpPr txBox="1">
            <a:spLocks/>
          </p:cNvSpPr>
          <p:nvPr/>
        </p:nvSpPr>
        <p:spPr bwMode="auto">
          <a:xfrm>
            <a:off x="3528642" y="289450"/>
            <a:ext cx="9479486" cy="18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风险评估</a:t>
            </a:r>
          </a:p>
        </p:txBody>
      </p:sp>
      <p:grpSp>
        <p:nvGrpSpPr>
          <p:cNvPr id="35" name="组合 1"/>
          <p:cNvGrpSpPr>
            <a:grpSpLocks/>
          </p:cNvGrpSpPr>
          <p:nvPr/>
        </p:nvGrpSpPr>
        <p:grpSpPr bwMode="auto">
          <a:xfrm>
            <a:off x="997518" y="376321"/>
            <a:ext cx="3193950" cy="1770932"/>
            <a:chOff x="1919075" y="1928802"/>
            <a:chExt cx="1975734" cy="1143008"/>
          </a:xfrm>
        </p:grpSpPr>
        <p:sp>
          <p:nvSpPr>
            <p:cNvPr id="36" name="圆角矩形 35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37" name="圆角矩形 36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714611" y="1990376"/>
              <a:ext cx="1180198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3.1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6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 1"/>
          <p:cNvSpPr txBox="1">
            <a:spLocks/>
          </p:cNvSpPr>
          <p:nvPr/>
        </p:nvSpPr>
        <p:spPr bwMode="auto">
          <a:xfrm>
            <a:off x="4196904" y="-27915"/>
            <a:ext cx="23325392" cy="255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产品的市场营销策略</a:t>
            </a:r>
            <a:r>
              <a:rPr lang="zh-CN" altLang="en-US" sz="10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：特种饲料订制</a:t>
            </a:r>
            <a:endParaRPr lang="zh-CN" altLang="en-US" sz="101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4892" y="4234620"/>
            <a:ext cx="14422708" cy="10178230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657600" y="3434983"/>
            <a:ext cx="10346900" cy="10812875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63466" y="4320688"/>
            <a:ext cx="3979931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kern="100" dirty="0">
                <a:solidFill>
                  <a:srgbClr val="000000"/>
                </a:solidFill>
                <a:latin typeface="Times New Roman"/>
                <a:ea typeface="楷体"/>
              </a:rPr>
              <a:t>第一步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483828" y="2675619"/>
            <a:ext cx="3979931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kern="100" dirty="0">
                <a:solidFill>
                  <a:srgbClr val="000000"/>
                </a:solidFill>
                <a:latin typeface="Times New Roman"/>
                <a:ea typeface="楷体"/>
              </a:rPr>
              <a:t>第二步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337270" y="2041380"/>
            <a:ext cx="3979931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kern="100" dirty="0">
                <a:solidFill>
                  <a:srgbClr val="000000"/>
                </a:solidFill>
                <a:latin typeface="Times New Roman"/>
                <a:ea typeface="楷体"/>
              </a:rPr>
              <a:t>第三步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980" y="5874372"/>
            <a:ext cx="11197494" cy="8527428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33976" y="6022372"/>
            <a:ext cx="4480068" cy="1844204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r>
              <a:rPr lang="zh-CN" altLang="en-US" sz="10100" b="1" dirty="0"/>
              <a:t>高端化</a:t>
            </a:r>
          </a:p>
        </p:txBody>
      </p:sp>
      <p:sp>
        <p:nvSpPr>
          <p:cNvPr id="8" name="矩形 7"/>
          <p:cNvSpPr/>
          <p:nvPr/>
        </p:nvSpPr>
        <p:spPr>
          <a:xfrm>
            <a:off x="-74813" y="7696083"/>
            <a:ext cx="11197494" cy="555291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en-US" b="1" dirty="0" smtClean="0"/>
              <a:t>以三文鱼、黄颡鱼、锦鲤等名贵水产养殖特种饲料开发为切入点</a:t>
            </a:r>
            <a:r>
              <a:rPr lang="zh-CN" altLang="en-US" b="1" dirty="0"/>
              <a:t>，以超高性价比为卖点，通过网络宣传、会议展示、客户推荐等方式，使本项目产品迅速被市场所</a:t>
            </a:r>
            <a:r>
              <a:rPr lang="zh-CN" altLang="en-US" b="1" dirty="0" smtClean="0"/>
              <a:t>认知。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15983691" y="4537350"/>
            <a:ext cx="4480068" cy="1844204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r>
              <a:rPr lang="zh-CN" altLang="en-US" sz="10100" b="1" dirty="0"/>
              <a:t>大众化</a:t>
            </a:r>
          </a:p>
        </p:txBody>
      </p:sp>
      <p:sp>
        <p:nvSpPr>
          <p:cNvPr id="10" name="矩形 9"/>
          <p:cNvSpPr/>
          <p:nvPr/>
        </p:nvSpPr>
        <p:spPr>
          <a:xfrm>
            <a:off x="11662898" y="6818916"/>
            <a:ext cx="13566696" cy="555291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en-US" b="1" dirty="0"/>
              <a:t>在前期宣传和产品认知推广的基础上，采用多渠道分销途径开拓潜在用户和合作客户，包括①电子商务平台营销；②企业实体店</a:t>
            </a:r>
            <a:r>
              <a:rPr lang="zh-CN" altLang="en-US" b="1" dirty="0" smtClean="0"/>
              <a:t>直销；</a:t>
            </a:r>
            <a:r>
              <a:rPr lang="zh-CN" altLang="en-US" b="1" dirty="0"/>
              <a:t>③同行合作销售渠道（多元化产品），比如</a:t>
            </a:r>
            <a:r>
              <a:rPr lang="zh-CN" altLang="en-US" b="1" dirty="0" smtClean="0"/>
              <a:t>与饲料厂、水产育苗厂、畜禽养殖厂等联合。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7343917" y="3760215"/>
            <a:ext cx="5780102" cy="3398475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 algn="ctr"/>
            <a:r>
              <a:rPr lang="zh-CN" altLang="en-US" sz="10100" b="1" dirty="0"/>
              <a:t>全面</a:t>
            </a:r>
            <a:endParaRPr lang="en-US" altLang="zh-CN" sz="10100" b="1" dirty="0"/>
          </a:p>
          <a:p>
            <a:pPr algn="ctr"/>
            <a:r>
              <a:rPr lang="zh-CN" altLang="en-US" sz="10100" b="1" dirty="0"/>
              <a:t>开拓市场</a:t>
            </a:r>
          </a:p>
        </p:txBody>
      </p:sp>
      <p:sp>
        <p:nvSpPr>
          <p:cNvPr id="13" name="矩形 12"/>
          <p:cNvSpPr/>
          <p:nvPr/>
        </p:nvSpPr>
        <p:spPr>
          <a:xfrm>
            <a:off x="26578966" y="7361190"/>
            <a:ext cx="8504287" cy="5552911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en-US" b="1" dirty="0"/>
              <a:t>通过市场融资，进一步扩大生产，提高市场占有率，不断扩大销售地域来增加规模，结合产品的特殊性开拓新的细分市场。</a:t>
            </a:r>
          </a:p>
        </p:txBody>
      </p:sp>
      <p:grpSp>
        <p:nvGrpSpPr>
          <p:cNvPr id="19" name="组合 1"/>
          <p:cNvGrpSpPr>
            <a:grpSpLocks/>
          </p:cNvGrpSpPr>
          <p:nvPr/>
        </p:nvGrpSpPr>
        <p:grpSpPr bwMode="auto">
          <a:xfrm>
            <a:off x="997518" y="376321"/>
            <a:ext cx="3193950" cy="1770932"/>
            <a:chOff x="1919075" y="1928802"/>
            <a:chExt cx="1975734" cy="1143008"/>
          </a:xfrm>
        </p:grpSpPr>
        <p:sp>
          <p:nvSpPr>
            <p:cNvPr id="20" name="圆角矩形 19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14611" y="1990376"/>
              <a:ext cx="1180198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3.2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3364286" y="566059"/>
            <a:ext cx="7188304" cy="26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100" b="1" kern="0" dirty="0">
                <a:solidFill>
                  <a:srgbClr val="000000"/>
                </a:solidFill>
              </a:rPr>
              <a:t>提纲</a:t>
            </a:r>
          </a:p>
        </p:txBody>
      </p:sp>
      <p:sp>
        <p:nvSpPr>
          <p:cNvPr id="4" name="对角圆角矩形 3"/>
          <p:cNvSpPr/>
          <p:nvPr/>
        </p:nvSpPr>
        <p:spPr bwMode="auto">
          <a:xfrm>
            <a:off x="7338902" y="3254817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0100" kern="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34"/>
          <p:cNvCxnSpPr>
            <a:cxnSpLocks noChangeShapeType="1"/>
          </p:cNvCxnSpPr>
          <p:nvPr/>
        </p:nvCxnSpPr>
        <p:spPr bwMode="auto">
          <a:xfrm>
            <a:off x="11273283" y="5053276"/>
            <a:ext cx="13426678" cy="333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12160912" y="3553100"/>
            <a:ext cx="5094017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立项背景</a:t>
            </a:r>
          </a:p>
        </p:txBody>
      </p:sp>
      <p:sp>
        <p:nvSpPr>
          <p:cNvPr id="7" name="对角圆角矩形 6"/>
          <p:cNvSpPr/>
          <p:nvPr/>
        </p:nvSpPr>
        <p:spPr bwMode="auto">
          <a:xfrm>
            <a:off x="7338902" y="5651799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F79646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0100" kern="0" dirty="0">
              <a:solidFill>
                <a:srgbClr val="F79646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37"/>
          <p:cNvCxnSpPr>
            <a:cxnSpLocks noChangeShapeType="1"/>
          </p:cNvCxnSpPr>
          <p:nvPr/>
        </p:nvCxnSpPr>
        <p:spPr bwMode="auto">
          <a:xfrm>
            <a:off x="11273283" y="7450278"/>
            <a:ext cx="13426678" cy="3333"/>
          </a:xfrm>
          <a:prstGeom prst="line">
            <a:avLst/>
          </a:prstGeom>
          <a:noFill/>
          <a:ln w="952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12160921" y="5950068"/>
            <a:ext cx="9608073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项目实施后的效益</a:t>
            </a:r>
          </a:p>
        </p:txBody>
      </p:sp>
      <p:sp>
        <p:nvSpPr>
          <p:cNvPr id="10" name="对角圆角矩形 9"/>
          <p:cNvSpPr/>
          <p:nvPr/>
        </p:nvSpPr>
        <p:spPr bwMode="auto">
          <a:xfrm>
            <a:off x="7338902" y="8048781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0100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40"/>
          <p:cNvCxnSpPr>
            <a:cxnSpLocks noChangeShapeType="1"/>
          </p:cNvCxnSpPr>
          <p:nvPr/>
        </p:nvCxnSpPr>
        <p:spPr bwMode="auto">
          <a:xfrm>
            <a:off x="11273283" y="9847209"/>
            <a:ext cx="13426678" cy="54029"/>
          </a:xfrm>
          <a:prstGeom prst="line">
            <a:avLst/>
          </a:prstGeom>
          <a:noFill/>
          <a:ln w="9525" algn="ctr">
            <a:solidFill>
              <a:srgbClr val="08A8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2160911" y="8347029"/>
            <a:ext cx="7351045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项目风险评估</a:t>
            </a:r>
          </a:p>
        </p:txBody>
      </p:sp>
      <p:pic>
        <p:nvPicPr>
          <p:cNvPr id="13" name="Picture 29" descr="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/>
          <a:stretch/>
        </p:blipFill>
        <p:spPr bwMode="auto">
          <a:xfrm>
            <a:off x="20552569" y="10263351"/>
            <a:ext cx="15451931" cy="4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71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644833" y="0"/>
            <a:ext cx="19621200" cy="252031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176" tIns="143564" rIns="287176" bIns="143564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CN" altLang="en-US" smtClean="0">
                <a:effectLst/>
                <a:latin typeface="楷体_GB2312" pitchFamily="49" charset="-122"/>
                <a:ea typeface="楷体_GB2312" pitchFamily="49" charset="-122"/>
              </a:rPr>
              <a:t>（一） 操 作 方 法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9592" y="4833947"/>
            <a:ext cx="23527941" cy="4383882"/>
          </a:xfrm>
          <a:ln w="127000">
            <a:pattFill prst="pct5">
              <a:fgClr>
                <a:schemeClr val="bg1"/>
              </a:fgClr>
              <a:bgClr>
                <a:srgbClr val="FF6600"/>
              </a:bgClr>
            </a:pattFill>
            <a:miter lim="800000"/>
            <a:headEnd/>
            <a:tailEnd/>
          </a:ln>
        </p:spPr>
        <p:txBody>
          <a:bodyPr/>
          <a:lstStyle/>
          <a:p>
            <a:pPr marL="1076859" indent="-1076859" algn="ctr" eaLnBrk="1" hangingPunct="1">
              <a:lnSpc>
                <a:spcPct val="130000"/>
              </a:lnSpc>
              <a:buNone/>
            </a:pPr>
            <a:r>
              <a:rPr lang="zh-CN" altLang="en-US" sz="9500" b="1" dirty="0">
                <a:latin typeface="华文隶书" pitchFamily="2" charset="-122"/>
                <a:ea typeface="华文隶书" pitchFamily="2" charset="-122"/>
              </a:rPr>
              <a:t>谢 谢</a:t>
            </a:r>
          </a:p>
          <a:p>
            <a:pPr marL="1076859" indent="-1076859" algn="ctr" eaLnBrk="1" hangingPunct="1">
              <a:lnSpc>
                <a:spcPct val="130000"/>
              </a:lnSpc>
              <a:buNone/>
            </a:pPr>
            <a:r>
              <a:rPr lang="zh-CN" altLang="en-US" sz="9500" b="1" dirty="0">
                <a:latin typeface="华文隶书" pitchFamily="2" charset="-122"/>
                <a:ea typeface="华文隶书" pitchFamily="2" charset="-122"/>
              </a:rPr>
              <a:t>敬请批评指正</a:t>
            </a:r>
          </a:p>
        </p:txBody>
      </p:sp>
      <p:sp>
        <p:nvSpPr>
          <p:cNvPr id="21508" name="Text Box 205" descr="5%"/>
          <p:cNvSpPr txBox="1">
            <a:spLocks noChangeArrowheads="1"/>
          </p:cNvSpPr>
          <p:nvPr/>
        </p:nvSpPr>
        <p:spPr bwMode="auto">
          <a:xfrm>
            <a:off x="4693672" y="4933984"/>
            <a:ext cx="1457124" cy="4687253"/>
          </a:xfrm>
          <a:prstGeom prst="rect">
            <a:avLst/>
          </a:prstGeom>
          <a:pattFill prst="pct5">
            <a:fgClr>
              <a:schemeClr val="bg1"/>
            </a:fgClr>
            <a:bgClr>
              <a:srgbClr val="FF66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509" name="Text Box 206" descr="5%"/>
          <p:cNvSpPr txBox="1">
            <a:spLocks noChangeArrowheads="1"/>
          </p:cNvSpPr>
          <p:nvPr/>
        </p:nvSpPr>
        <p:spPr bwMode="auto">
          <a:xfrm>
            <a:off x="32434639" y="4903982"/>
            <a:ext cx="1457124" cy="4687253"/>
          </a:xfrm>
          <a:prstGeom prst="rect">
            <a:avLst/>
          </a:prstGeom>
          <a:pattFill prst="pct5">
            <a:fgClr>
              <a:schemeClr val="bg1"/>
            </a:fgClr>
            <a:bgClr>
              <a:srgbClr val="FF66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510" name="Text Box 276" descr="5%"/>
          <p:cNvSpPr txBox="1">
            <a:spLocks noChangeArrowheads="1"/>
          </p:cNvSpPr>
          <p:nvPr/>
        </p:nvSpPr>
        <p:spPr bwMode="auto">
          <a:xfrm>
            <a:off x="31372003" y="4907314"/>
            <a:ext cx="1457124" cy="4687253"/>
          </a:xfrm>
          <a:prstGeom prst="rect">
            <a:avLst/>
          </a:prstGeom>
          <a:pattFill prst="pct5">
            <a:fgClr>
              <a:schemeClr val="bg1"/>
            </a:fgClr>
            <a:bgClr>
              <a:srgbClr val="FF66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511" name="Text Box 277" descr="5%"/>
          <p:cNvSpPr txBox="1">
            <a:spLocks noChangeArrowheads="1"/>
          </p:cNvSpPr>
          <p:nvPr/>
        </p:nvSpPr>
        <p:spPr bwMode="auto">
          <a:xfrm>
            <a:off x="5906320" y="4933984"/>
            <a:ext cx="1457124" cy="4687253"/>
          </a:xfrm>
          <a:prstGeom prst="rect">
            <a:avLst/>
          </a:prstGeom>
          <a:pattFill prst="pct5">
            <a:fgClr>
              <a:schemeClr val="bg1"/>
            </a:fgClr>
            <a:bgClr>
              <a:srgbClr val="FF66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512" name="Rectangle 347"/>
          <p:cNvSpPr>
            <a:spLocks noChangeArrowheads="1"/>
          </p:cNvSpPr>
          <p:nvPr/>
        </p:nvSpPr>
        <p:spPr bwMode="auto">
          <a:xfrm>
            <a:off x="6663398" y="10377965"/>
            <a:ext cx="29341167" cy="40238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176" tIns="143564" rIns="287176" bIns="143564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Group 348"/>
          <p:cNvGrpSpPr>
            <a:grpSpLocks/>
          </p:cNvGrpSpPr>
          <p:nvPr/>
        </p:nvGrpSpPr>
        <p:grpSpPr bwMode="auto">
          <a:xfrm flipH="1">
            <a:off x="18739842" y="-3510440"/>
            <a:ext cx="856359" cy="13431680"/>
            <a:chOff x="419" y="-1090"/>
            <a:chExt cx="142" cy="4029"/>
          </a:xfrm>
        </p:grpSpPr>
        <p:grpSp>
          <p:nvGrpSpPr>
            <p:cNvPr id="21561" name="Group 349"/>
            <p:cNvGrpSpPr>
              <a:grpSpLocks/>
            </p:cNvGrpSpPr>
            <p:nvPr/>
          </p:nvGrpSpPr>
          <p:grpSpPr bwMode="auto">
            <a:xfrm>
              <a:off x="419" y="1578"/>
              <a:ext cx="138" cy="1361"/>
              <a:chOff x="4875" y="2704"/>
              <a:chExt cx="138" cy="1361"/>
            </a:xfrm>
          </p:grpSpPr>
          <p:sp>
            <p:nvSpPr>
              <p:cNvPr id="21576" name="Rectangle 350"/>
              <p:cNvSpPr>
                <a:spLocks noChangeArrowheads="1"/>
              </p:cNvSpPr>
              <p:nvPr/>
            </p:nvSpPr>
            <p:spPr bwMode="auto">
              <a:xfrm>
                <a:off x="4876" y="2704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7" name="Line 351"/>
              <p:cNvSpPr>
                <a:spLocks noChangeShapeType="1"/>
              </p:cNvSpPr>
              <p:nvPr/>
            </p:nvSpPr>
            <p:spPr bwMode="auto">
              <a:xfrm>
                <a:off x="4876" y="2704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8" name="Line 352"/>
              <p:cNvSpPr>
                <a:spLocks noChangeShapeType="1"/>
              </p:cNvSpPr>
              <p:nvPr/>
            </p:nvSpPr>
            <p:spPr bwMode="auto">
              <a:xfrm>
                <a:off x="4876" y="2976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9" name="Line 353"/>
              <p:cNvSpPr>
                <a:spLocks noChangeShapeType="1"/>
              </p:cNvSpPr>
              <p:nvPr/>
            </p:nvSpPr>
            <p:spPr bwMode="auto">
              <a:xfrm>
                <a:off x="4876" y="3521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80" name="Line 354"/>
              <p:cNvSpPr>
                <a:spLocks noChangeShapeType="1"/>
              </p:cNvSpPr>
              <p:nvPr/>
            </p:nvSpPr>
            <p:spPr bwMode="auto">
              <a:xfrm>
                <a:off x="4875" y="3793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81" name="Line 355"/>
              <p:cNvSpPr>
                <a:spLocks noChangeShapeType="1"/>
              </p:cNvSpPr>
              <p:nvPr/>
            </p:nvSpPr>
            <p:spPr bwMode="auto">
              <a:xfrm>
                <a:off x="4875" y="3249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1562" name="Group 356"/>
            <p:cNvGrpSpPr>
              <a:grpSpLocks/>
            </p:cNvGrpSpPr>
            <p:nvPr/>
          </p:nvGrpSpPr>
          <p:grpSpPr bwMode="auto">
            <a:xfrm>
              <a:off x="422" y="234"/>
              <a:ext cx="138" cy="1361"/>
              <a:chOff x="5011" y="2840"/>
              <a:chExt cx="138" cy="1361"/>
            </a:xfrm>
          </p:grpSpPr>
          <p:sp>
            <p:nvSpPr>
              <p:cNvPr id="21570" name="Rectangle 357"/>
              <p:cNvSpPr>
                <a:spLocks noChangeArrowheads="1"/>
              </p:cNvSpPr>
              <p:nvPr/>
            </p:nvSpPr>
            <p:spPr bwMode="auto">
              <a:xfrm>
                <a:off x="5012" y="2840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1" name="Line 358"/>
              <p:cNvSpPr>
                <a:spLocks noChangeShapeType="1"/>
              </p:cNvSpPr>
              <p:nvPr/>
            </p:nvSpPr>
            <p:spPr bwMode="auto">
              <a:xfrm>
                <a:off x="5012" y="2840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2" name="Line 359"/>
              <p:cNvSpPr>
                <a:spLocks noChangeShapeType="1"/>
              </p:cNvSpPr>
              <p:nvPr/>
            </p:nvSpPr>
            <p:spPr bwMode="auto">
              <a:xfrm>
                <a:off x="5012" y="3112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3" name="Line 360"/>
              <p:cNvSpPr>
                <a:spLocks noChangeShapeType="1"/>
              </p:cNvSpPr>
              <p:nvPr/>
            </p:nvSpPr>
            <p:spPr bwMode="auto">
              <a:xfrm>
                <a:off x="5012" y="3657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4" name="Line 361"/>
              <p:cNvSpPr>
                <a:spLocks noChangeShapeType="1"/>
              </p:cNvSpPr>
              <p:nvPr/>
            </p:nvSpPr>
            <p:spPr bwMode="auto">
              <a:xfrm>
                <a:off x="5011" y="3929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75" name="Line 362"/>
              <p:cNvSpPr>
                <a:spLocks noChangeShapeType="1"/>
              </p:cNvSpPr>
              <p:nvPr/>
            </p:nvSpPr>
            <p:spPr bwMode="auto">
              <a:xfrm>
                <a:off x="5011" y="3385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1563" name="Group 363"/>
            <p:cNvGrpSpPr>
              <a:grpSpLocks/>
            </p:cNvGrpSpPr>
            <p:nvPr/>
          </p:nvGrpSpPr>
          <p:grpSpPr bwMode="auto">
            <a:xfrm>
              <a:off x="423" y="-1090"/>
              <a:ext cx="138" cy="1361"/>
              <a:chOff x="5147" y="2976"/>
              <a:chExt cx="138" cy="1361"/>
            </a:xfrm>
          </p:grpSpPr>
          <p:sp>
            <p:nvSpPr>
              <p:cNvPr id="21564" name="Rectangle 364"/>
              <p:cNvSpPr>
                <a:spLocks noChangeArrowheads="1"/>
              </p:cNvSpPr>
              <p:nvPr/>
            </p:nvSpPr>
            <p:spPr bwMode="auto">
              <a:xfrm>
                <a:off x="5148" y="2976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65" name="Line 365"/>
              <p:cNvSpPr>
                <a:spLocks noChangeShapeType="1"/>
              </p:cNvSpPr>
              <p:nvPr/>
            </p:nvSpPr>
            <p:spPr bwMode="auto">
              <a:xfrm>
                <a:off x="5148" y="2976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66" name="Line 366"/>
              <p:cNvSpPr>
                <a:spLocks noChangeShapeType="1"/>
              </p:cNvSpPr>
              <p:nvPr/>
            </p:nvSpPr>
            <p:spPr bwMode="auto">
              <a:xfrm>
                <a:off x="5148" y="3248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67" name="Line 367"/>
              <p:cNvSpPr>
                <a:spLocks noChangeShapeType="1"/>
              </p:cNvSpPr>
              <p:nvPr/>
            </p:nvSpPr>
            <p:spPr bwMode="auto">
              <a:xfrm>
                <a:off x="5148" y="3793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68" name="Line 368"/>
              <p:cNvSpPr>
                <a:spLocks noChangeShapeType="1"/>
              </p:cNvSpPr>
              <p:nvPr/>
            </p:nvSpPr>
            <p:spPr bwMode="auto">
              <a:xfrm>
                <a:off x="5147" y="4065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69" name="Line 369"/>
              <p:cNvSpPr>
                <a:spLocks noChangeShapeType="1"/>
              </p:cNvSpPr>
              <p:nvPr/>
            </p:nvSpPr>
            <p:spPr bwMode="auto">
              <a:xfrm>
                <a:off x="5147" y="3521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</p:grpSp>
      <p:grpSp>
        <p:nvGrpSpPr>
          <p:cNvPr id="6" name="Group 370"/>
          <p:cNvGrpSpPr>
            <a:grpSpLocks/>
          </p:cNvGrpSpPr>
          <p:nvPr/>
        </p:nvGrpSpPr>
        <p:grpSpPr bwMode="auto">
          <a:xfrm>
            <a:off x="18302288" y="4320545"/>
            <a:ext cx="17083387" cy="5900738"/>
            <a:chOff x="3027" y="1440"/>
            <a:chExt cx="2733" cy="1770"/>
          </a:xfrm>
        </p:grpSpPr>
        <p:grpSp>
          <p:nvGrpSpPr>
            <p:cNvPr id="21553" name="Group 371"/>
            <p:cNvGrpSpPr>
              <a:grpSpLocks/>
            </p:cNvGrpSpPr>
            <p:nvPr/>
          </p:nvGrpSpPr>
          <p:grpSpPr bwMode="auto">
            <a:xfrm>
              <a:off x="3027" y="1440"/>
              <a:ext cx="227" cy="1770"/>
              <a:chOff x="348" y="1297"/>
              <a:chExt cx="227" cy="1770"/>
            </a:xfrm>
          </p:grpSpPr>
          <p:grpSp>
            <p:nvGrpSpPr>
              <p:cNvPr id="21555" name="Group 372"/>
              <p:cNvGrpSpPr>
                <a:grpSpLocks/>
              </p:cNvGrpSpPr>
              <p:nvPr/>
            </p:nvGrpSpPr>
            <p:grpSpPr bwMode="auto">
              <a:xfrm>
                <a:off x="348" y="1297"/>
                <a:ext cx="227" cy="1770"/>
                <a:chOff x="679" y="1297"/>
                <a:chExt cx="227" cy="1770"/>
              </a:xfrm>
            </p:grpSpPr>
            <p:sp>
              <p:nvSpPr>
                <p:cNvPr id="74101" name="Rectangle 373"/>
                <p:cNvSpPr>
                  <a:spLocks noChangeArrowheads="1"/>
                </p:cNvSpPr>
                <p:nvPr/>
              </p:nvSpPr>
              <p:spPr bwMode="auto">
                <a:xfrm>
                  <a:off x="724" y="1388"/>
                  <a:ext cx="136" cy="15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30000"/>
                      </a:schemeClr>
                    </a:gs>
                    <a:gs pos="50000">
                      <a:schemeClr val="tx1">
                        <a:gamma/>
                        <a:shade val="0"/>
                        <a:invGamma/>
                        <a:alpha val="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1558" name="AutoShape 374"/>
                <p:cNvSpPr>
                  <a:spLocks noChangeArrowheads="1"/>
                </p:cNvSpPr>
                <p:nvPr/>
              </p:nvSpPr>
              <p:spPr bwMode="auto">
                <a:xfrm>
                  <a:off x="679" y="1297"/>
                  <a:ext cx="227" cy="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6633"/>
                </a:solidFill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21559" name="AutoShape 375"/>
                <p:cNvSpPr>
                  <a:spLocks noChangeArrowheads="1"/>
                </p:cNvSpPr>
                <p:nvPr/>
              </p:nvSpPr>
              <p:spPr bwMode="auto">
                <a:xfrm>
                  <a:off x="679" y="2976"/>
                  <a:ext cx="227" cy="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6633"/>
                </a:solidFill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74104" name="Rectangle 376"/>
                <p:cNvSpPr>
                  <a:spLocks noChangeArrowheads="1"/>
                </p:cNvSpPr>
                <p:nvPr/>
              </p:nvSpPr>
              <p:spPr bwMode="auto">
                <a:xfrm>
                  <a:off x="719" y="1390"/>
                  <a:ext cx="136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chemeClr val="bg1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4105" name="Rectangle 377"/>
              <p:cNvSpPr>
                <a:spLocks noChangeArrowheads="1"/>
              </p:cNvSpPr>
              <p:nvPr/>
            </p:nvSpPr>
            <p:spPr bwMode="auto">
              <a:xfrm>
                <a:off x="394" y="2931"/>
                <a:ext cx="136" cy="45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chemeClr val="bg1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1554" name="Rectangle 378"/>
            <p:cNvSpPr>
              <a:spLocks noChangeArrowheads="1"/>
            </p:cNvSpPr>
            <p:nvPr/>
          </p:nvSpPr>
          <p:spPr bwMode="auto">
            <a:xfrm>
              <a:off x="3203" y="1543"/>
              <a:ext cx="2557" cy="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9" name="Group 379"/>
          <p:cNvGrpSpPr>
            <a:grpSpLocks/>
          </p:cNvGrpSpPr>
          <p:nvPr/>
        </p:nvGrpSpPr>
        <p:grpSpPr bwMode="auto">
          <a:xfrm>
            <a:off x="17214651" y="-3550445"/>
            <a:ext cx="900113" cy="13431680"/>
            <a:chOff x="419" y="-1090"/>
            <a:chExt cx="142" cy="4029"/>
          </a:xfrm>
        </p:grpSpPr>
        <p:grpSp>
          <p:nvGrpSpPr>
            <p:cNvPr id="21532" name="Group 380"/>
            <p:cNvGrpSpPr>
              <a:grpSpLocks/>
            </p:cNvGrpSpPr>
            <p:nvPr/>
          </p:nvGrpSpPr>
          <p:grpSpPr bwMode="auto">
            <a:xfrm>
              <a:off x="419" y="1578"/>
              <a:ext cx="138" cy="1361"/>
              <a:chOff x="4875" y="2704"/>
              <a:chExt cx="138" cy="1361"/>
            </a:xfrm>
          </p:grpSpPr>
          <p:sp>
            <p:nvSpPr>
              <p:cNvPr id="21547" name="Rectangle 381"/>
              <p:cNvSpPr>
                <a:spLocks noChangeArrowheads="1"/>
              </p:cNvSpPr>
              <p:nvPr/>
            </p:nvSpPr>
            <p:spPr bwMode="auto">
              <a:xfrm>
                <a:off x="4876" y="2704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8" name="Line 382"/>
              <p:cNvSpPr>
                <a:spLocks noChangeShapeType="1"/>
              </p:cNvSpPr>
              <p:nvPr/>
            </p:nvSpPr>
            <p:spPr bwMode="auto">
              <a:xfrm>
                <a:off x="4876" y="2704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9" name="Line 383"/>
              <p:cNvSpPr>
                <a:spLocks noChangeShapeType="1"/>
              </p:cNvSpPr>
              <p:nvPr/>
            </p:nvSpPr>
            <p:spPr bwMode="auto">
              <a:xfrm>
                <a:off x="4876" y="2976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50" name="Line 384"/>
              <p:cNvSpPr>
                <a:spLocks noChangeShapeType="1"/>
              </p:cNvSpPr>
              <p:nvPr/>
            </p:nvSpPr>
            <p:spPr bwMode="auto">
              <a:xfrm>
                <a:off x="4876" y="3521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51" name="Line 385"/>
              <p:cNvSpPr>
                <a:spLocks noChangeShapeType="1"/>
              </p:cNvSpPr>
              <p:nvPr/>
            </p:nvSpPr>
            <p:spPr bwMode="auto">
              <a:xfrm>
                <a:off x="4875" y="3793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52" name="Line 386"/>
              <p:cNvSpPr>
                <a:spLocks noChangeShapeType="1"/>
              </p:cNvSpPr>
              <p:nvPr/>
            </p:nvSpPr>
            <p:spPr bwMode="auto">
              <a:xfrm>
                <a:off x="4875" y="3249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1533" name="Group 387"/>
            <p:cNvGrpSpPr>
              <a:grpSpLocks/>
            </p:cNvGrpSpPr>
            <p:nvPr/>
          </p:nvGrpSpPr>
          <p:grpSpPr bwMode="auto">
            <a:xfrm>
              <a:off x="422" y="234"/>
              <a:ext cx="138" cy="1361"/>
              <a:chOff x="5011" y="2840"/>
              <a:chExt cx="138" cy="1361"/>
            </a:xfrm>
          </p:grpSpPr>
          <p:sp>
            <p:nvSpPr>
              <p:cNvPr id="21541" name="Rectangle 388"/>
              <p:cNvSpPr>
                <a:spLocks noChangeArrowheads="1"/>
              </p:cNvSpPr>
              <p:nvPr/>
            </p:nvSpPr>
            <p:spPr bwMode="auto">
              <a:xfrm>
                <a:off x="5012" y="2840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2" name="Line 389"/>
              <p:cNvSpPr>
                <a:spLocks noChangeShapeType="1"/>
              </p:cNvSpPr>
              <p:nvPr/>
            </p:nvSpPr>
            <p:spPr bwMode="auto">
              <a:xfrm>
                <a:off x="5012" y="2840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3" name="Line 390"/>
              <p:cNvSpPr>
                <a:spLocks noChangeShapeType="1"/>
              </p:cNvSpPr>
              <p:nvPr/>
            </p:nvSpPr>
            <p:spPr bwMode="auto">
              <a:xfrm>
                <a:off x="5012" y="3112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4" name="Line 391"/>
              <p:cNvSpPr>
                <a:spLocks noChangeShapeType="1"/>
              </p:cNvSpPr>
              <p:nvPr/>
            </p:nvSpPr>
            <p:spPr bwMode="auto">
              <a:xfrm>
                <a:off x="5012" y="3657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5" name="Line 392"/>
              <p:cNvSpPr>
                <a:spLocks noChangeShapeType="1"/>
              </p:cNvSpPr>
              <p:nvPr/>
            </p:nvSpPr>
            <p:spPr bwMode="auto">
              <a:xfrm>
                <a:off x="5011" y="3929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6" name="Line 393"/>
              <p:cNvSpPr>
                <a:spLocks noChangeShapeType="1"/>
              </p:cNvSpPr>
              <p:nvPr/>
            </p:nvSpPr>
            <p:spPr bwMode="auto">
              <a:xfrm>
                <a:off x="5011" y="3385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1534" name="Group 394"/>
            <p:cNvGrpSpPr>
              <a:grpSpLocks/>
            </p:cNvGrpSpPr>
            <p:nvPr/>
          </p:nvGrpSpPr>
          <p:grpSpPr bwMode="auto">
            <a:xfrm>
              <a:off x="423" y="-1090"/>
              <a:ext cx="138" cy="1361"/>
              <a:chOff x="5147" y="2976"/>
              <a:chExt cx="138" cy="1361"/>
            </a:xfrm>
          </p:grpSpPr>
          <p:sp>
            <p:nvSpPr>
              <p:cNvPr id="21535" name="Rectangle 395"/>
              <p:cNvSpPr>
                <a:spLocks noChangeArrowheads="1"/>
              </p:cNvSpPr>
              <p:nvPr/>
            </p:nvSpPr>
            <p:spPr bwMode="auto">
              <a:xfrm>
                <a:off x="5148" y="2976"/>
                <a:ext cx="136" cy="1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zh-CN" altLang="zh-CN">
                  <a:solidFill>
                    <a:srgbClr val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36" name="Line 396"/>
              <p:cNvSpPr>
                <a:spLocks noChangeShapeType="1"/>
              </p:cNvSpPr>
              <p:nvPr/>
            </p:nvSpPr>
            <p:spPr bwMode="auto">
              <a:xfrm>
                <a:off x="5148" y="2976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37" name="Line 397"/>
              <p:cNvSpPr>
                <a:spLocks noChangeShapeType="1"/>
              </p:cNvSpPr>
              <p:nvPr/>
            </p:nvSpPr>
            <p:spPr bwMode="auto">
              <a:xfrm>
                <a:off x="5148" y="3248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38" name="Line 398"/>
              <p:cNvSpPr>
                <a:spLocks noChangeShapeType="1"/>
              </p:cNvSpPr>
              <p:nvPr/>
            </p:nvSpPr>
            <p:spPr bwMode="auto">
              <a:xfrm>
                <a:off x="5148" y="3793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39" name="Line 399"/>
              <p:cNvSpPr>
                <a:spLocks noChangeShapeType="1"/>
              </p:cNvSpPr>
              <p:nvPr/>
            </p:nvSpPr>
            <p:spPr bwMode="auto">
              <a:xfrm>
                <a:off x="5147" y="4065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540" name="Line 400"/>
              <p:cNvSpPr>
                <a:spLocks noChangeShapeType="1"/>
              </p:cNvSpPr>
              <p:nvPr/>
            </p:nvSpPr>
            <p:spPr bwMode="auto">
              <a:xfrm>
                <a:off x="5147" y="3521"/>
                <a:ext cx="137" cy="27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p:grpSp>
      </p:grpSp>
      <p:grpSp>
        <p:nvGrpSpPr>
          <p:cNvPr id="13" name="Group 401"/>
          <p:cNvGrpSpPr>
            <a:grpSpLocks/>
          </p:cNvGrpSpPr>
          <p:nvPr/>
        </p:nvGrpSpPr>
        <p:grpSpPr bwMode="auto">
          <a:xfrm>
            <a:off x="-600075" y="4320545"/>
            <a:ext cx="18902363" cy="5900738"/>
            <a:chOff x="0" y="1830"/>
            <a:chExt cx="3024" cy="1770"/>
          </a:xfrm>
        </p:grpSpPr>
        <p:grpSp>
          <p:nvGrpSpPr>
            <p:cNvPr id="21524" name="Group 402"/>
            <p:cNvGrpSpPr>
              <a:grpSpLocks/>
            </p:cNvGrpSpPr>
            <p:nvPr/>
          </p:nvGrpSpPr>
          <p:grpSpPr bwMode="auto">
            <a:xfrm>
              <a:off x="2797" y="1830"/>
              <a:ext cx="227" cy="1770"/>
              <a:chOff x="348" y="1297"/>
              <a:chExt cx="227" cy="1770"/>
            </a:xfrm>
          </p:grpSpPr>
          <p:grpSp>
            <p:nvGrpSpPr>
              <p:cNvPr id="21526" name="Group 403"/>
              <p:cNvGrpSpPr>
                <a:grpSpLocks/>
              </p:cNvGrpSpPr>
              <p:nvPr/>
            </p:nvGrpSpPr>
            <p:grpSpPr bwMode="auto">
              <a:xfrm>
                <a:off x="348" y="1297"/>
                <a:ext cx="227" cy="1770"/>
                <a:chOff x="679" y="1297"/>
                <a:chExt cx="227" cy="1770"/>
              </a:xfrm>
            </p:grpSpPr>
            <p:sp>
              <p:nvSpPr>
                <p:cNvPr id="74132" name="Rectangle 404"/>
                <p:cNvSpPr>
                  <a:spLocks noChangeArrowheads="1"/>
                </p:cNvSpPr>
                <p:nvPr/>
              </p:nvSpPr>
              <p:spPr bwMode="auto">
                <a:xfrm>
                  <a:off x="724" y="1388"/>
                  <a:ext cx="136" cy="15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1">
                        <a:alpha val="30000"/>
                      </a:schemeClr>
                    </a:gs>
                    <a:gs pos="50000">
                      <a:schemeClr val="tx1">
                        <a:gamma/>
                        <a:shade val="0"/>
                        <a:invGamma/>
                        <a:alpha val="0"/>
                      </a:schemeClr>
                    </a:gs>
                    <a:gs pos="100000">
                      <a:schemeClr val="tx1">
                        <a:alpha val="30000"/>
                      </a:scheme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21529" name="AutoShape 405"/>
                <p:cNvSpPr>
                  <a:spLocks noChangeArrowheads="1"/>
                </p:cNvSpPr>
                <p:nvPr/>
              </p:nvSpPr>
              <p:spPr bwMode="auto">
                <a:xfrm>
                  <a:off x="679" y="1297"/>
                  <a:ext cx="227" cy="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6633"/>
                </a:solidFill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21530" name="AutoShape 406"/>
                <p:cNvSpPr>
                  <a:spLocks noChangeArrowheads="1"/>
                </p:cNvSpPr>
                <p:nvPr/>
              </p:nvSpPr>
              <p:spPr bwMode="auto">
                <a:xfrm>
                  <a:off x="679" y="2976"/>
                  <a:ext cx="227" cy="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6633"/>
                </a:solidFill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zh-CN" altLang="zh-CN">
                    <a:solidFill>
                      <a:srgbClr val="000000"/>
                    </a:solidFill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741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719" y="1390"/>
                  <a:ext cx="136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chemeClr val="bg1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4136" name="Rectangle 408"/>
              <p:cNvSpPr>
                <a:spLocks noChangeArrowheads="1"/>
              </p:cNvSpPr>
              <p:nvPr/>
            </p:nvSpPr>
            <p:spPr bwMode="auto">
              <a:xfrm>
                <a:off x="394" y="2931"/>
                <a:ext cx="136" cy="45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chemeClr val="bg1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1525" name="Rectangle 409"/>
            <p:cNvSpPr>
              <a:spLocks noChangeArrowheads="1"/>
            </p:cNvSpPr>
            <p:nvPr/>
          </p:nvSpPr>
          <p:spPr bwMode="auto">
            <a:xfrm>
              <a:off x="0" y="1926"/>
              <a:ext cx="2853" cy="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zh-CN" altLang="zh-CN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21517" name="Rectangle 410"/>
          <p:cNvSpPr>
            <a:spLocks noChangeArrowheads="1"/>
          </p:cNvSpPr>
          <p:nvPr/>
        </p:nvSpPr>
        <p:spPr bwMode="auto">
          <a:xfrm>
            <a:off x="0" y="23338"/>
            <a:ext cx="36004500" cy="430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176" tIns="143564" rIns="287176" bIns="143564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1518" name="Group 411"/>
          <p:cNvGrpSpPr>
            <a:grpSpLocks/>
          </p:cNvGrpSpPr>
          <p:nvPr/>
        </p:nvGrpSpPr>
        <p:grpSpPr bwMode="auto">
          <a:xfrm>
            <a:off x="29" y="0"/>
            <a:ext cx="21121392" cy="4177190"/>
            <a:chOff x="0" y="-17"/>
            <a:chExt cx="3379" cy="1253"/>
          </a:xfrm>
        </p:grpSpPr>
        <p:pic>
          <p:nvPicPr>
            <p:cNvPr id="21522" name="Picture 412" descr="书法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19" b="4712"/>
            <a:stretch>
              <a:fillRect/>
            </a:stretch>
          </p:blipFill>
          <p:spPr bwMode="auto">
            <a:xfrm>
              <a:off x="0" y="-17"/>
              <a:ext cx="2865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141" name="Rectangle 413"/>
            <p:cNvSpPr>
              <a:spLocks noChangeArrowheads="1"/>
            </p:cNvSpPr>
            <p:nvPr/>
          </p:nvSpPr>
          <p:spPr bwMode="auto">
            <a:xfrm>
              <a:off x="0" y="-17"/>
              <a:ext cx="3379" cy="125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89999"/>
                  </a:schemeClr>
                </a:gs>
                <a:gs pos="100000">
                  <a:schemeClr val="bg1">
                    <a:gamma/>
                    <a:tint val="0"/>
                    <a:invGamma/>
                    <a:alpha val="3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1519" name="Rectangle 414"/>
          <p:cNvSpPr>
            <a:spLocks noChangeArrowheads="1"/>
          </p:cNvSpPr>
          <p:nvPr/>
        </p:nvSpPr>
        <p:spPr bwMode="auto">
          <a:xfrm>
            <a:off x="0" y="10241280"/>
            <a:ext cx="36004500" cy="41771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176" tIns="143564" rIns="287176" bIns="143564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21520" name="Picture 415" descr="13-15-5236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3" b="16644"/>
          <a:stretch>
            <a:fillRect/>
          </a:stretch>
        </p:blipFill>
        <p:spPr bwMode="auto">
          <a:xfrm>
            <a:off x="6663398" y="10257950"/>
            <a:ext cx="29341167" cy="41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Rectangle 2"/>
          <p:cNvSpPr>
            <a:spLocks noChangeArrowheads="1"/>
          </p:cNvSpPr>
          <p:nvPr/>
        </p:nvSpPr>
        <p:spPr bwMode="auto">
          <a:xfrm>
            <a:off x="10063791" y="546735"/>
            <a:ext cx="19621204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26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4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4335E-6 L -0.39844 2.5433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9017E-6 L -0.39982 0.5324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4335E-6 L 0.40139 2.54335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6 L 0.40104 0.534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1" name="Group 18"/>
          <p:cNvGrpSpPr>
            <a:grpSpLocks/>
          </p:cNvGrpSpPr>
          <p:nvPr/>
        </p:nvGrpSpPr>
        <p:grpSpPr bwMode="auto">
          <a:xfrm>
            <a:off x="1008362" y="2"/>
            <a:ext cx="34937463" cy="14401800"/>
            <a:chOff x="703" y="1071"/>
            <a:chExt cx="3764" cy="953"/>
          </a:xfrm>
        </p:grpSpPr>
        <p:sp>
          <p:nvSpPr>
            <p:cNvPr id="50182" name="Line 19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50183" name="Group 20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50191" name="AutoShape 2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2" name="AutoShape 2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3" name="AutoShape 2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0184" name="Group 24"/>
            <p:cNvGrpSpPr>
              <a:grpSpLocks/>
            </p:cNvGrpSpPr>
            <p:nvPr/>
          </p:nvGrpSpPr>
          <p:grpSpPr bwMode="auto">
            <a:xfrm rot="10800000">
              <a:off x="4014" y="1888"/>
              <a:ext cx="453" cy="136"/>
              <a:chOff x="975" y="1117"/>
              <a:chExt cx="453" cy="227"/>
            </a:xfrm>
          </p:grpSpPr>
          <p:sp>
            <p:nvSpPr>
              <p:cNvPr id="50188" name="AutoShape 25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89" name="AutoShape 26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0" name="AutoShape 27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0185" name="Line 28"/>
            <p:cNvSpPr>
              <a:spLocks noChangeShapeType="1"/>
            </p:cNvSpPr>
            <p:nvPr/>
          </p:nvSpPr>
          <p:spPr bwMode="auto">
            <a:xfrm>
              <a:off x="1156" y="1162"/>
              <a:ext cx="308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186" name="Line 29"/>
            <p:cNvSpPr>
              <a:spLocks noChangeShapeType="1"/>
            </p:cNvSpPr>
            <p:nvPr/>
          </p:nvSpPr>
          <p:spPr bwMode="auto">
            <a:xfrm>
              <a:off x="4241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187" name="Line 30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3544099" y="1933714"/>
            <a:ext cx="19428737" cy="11092889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11300" b="1" kern="100" dirty="0">
                <a:solidFill>
                  <a:prstClr val="black"/>
                </a:solidFill>
                <a:ea typeface="楷体"/>
                <a:cs typeface="Times New Roman"/>
              </a:rPr>
              <a:t>联系方式</a:t>
            </a:r>
            <a:endParaRPr lang="en-US" altLang="zh-CN" sz="11300" b="1" kern="100" dirty="0">
              <a:solidFill>
                <a:prstClr val="black"/>
              </a:solidFill>
              <a:ea typeface="楷体"/>
              <a:cs typeface="Times New Roman"/>
            </a:endParaRPr>
          </a:p>
          <a:p>
            <a:pPr>
              <a:defRPr/>
            </a:pPr>
            <a:endParaRPr lang="en-US" altLang="zh-CN" kern="100" dirty="0" smtClean="0">
              <a:solidFill>
                <a:prstClr val="black"/>
              </a:solidFill>
              <a:ea typeface="楷体"/>
              <a:cs typeface="Times New Roman"/>
            </a:endParaRP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姓名：王艳</a:t>
            </a:r>
            <a:endParaRPr lang="en-US" altLang="zh-CN" sz="7600" b="1" kern="100" dirty="0">
              <a:solidFill>
                <a:prstClr val="black"/>
              </a:solidFill>
              <a:ea typeface="楷体"/>
              <a:cs typeface="Times New Roman"/>
            </a:endParaRP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单位：中国科学院烟台海岸带研究所</a:t>
            </a:r>
            <a:endParaRPr lang="en-US" altLang="zh-CN" sz="7600" b="1" kern="100" dirty="0">
              <a:solidFill>
                <a:prstClr val="black"/>
              </a:solidFill>
              <a:ea typeface="楷体"/>
              <a:cs typeface="Times New Roman"/>
            </a:endParaRP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地址：山东省烟台市莱山区春晖路</a:t>
            </a: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17</a:t>
            </a: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号</a:t>
            </a:r>
            <a:endParaRPr lang="en-US" altLang="zh-CN" sz="7600" b="1" kern="100" dirty="0">
              <a:solidFill>
                <a:prstClr val="black"/>
              </a:solidFill>
              <a:ea typeface="楷体"/>
              <a:cs typeface="Times New Roman"/>
            </a:endParaRP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手机：</a:t>
            </a: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15854554681</a:t>
            </a: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微信：</a:t>
            </a: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wy13589844342</a:t>
            </a:r>
          </a:p>
          <a:p>
            <a:pPr>
              <a:defRPr/>
            </a:pP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QQ</a:t>
            </a: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：</a:t>
            </a: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1459740481</a:t>
            </a:r>
          </a:p>
          <a:p>
            <a:pPr>
              <a:defRPr/>
            </a:pPr>
            <a:r>
              <a:rPr lang="zh-CN" altLang="en-US" sz="7600" b="1" kern="100" dirty="0">
                <a:solidFill>
                  <a:prstClr val="black"/>
                </a:solidFill>
                <a:ea typeface="楷体"/>
                <a:cs typeface="Times New Roman"/>
              </a:rPr>
              <a:t>邮箱：</a:t>
            </a:r>
            <a:r>
              <a:rPr lang="en-US" altLang="zh-CN" sz="7600" b="1" kern="100" dirty="0">
                <a:solidFill>
                  <a:prstClr val="black"/>
                </a:solidFill>
                <a:ea typeface="楷体"/>
                <a:cs typeface="Times New Roman"/>
              </a:rPr>
              <a:t>ywang@yic.ac.cn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88" y="3637889"/>
            <a:ext cx="72038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3878569" y="542037"/>
            <a:ext cx="7401902" cy="26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7176" tIns="143564" rIns="287176" bIns="143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100" b="1" kern="0" dirty="0">
                <a:solidFill>
                  <a:srgbClr val="000000"/>
                </a:solidFill>
              </a:rPr>
              <a:t>提纲</a:t>
            </a:r>
          </a:p>
        </p:txBody>
      </p:sp>
      <p:sp>
        <p:nvSpPr>
          <p:cNvPr id="4" name="对角圆角矩形 3"/>
          <p:cNvSpPr/>
          <p:nvPr/>
        </p:nvSpPr>
        <p:spPr bwMode="auto">
          <a:xfrm>
            <a:off x="7338902" y="3254817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0100" kern="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34"/>
          <p:cNvCxnSpPr>
            <a:cxnSpLocks noChangeShapeType="1"/>
          </p:cNvCxnSpPr>
          <p:nvPr/>
        </p:nvCxnSpPr>
        <p:spPr bwMode="auto">
          <a:xfrm>
            <a:off x="11273283" y="5053276"/>
            <a:ext cx="13426678" cy="3335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12160912" y="3553100"/>
            <a:ext cx="5094017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立项背景</a:t>
            </a:r>
          </a:p>
        </p:txBody>
      </p:sp>
      <p:sp>
        <p:nvSpPr>
          <p:cNvPr id="7" name="对角圆角矩形 6"/>
          <p:cNvSpPr/>
          <p:nvPr/>
        </p:nvSpPr>
        <p:spPr bwMode="auto">
          <a:xfrm>
            <a:off x="7338902" y="5651799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F79646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0100" kern="0" dirty="0">
              <a:solidFill>
                <a:srgbClr val="F79646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37"/>
          <p:cNvCxnSpPr>
            <a:cxnSpLocks noChangeShapeType="1"/>
          </p:cNvCxnSpPr>
          <p:nvPr/>
        </p:nvCxnSpPr>
        <p:spPr bwMode="auto">
          <a:xfrm>
            <a:off x="11273283" y="7450278"/>
            <a:ext cx="13426678" cy="3333"/>
          </a:xfrm>
          <a:prstGeom prst="line">
            <a:avLst/>
          </a:prstGeom>
          <a:noFill/>
          <a:ln w="9525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12160921" y="5950068"/>
            <a:ext cx="9608073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项目实施后的效益</a:t>
            </a:r>
          </a:p>
        </p:txBody>
      </p:sp>
      <p:sp>
        <p:nvSpPr>
          <p:cNvPr id="10" name="对角圆角矩形 9"/>
          <p:cNvSpPr/>
          <p:nvPr/>
        </p:nvSpPr>
        <p:spPr bwMode="auto">
          <a:xfrm>
            <a:off x="7338902" y="8048781"/>
            <a:ext cx="3094158" cy="1650218"/>
          </a:xfrm>
          <a:prstGeom prst="round2Diag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1000">
                <a:sysClr val="window" lastClr="FFFFFF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lIns="248724" tIns="124375" rIns="248724" bIns="124375" anchor="ctr"/>
          <a:lstStyle/>
          <a:p>
            <a:pPr algn="ctr" defTabSz="2517656">
              <a:defRPr/>
            </a:pPr>
            <a:r>
              <a:rPr lang="en-US" altLang="zh-CN" sz="10100" kern="0" dirty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0100" kern="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40"/>
          <p:cNvCxnSpPr>
            <a:cxnSpLocks noChangeShapeType="1"/>
          </p:cNvCxnSpPr>
          <p:nvPr/>
        </p:nvCxnSpPr>
        <p:spPr bwMode="auto">
          <a:xfrm>
            <a:off x="11273283" y="9847209"/>
            <a:ext cx="13426678" cy="54029"/>
          </a:xfrm>
          <a:prstGeom prst="line">
            <a:avLst/>
          </a:prstGeom>
          <a:noFill/>
          <a:ln w="9525" algn="ctr">
            <a:solidFill>
              <a:srgbClr val="08A8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/>
          <p:cNvSpPr/>
          <p:nvPr/>
        </p:nvSpPr>
        <p:spPr>
          <a:xfrm>
            <a:off x="12160911" y="8347029"/>
            <a:ext cx="7351045" cy="1644149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>
              <a:defRPr/>
            </a:pPr>
            <a:r>
              <a:rPr lang="zh-CN" altLang="en-US" sz="8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项目风险评估</a:t>
            </a:r>
          </a:p>
        </p:txBody>
      </p:sp>
      <p:pic>
        <p:nvPicPr>
          <p:cNvPr id="13" name="Picture 29" descr="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/>
          <a:stretch/>
        </p:blipFill>
        <p:spPr bwMode="auto">
          <a:xfrm>
            <a:off x="20552569" y="10263351"/>
            <a:ext cx="15451931" cy="41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33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870861" y="2636997"/>
            <a:ext cx="18427303" cy="89211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7982" tIns="143990" rIns="287982" bIns="143990" anchor="ctr"/>
          <a:lstStyle/>
          <a:p>
            <a:pPr algn="ctr" defTabSz="288036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b="1" dirty="0">
              <a:solidFill>
                <a:prstClr val="black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271291" y="5814061"/>
            <a:ext cx="12757843" cy="5744052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7982" tIns="143990" rIns="287982" bIns="143990" anchor="ctr"/>
          <a:lstStyle/>
          <a:p>
            <a:pPr algn="ctr" defTabSz="288036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000" b="1" dirty="0">
              <a:solidFill>
                <a:prstClr val="black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4846"/>
            <a:ext cx="36004500" cy="231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B6173"/>
                  </a:outerShdw>
                </a:effectLst>
              </a14:hiddenEffects>
            </a:ext>
          </a:extLst>
        </p:spPr>
      </p:pic>
      <p:sp>
        <p:nvSpPr>
          <p:cNvPr id="59405" name="Rectangle 14"/>
          <p:cNvSpPr txBox="1">
            <a:spLocks noChangeArrowheads="1"/>
          </p:cNvSpPr>
          <p:nvPr/>
        </p:nvSpPr>
        <p:spPr bwMode="auto">
          <a:xfrm>
            <a:off x="493819" y="2346963"/>
            <a:ext cx="17583446" cy="92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982" tIns="143990" rIns="287982" bIns="143990"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细胞尺寸小（</a:t>
            </a:r>
            <a:r>
              <a:rPr lang="en-US" altLang="zh-CN" sz="6000" dirty="0" smtClean="0">
                <a:solidFill>
                  <a:prstClr val="black"/>
                </a:solidFill>
                <a:ea typeface="宋体" charset="-122"/>
              </a:rPr>
              <a:t>1-25um</a:t>
            </a: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），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约占植物界物种数量的</a:t>
            </a:r>
            <a:r>
              <a:rPr lang="en-US" altLang="zh-CN" sz="6000" dirty="0" smtClean="0">
                <a:solidFill>
                  <a:prstClr val="black"/>
                </a:solidFill>
                <a:ea typeface="宋体" charset="-122"/>
              </a:rPr>
              <a:t>50</a:t>
            </a: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％。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</a:pP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微藻是人类继发现微生物之后又一新的：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  <a:buFont typeface="Wingdings" pitchFamily="2" charset="2"/>
              <a:buChar char="ü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重要种质库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  <a:buFont typeface="Wingdings" pitchFamily="2" charset="2"/>
              <a:buChar char="ü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遗传信息库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  <a:buFont typeface="Wingdings" pitchFamily="2" charset="2"/>
              <a:buChar char="ü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生化物质库</a:t>
            </a:r>
            <a:endParaRPr lang="en-US" altLang="zh-CN" sz="6000" dirty="0" smtClean="0">
              <a:solidFill>
                <a:prstClr val="black"/>
              </a:solidFill>
              <a:ea typeface="宋体" charset="-122"/>
            </a:endParaRPr>
          </a:p>
          <a:p>
            <a:pPr defTabSz="288036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68000"/>
              <a:buFont typeface="Wingdings" pitchFamily="2" charset="2"/>
              <a:buChar char="ü"/>
            </a:pPr>
            <a:r>
              <a:rPr lang="zh-CN" altLang="en-US" sz="6000" dirty="0" smtClean="0">
                <a:solidFill>
                  <a:prstClr val="black"/>
                </a:solidFill>
                <a:ea typeface="宋体" charset="-122"/>
              </a:rPr>
              <a:t>再生药用资源库和特色产品博物馆。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4521817" y="2817020"/>
            <a:ext cx="3969244" cy="10602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982" tIns="143990" rIns="287982" bIns="143990">
            <a:spAutoFit/>
          </a:bodyPr>
          <a:lstStyle/>
          <a:p>
            <a:pPr defTabSz="28803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000" b="1" dirty="0">
                <a:solidFill>
                  <a:prstClr val="black"/>
                </a:solidFill>
                <a:latin typeface="Times New Roman" pitchFamily="18" charset="0"/>
              </a:rPr>
              <a:t>植物界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5090642" y="5990750"/>
            <a:ext cx="2837855" cy="10602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87982" tIns="143990" rIns="287982" bIns="143990">
            <a:spAutoFit/>
          </a:bodyPr>
          <a:lstStyle/>
          <a:p>
            <a:pPr defTabSz="28803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000" b="1" dirty="0">
                <a:solidFill>
                  <a:prstClr val="black"/>
                </a:solidFill>
                <a:latin typeface="Times New Roman" pitchFamily="18" charset="0"/>
              </a:rPr>
              <a:t>微藻</a:t>
            </a: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9009427" y="428447"/>
            <a:ext cx="3193953" cy="1770932"/>
            <a:chOff x="1919075" y="1928802"/>
            <a:chExt cx="1975734" cy="1143008"/>
          </a:xfrm>
        </p:grpSpPr>
        <p:sp>
          <p:nvSpPr>
            <p:cNvPr id="10" name="圆角矩形 9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marL="0" marR="0" lvl="0" indent="0" algn="ctr" defTabSz="251765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14612" y="2028486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rPr>
                <a:t>1.1</a:t>
              </a:r>
              <a:endPara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2788819" y="490613"/>
            <a:ext cx="14186600" cy="164655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defTabSz="913881">
              <a:defRPr/>
            </a:pP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微藻资源的独特之</a:t>
            </a:r>
            <a:r>
              <a:rPr lang="zh-CN" altLang="en-US" sz="10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处</a:t>
            </a:r>
            <a:endParaRPr lang="zh-CN" altLang="en-US" sz="101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2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1" name="Group 18"/>
          <p:cNvGrpSpPr>
            <a:grpSpLocks/>
          </p:cNvGrpSpPr>
          <p:nvPr/>
        </p:nvGrpSpPr>
        <p:grpSpPr bwMode="auto">
          <a:xfrm>
            <a:off x="360299" y="1963188"/>
            <a:ext cx="35355927" cy="12162639"/>
            <a:chOff x="703" y="1071"/>
            <a:chExt cx="3719" cy="862"/>
          </a:xfrm>
        </p:grpSpPr>
        <p:sp>
          <p:nvSpPr>
            <p:cNvPr id="50182" name="Line 19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50183" name="Group 20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50191" name="AutoShape 2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2" name="AutoShape 2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3" name="AutoShape 2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0184" name="Group 24"/>
            <p:cNvGrpSpPr>
              <a:grpSpLocks/>
            </p:cNvGrpSpPr>
            <p:nvPr/>
          </p:nvGrpSpPr>
          <p:grpSpPr bwMode="auto">
            <a:xfrm rot="10800000">
              <a:off x="3969" y="1797"/>
              <a:ext cx="453" cy="136"/>
              <a:chOff x="1020" y="1269"/>
              <a:chExt cx="453" cy="227"/>
            </a:xfrm>
          </p:grpSpPr>
          <p:sp>
            <p:nvSpPr>
              <p:cNvPr id="50188" name="AutoShape 25"/>
              <p:cNvSpPr>
                <a:spLocks noChangeArrowheads="1"/>
              </p:cNvSpPr>
              <p:nvPr/>
            </p:nvSpPr>
            <p:spPr bwMode="auto">
              <a:xfrm>
                <a:off x="1020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89" name="AutoShape 26"/>
              <p:cNvSpPr>
                <a:spLocks noChangeArrowheads="1"/>
              </p:cNvSpPr>
              <p:nvPr/>
            </p:nvSpPr>
            <p:spPr bwMode="auto">
              <a:xfrm>
                <a:off x="1156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  <p:sp>
            <p:nvSpPr>
              <p:cNvPr id="50190" name="AutoShape 27"/>
              <p:cNvSpPr>
                <a:spLocks noChangeArrowheads="1"/>
              </p:cNvSpPr>
              <p:nvPr/>
            </p:nvSpPr>
            <p:spPr bwMode="auto">
              <a:xfrm>
                <a:off x="1292" y="1269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4D4D4D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0185" name="Line 28"/>
            <p:cNvSpPr>
              <a:spLocks noChangeShapeType="1"/>
            </p:cNvSpPr>
            <p:nvPr/>
          </p:nvSpPr>
          <p:spPr bwMode="auto">
            <a:xfrm>
              <a:off x="1156" y="1162"/>
              <a:ext cx="308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186" name="Line 29"/>
            <p:cNvSpPr>
              <a:spLocks noChangeShapeType="1"/>
            </p:cNvSpPr>
            <p:nvPr/>
          </p:nvSpPr>
          <p:spPr bwMode="auto">
            <a:xfrm>
              <a:off x="4241" y="1162"/>
              <a:ext cx="0" cy="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187" name="Line 30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3" name="组合 1"/>
          <p:cNvGrpSpPr>
            <a:grpSpLocks/>
          </p:cNvGrpSpPr>
          <p:nvPr/>
        </p:nvGrpSpPr>
        <p:grpSpPr bwMode="auto">
          <a:xfrm>
            <a:off x="8795135" y="428447"/>
            <a:ext cx="3133834" cy="1770932"/>
            <a:chOff x="1919075" y="1928802"/>
            <a:chExt cx="1938545" cy="1143008"/>
          </a:xfrm>
        </p:grpSpPr>
        <p:sp>
          <p:nvSpPr>
            <p:cNvPr id="24" name="圆角矩形 23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54129" y="2002306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1.2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788818" y="490613"/>
            <a:ext cx="16590695" cy="164655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defTabSz="913881">
              <a:defRPr/>
            </a:pP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sz="101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藻产品市场</a:t>
            </a: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规模及总价值 </a:t>
            </a:r>
          </a:p>
        </p:txBody>
      </p:sp>
      <p:pic>
        <p:nvPicPr>
          <p:cNvPr id="27" name="Picture 47" descr="1288331585_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5" y="10459989"/>
            <a:ext cx="2400300" cy="24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5531124" y="10459989"/>
            <a:ext cx="4006753" cy="80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87116" tIns="143527" rIns="287116" bIns="143527" anchor="ctr"/>
          <a:lstStyle/>
          <a:p>
            <a:pPr defTabSz="287089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800" b="1">
                <a:solidFill>
                  <a:srgbClr val="131313"/>
                </a:solidFill>
                <a:latin typeface="Times New Roman" pitchFamily="18" charset="0"/>
                <a:ea typeface="楷体_GB2312" pitchFamily="49" charset="-122"/>
              </a:rPr>
              <a:t>碳减排</a:t>
            </a:r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5599905" y="11260091"/>
            <a:ext cx="9151144" cy="1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16" tIns="143527" rIns="287116" bIns="143527">
            <a:spAutoFit/>
          </a:bodyPr>
          <a:lstStyle/>
          <a:p>
            <a:pPr defTabSz="2870897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kern="0" dirty="0">
                <a:solidFill>
                  <a:srgbClr val="131313"/>
                </a:solidFill>
              </a:rPr>
              <a:t>全球火力发电厂</a:t>
            </a:r>
            <a:r>
              <a:rPr lang="en-US" altLang="zh-CN" sz="2800" kern="0" dirty="0">
                <a:solidFill>
                  <a:srgbClr val="131313"/>
                </a:solidFill>
              </a:rPr>
              <a:t>CO</a:t>
            </a:r>
            <a:r>
              <a:rPr lang="en-US" altLang="zh-CN" sz="2800" kern="0" baseline="-25000" dirty="0">
                <a:solidFill>
                  <a:srgbClr val="131313"/>
                </a:solidFill>
              </a:rPr>
              <a:t>2</a:t>
            </a:r>
            <a:r>
              <a:rPr lang="zh-CN" altLang="en-US" sz="2800" kern="0" dirty="0">
                <a:solidFill>
                  <a:srgbClr val="131313"/>
                </a:solidFill>
              </a:rPr>
              <a:t>年排放</a:t>
            </a:r>
            <a:r>
              <a:rPr lang="en-US" altLang="zh-CN" sz="2800" kern="0" dirty="0">
                <a:solidFill>
                  <a:srgbClr val="131313"/>
                </a:solidFill>
              </a:rPr>
              <a:t>88</a:t>
            </a:r>
            <a:r>
              <a:rPr lang="zh-CN" altLang="en-US" sz="2800" kern="0" dirty="0">
                <a:solidFill>
                  <a:srgbClr val="131313"/>
                </a:solidFill>
              </a:rPr>
              <a:t>亿吨、碳指标价格约</a:t>
            </a:r>
            <a:r>
              <a:rPr lang="en-US" altLang="zh-CN" sz="2800" kern="0" dirty="0">
                <a:solidFill>
                  <a:srgbClr val="131313"/>
                </a:solidFill>
              </a:rPr>
              <a:t>7000</a:t>
            </a:r>
            <a:r>
              <a:rPr lang="zh-CN" altLang="en-US" sz="2800" kern="0" dirty="0">
                <a:solidFill>
                  <a:srgbClr val="131313"/>
                </a:solidFill>
              </a:rPr>
              <a:t>亿元</a:t>
            </a:r>
            <a:r>
              <a:rPr lang="en-US" altLang="zh-CN" sz="2800" kern="0" dirty="0">
                <a:solidFill>
                  <a:srgbClr val="131313"/>
                </a:solidFill>
              </a:rPr>
              <a:t>; </a:t>
            </a:r>
            <a:r>
              <a:rPr lang="zh-CN" altLang="en-US" sz="2800" kern="0" dirty="0">
                <a:solidFill>
                  <a:srgbClr val="131313"/>
                </a:solidFill>
              </a:rPr>
              <a:t>全国石化及煤化工企业</a:t>
            </a:r>
            <a:r>
              <a:rPr lang="en-US" altLang="zh-CN" sz="2800" kern="0" dirty="0">
                <a:solidFill>
                  <a:srgbClr val="131313"/>
                </a:solidFill>
              </a:rPr>
              <a:t>CO</a:t>
            </a:r>
            <a:r>
              <a:rPr lang="en-US" altLang="zh-CN" sz="2800" kern="0" baseline="-25000" dirty="0">
                <a:solidFill>
                  <a:srgbClr val="131313"/>
                </a:solidFill>
              </a:rPr>
              <a:t>2</a:t>
            </a:r>
            <a:r>
              <a:rPr lang="zh-CN" altLang="en-US" sz="2800" kern="0" dirty="0">
                <a:solidFill>
                  <a:srgbClr val="131313"/>
                </a:solidFill>
              </a:rPr>
              <a:t>年排放</a:t>
            </a:r>
            <a:r>
              <a:rPr lang="en-US" altLang="zh-CN" sz="2800" kern="0" dirty="0">
                <a:solidFill>
                  <a:srgbClr val="131313"/>
                </a:solidFill>
              </a:rPr>
              <a:t>2.04</a:t>
            </a:r>
            <a:r>
              <a:rPr lang="zh-CN" altLang="en-US" sz="2800" kern="0" dirty="0">
                <a:solidFill>
                  <a:srgbClr val="131313"/>
                </a:solidFill>
              </a:rPr>
              <a:t>亿吨、碳指标价格</a:t>
            </a:r>
            <a:r>
              <a:rPr lang="en-US" altLang="zh-CN" sz="2800" kern="0" dirty="0">
                <a:solidFill>
                  <a:srgbClr val="131313"/>
                </a:solidFill>
              </a:rPr>
              <a:t>163</a:t>
            </a:r>
            <a:r>
              <a:rPr lang="zh-CN" altLang="en-US" sz="2800" kern="0" dirty="0">
                <a:solidFill>
                  <a:srgbClr val="131313"/>
                </a:solidFill>
              </a:rPr>
              <a:t>亿元</a:t>
            </a:r>
          </a:p>
        </p:txBody>
      </p:sp>
      <p:pic>
        <p:nvPicPr>
          <p:cNvPr id="30" name="Picture 11" descr="1288254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9" y="4587954"/>
            <a:ext cx="2269032" cy="26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1288254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07" y="7579725"/>
            <a:ext cx="2306536" cy="23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5650696" y="4587954"/>
            <a:ext cx="7757218" cy="80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87116" tIns="143527" rIns="287116" bIns="143527" anchor="ctr"/>
          <a:lstStyle/>
          <a:p>
            <a:pPr defTabSz="287089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800" b="1" kern="0" dirty="0">
                <a:solidFill>
                  <a:srgbClr val="131313"/>
                </a:solidFill>
                <a:latin typeface="Times New Roman" pitchFamily="18" charset="0"/>
                <a:ea typeface="楷体_GB2312" pitchFamily="49" charset="-122"/>
              </a:rPr>
              <a:t>蛋白饲料添加剂</a:t>
            </a:r>
            <a:r>
              <a:rPr lang="en-US" altLang="zh-CN" sz="2500" kern="0" dirty="0">
                <a:solidFill>
                  <a:srgbClr val="131313"/>
                </a:solidFill>
              </a:rPr>
              <a:t> </a:t>
            </a:r>
            <a:r>
              <a:rPr lang="zh-CN" altLang="en-US" sz="2500" kern="0" dirty="0">
                <a:solidFill>
                  <a:srgbClr val="131313"/>
                </a:solidFill>
              </a:rPr>
              <a:t>（完全替代）</a:t>
            </a:r>
            <a:endParaRPr lang="zh-CN" altLang="en-US" sz="2500" b="1" kern="0" dirty="0">
              <a:solidFill>
                <a:srgbClr val="131313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5504643" y="7621704"/>
            <a:ext cx="7457180" cy="800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87116" tIns="143527" rIns="287116" bIns="143527" anchor="ctr"/>
          <a:lstStyle/>
          <a:p>
            <a:pPr defTabSz="287089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800" b="1" kern="0" dirty="0">
                <a:solidFill>
                  <a:srgbClr val="131313"/>
                </a:solidFill>
                <a:latin typeface="Times New Roman" pitchFamily="18" charset="0"/>
                <a:ea typeface="楷体_GB2312" pitchFamily="49" charset="-122"/>
              </a:rPr>
              <a:t>饲料添加剂</a:t>
            </a:r>
            <a:r>
              <a:rPr lang="en-US" altLang="zh-CN" sz="2500" kern="0" dirty="0">
                <a:solidFill>
                  <a:srgbClr val="131313"/>
                </a:solidFill>
              </a:rPr>
              <a:t>(  </a:t>
            </a:r>
            <a:r>
              <a:rPr lang="zh-CN" altLang="en-US" sz="2500" kern="0" dirty="0">
                <a:solidFill>
                  <a:srgbClr val="131313"/>
                </a:solidFill>
              </a:rPr>
              <a:t>（</a:t>
            </a:r>
            <a:r>
              <a:rPr lang="en-US" altLang="zh-CN" sz="2500" kern="0" dirty="0">
                <a:solidFill>
                  <a:srgbClr val="131313"/>
                </a:solidFill>
              </a:rPr>
              <a:t> 1-10%</a:t>
            </a:r>
            <a:r>
              <a:rPr lang="zh-CN" altLang="en-US" sz="2500" kern="0" dirty="0">
                <a:solidFill>
                  <a:srgbClr val="131313"/>
                </a:solidFill>
              </a:rPr>
              <a:t>添加量</a:t>
            </a:r>
            <a:r>
              <a:rPr lang="en-US" altLang="zh-CN" sz="2500" kern="0" dirty="0">
                <a:solidFill>
                  <a:srgbClr val="131313"/>
                </a:solidFill>
              </a:rPr>
              <a:t>)</a:t>
            </a:r>
            <a:endParaRPr lang="zh-CN" altLang="en-US" sz="2500" kern="0" dirty="0">
              <a:solidFill>
                <a:srgbClr val="131313"/>
              </a:solidFill>
            </a:endParaRPr>
          </a:p>
        </p:txBody>
      </p:sp>
      <p:sp>
        <p:nvSpPr>
          <p:cNvPr id="34" name="Rectangle 61"/>
          <p:cNvSpPr>
            <a:spLocks noChangeArrowheads="1"/>
          </p:cNvSpPr>
          <p:nvPr/>
        </p:nvSpPr>
        <p:spPr bwMode="auto">
          <a:xfrm>
            <a:off x="5703295" y="5434452"/>
            <a:ext cx="9151144" cy="11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16" tIns="143527" rIns="287116" bIns="143527">
            <a:spAutoFit/>
          </a:bodyPr>
          <a:lstStyle/>
          <a:p>
            <a:pPr defTabSz="2870897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kern="0" dirty="0">
                <a:solidFill>
                  <a:srgbClr val="131313"/>
                </a:solidFill>
              </a:rPr>
              <a:t>我国饲料蛋白（纯蛋白）缺口为</a:t>
            </a:r>
            <a:r>
              <a:rPr lang="en-US" altLang="zh-CN" sz="2800" kern="0" dirty="0">
                <a:solidFill>
                  <a:srgbClr val="131313"/>
                </a:solidFill>
              </a:rPr>
              <a:t>1400</a:t>
            </a:r>
            <a:r>
              <a:rPr lang="zh-CN" altLang="en-US" sz="2800" kern="0" dirty="0">
                <a:solidFill>
                  <a:srgbClr val="131313"/>
                </a:solidFill>
              </a:rPr>
              <a:t>～</a:t>
            </a:r>
            <a:r>
              <a:rPr lang="en-US" altLang="zh-CN" sz="2800" kern="0" dirty="0">
                <a:solidFill>
                  <a:srgbClr val="131313"/>
                </a:solidFill>
              </a:rPr>
              <a:t>2200</a:t>
            </a:r>
            <a:r>
              <a:rPr lang="zh-CN" altLang="en-US" sz="2800" kern="0" dirty="0">
                <a:solidFill>
                  <a:srgbClr val="131313"/>
                </a:solidFill>
              </a:rPr>
              <a:t>万吨、价值量</a:t>
            </a:r>
            <a:r>
              <a:rPr lang="en-US" altLang="zh-CN" sz="2800" kern="0" dirty="0">
                <a:solidFill>
                  <a:srgbClr val="131313"/>
                </a:solidFill>
              </a:rPr>
              <a:t>840~1320</a:t>
            </a:r>
            <a:r>
              <a:rPr lang="zh-CN" altLang="en-US" sz="2800" kern="0" dirty="0">
                <a:solidFill>
                  <a:srgbClr val="131313"/>
                </a:solidFill>
              </a:rPr>
              <a:t>亿元</a:t>
            </a:r>
          </a:p>
        </p:txBody>
      </p:sp>
      <p:sp>
        <p:nvSpPr>
          <p:cNvPr id="35" name="Rectangle 71"/>
          <p:cNvSpPr>
            <a:spLocks noChangeArrowheads="1"/>
          </p:cNvSpPr>
          <p:nvPr/>
        </p:nvSpPr>
        <p:spPr bwMode="auto">
          <a:xfrm>
            <a:off x="5407845" y="8674288"/>
            <a:ext cx="9151144" cy="11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16" tIns="143527" rIns="287116" bIns="143527">
            <a:spAutoFit/>
          </a:bodyPr>
          <a:lstStyle/>
          <a:p>
            <a:pPr defTabSz="2870897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kern="0" dirty="0">
                <a:solidFill>
                  <a:srgbClr val="131313"/>
                </a:solidFill>
              </a:rPr>
              <a:t>我国饲料总产量近</a:t>
            </a:r>
            <a:r>
              <a:rPr lang="en-US" altLang="zh-CN" sz="2800" kern="0" dirty="0">
                <a:solidFill>
                  <a:srgbClr val="131313"/>
                </a:solidFill>
              </a:rPr>
              <a:t>1.5</a:t>
            </a:r>
            <a:r>
              <a:rPr lang="zh-CN" altLang="en-US" sz="2800" kern="0" dirty="0">
                <a:solidFill>
                  <a:srgbClr val="131313"/>
                </a:solidFill>
              </a:rPr>
              <a:t>亿吨，则需饲料添加剂</a:t>
            </a:r>
            <a:r>
              <a:rPr lang="en-US" altLang="zh-CN" sz="2800" kern="0" dirty="0">
                <a:solidFill>
                  <a:srgbClr val="131313"/>
                </a:solidFill>
              </a:rPr>
              <a:t>1500</a:t>
            </a:r>
            <a:r>
              <a:rPr lang="zh-CN" altLang="en-US" sz="2800" kern="0" dirty="0">
                <a:solidFill>
                  <a:srgbClr val="131313"/>
                </a:solidFill>
              </a:rPr>
              <a:t>万吨、价值量</a:t>
            </a:r>
            <a:r>
              <a:rPr lang="en-US" altLang="zh-CN" sz="2800" kern="0" dirty="0">
                <a:solidFill>
                  <a:srgbClr val="131313"/>
                </a:solidFill>
              </a:rPr>
              <a:t>900</a:t>
            </a:r>
            <a:r>
              <a:rPr lang="zh-CN" altLang="en-US" sz="2800" kern="0" dirty="0">
                <a:solidFill>
                  <a:srgbClr val="131313"/>
                </a:solidFill>
              </a:rPr>
              <a:t>亿元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2894389" y="4004266"/>
            <a:ext cx="11964645" cy="9749366"/>
          </a:xfrm>
          <a:prstGeom prst="rect">
            <a:avLst/>
          </a:prstGeom>
          <a:noFill/>
          <a:ln w="12700">
            <a:solidFill>
              <a:srgbClr val="333399"/>
            </a:solidFill>
            <a:prstDash val="dashDot"/>
            <a:miter lim="800000"/>
            <a:headEnd/>
            <a:tailEnd/>
          </a:ln>
          <a:effectLst/>
        </p:spPr>
        <p:txBody>
          <a:bodyPr wrap="none" lIns="287116" tIns="143527" rIns="287116" bIns="143527" anchor="ctr"/>
          <a:lstStyle/>
          <a:p>
            <a:pPr defTabSz="287089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300" kern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1"/>
          <a:stretch/>
        </p:blipFill>
        <p:spPr bwMode="auto">
          <a:xfrm>
            <a:off x="15370553" y="3866466"/>
            <a:ext cx="8907361" cy="448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189" y="3866466"/>
            <a:ext cx="8907361" cy="448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5281256" y="3866446"/>
            <a:ext cx="1788841" cy="1013322"/>
          </a:xfrm>
          <a:prstGeom prst="rect">
            <a:avLst/>
          </a:prstGeom>
          <a:noFill/>
        </p:spPr>
        <p:txBody>
          <a:bodyPr wrap="none" lIns="287283" tIns="143621" rIns="287283" bIns="143621" rtlCol="0">
            <a:spAutoFit/>
          </a:bodyPr>
          <a:lstStyle/>
          <a:p>
            <a:pPr defTabSz="2870897"/>
            <a:r>
              <a:rPr lang="zh-CN" altLang="en-US" sz="4700" b="1" kern="0" dirty="0">
                <a:solidFill>
                  <a:srgbClr val="FF0000"/>
                </a:solidFill>
              </a:rPr>
              <a:t>食用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50114" y="3866446"/>
            <a:ext cx="1788841" cy="1013322"/>
          </a:xfrm>
          <a:prstGeom prst="rect">
            <a:avLst/>
          </a:prstGeom>
          <a:noFill/>
        </p:spPr>
        <p:txBody>
          <a:bodyPr wrap="none" lIns="287283" tIns="143621" rIns="287283" bIns="143621" rtlCol="0">
            <a:spAutoFit/>
          </a:bodyPr>
          <a:lstStyle/>
          <a:p>
            <a:pPr defTabSz="2870897"/>
            <a:r>
              <a:rPr lang="zh-CN" altLang="en-US" sz="4700" b="1" kern="0" dirty="0">
                <a:solidFill>
                  <a:srgbClr val="FF0000"/>
                </a:solidFill>
              </a:rPr>
              <a:t>饲用</a:t>
            </a:r>
          </a:p>
        </p:txBody>
      </p:sp>
      <p:pic>
        <p:nvPicPr>
          <p:cNvPr id="43" name="Picture 10" descr="http://www.5dgz.com/new/about/images/jidi-tu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609" y="8536458"/>
            <a:ext cx="8973248" cy="28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http://www.5dgz.com/new/about/images/jg-tu5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189" y="8580060"/>
            <a:ext cx="8907361" cy="28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5388211" y="8536468"/>
            <a:ext cx="2393174" cy="1013322"/>
          </a:xfrm>
          <a:prstGeom prst="rect">
            <a:avLst/>
          </a:prstGeom>
          <a:noFill/>
        </p:spPr>
        <p:txBody>
          <a:bodyPr wrap="none" lIns="287283" tIns="143621" rIns="287283" bIns="143621" rtlCol="0">
            <a:spAutoFit/>
          </a:bodyPr>
          <a:lstStyle/>
          <a:p>
            <a:pPr defTabSz="2870897"/>
            <a:r>
              <a:rPr lang="zh-CN" altLang="en-US" sz="4700" b="1" kern="0" dirty="0">
                <a:solidFill>
                  <a:srgbClr val="FF0000"/>
                </a:solidFill>
              </a:rPr>
              <a:t>化妆品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523313" y="8593350"/>
            <a:ext cx="1788841" cy="1013322"/>
          </a:xfrm>
          <a:prstGeom prst="rect">
            <a:avLst/>
          </a:prstGeom>
          <a:noFill/>
        </p:spPr>
        <p:txBody>
          <a:bodyPr wrap="none" lIns="287283" tIns="143621" rIns="287283" bIns="143621" rtlCol="0">
            <a:spAutoFit/>
          </a:bodyPr>
          <a:lstStyle/>
          <a:p>
            <a:pPr defTabSz="2870897"/>
            <a:r>
              <a:rPr lang="zh-CN" altLang="en-US" sz="4700" b="1" kern="0" dirty="0">
                <a:solidFill>
                  <a:srgbClr val="FF0000"/>
                </a:solidFill>
              </a:rPr>
              <a:t>医药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217" y="11507509"/>
            <a:ext cx="15503477" cy="24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5405861" y="11525104"/>
            <a:ext cx="4206170" cy="1013322"/>
          </a:xfrm>
          <a:prstGeom prst="rect">
            <a:avLst/>
          </a:prstGeom>
          <a:noFill/>
        </p:spPr>
        <p:txBody>
          <a:bodyPr wrap="none" lIns="287283" tIns="143621" rIns="287283" bIns="143621" rtlCol="0">
            <a:spAutoFit/>
          </a:bodyPr>
          <a:lstStyle/>
          <a:p>
            <a:pPr defTabSz="2870897"/>
            <a:r>
              <a:rPr lang="zh-CN" altLang="en-US" sz="4700" b="1" kern="0" dirty="0">
                <a:solidFill>
                  <a:srgbClr val="FF0000"/>
                </a:solidFill>
              </a:rPr>
              <a:t>废气废水治理</a:t>
            </a:r>
          </a:p>
        </p:txBody>
      </p:sp>
    </p:spTree>
    <p:extLst>
      <p:ext uri="{BB962C8B-B14F-4D97-AF65-F5344CB8AC3E}">
        <p14:creationId xmlns:p14="http://schemas.microsoft.com/office/powerpoint/2010/main" val="23466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标题 1"/>
          <p:cNvSpPr txBox="1">
            <a:spLocks/>
          </p:cNvSpPr>
          <p:nvPr/>
        </p:nvSpPr>
        <p:spPr bwMode="auto">
          <a:xfrm>
            <a:off x="10941247" y="135102"/>
            <a:ext cx="16096524" cy="255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1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微藻酵培产业优势</a:t>
            </a:r>
          </a:p>
        </p:txBody>
      </p:sp>
      <p:grpSp>
        <p:nvGrpSpPr>
          <p:cNvPr id="35" name="组合 1"/>
          <p:cNvGrpSpPr>
            <a:grpSpLocks/>
          </p:cNvGrpSpPr>
          <p:nvPr/>
        </p:nvGrpSpPr>
        <p:grpSpPr bwMode="auto">
          <a:xfrm>
            <a:off x="9655190" y="537725"/>
            <a:ext cx="3133835" cy="1770932"/>
            <a:chOff x="1919075" y="1928802"/>
            <a:chExt cx="1938546" cy="1143008"/>
          </a:xfrm>
        </p:grpSpPr>
        <p:sp>
          <p:nvSpPr>
            <p:cNvPr id="45" name="圆角矩形 44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677424" y="2068640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1.3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grpSp>
        <p:nvGrpSpPr>
          <p:cNvPr id="48" name="Group 17"/>
          <p:cNvGrpSpPr>
            <a:grpSpLocks/>
          </p:cNvGrpSpPr>
          <p:nvPr/>
        </p:nvGrpSpPr>
        <p:grpSpPr bwMode="auto">
          <a:xfrm>
            <a:off x="37" y="3269264"/>
            <a:ext cx="36004496" cy="10889174"/>
            <a:chOff x="703" y="1071"/>
            <a:chExt cx="3764" cy="953"/>
          </a:xfrm>
        </p:grpSpPr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930" y="1162"/>
              <a:ext cx="0" cy="769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CN" altLang="en-US" kern="0">
                <a:solidFill>
                  <a:srgbClr val="4D4D4D"/>
                </a:solidFill>
              </a:endParaRPr>
            </a:p>
          </p:txBody>
        </p:sp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58" name="AutoShape 4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1110" y="1117"/>
                <a:ext cx="182" cy="227"/>
              </a:xfrm>
              <a:prstGeom prst="moon">
                <a:avLst>
                  <a:gd name="adj" fmla="val 50000"/>
                </a:avLst>
              </a:prstGeom>
              <a:solidFill>
                <a:srgbClr val="7FD13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60" name="AutoShape 6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B8D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51" name="Group 8"/>
            <p:cNvGrpSpPr>
              <a:grpSpLocks/>
            </p:cNvGrpSpPr>
            <p:nvPr/>
          </p:nvGrpSpPr>
          <p:grpSpPr bwMode="auto">
            <a:xfrm rot="10800000">
              <a:off x="4014" y="1888"/>
              <a:ext cx="453" cy="136"/>
              <a:chOff x="975" y="1117"/>
              <a:chExt cx="453" cy="227"/>
            </a:xfrm>
          </p:grpSpPr>
          <p:sp>
            <p:nvSpPr>
              <p:cNvPr id="55" name="AutoShape 9"/>
              <p:cNvSpPr>
                <a:spLocks noChangeArrowheads="1"/>
              </p:cNvSpPr>
              <p:nvPr/>
            </p:nvSpPr>
            <p:spPr bwMode="auto">
              <a:xfrm>
                <a:off x="984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6" name="AutoShape 10"/>
              <p:cNvSpPr>
                <a:spLocks noChangeArrowheads="1"/>
              </p:cNvSpPr>
              <p:nvPr/>
            </p:nvSpPr>
            <p:spPr bwMode="auto">
              <a:xfrm>
                <a:off x="1110" y="1117"/>
                <a:ext cx="182" cy="227"/>
              </a:xfrm>
              <a:prstGeom prst="moon">
                <a:avLst>
                  <a:gd name="adj" fmla="val 50000"/>
                </a:avLst>
              </a:prstGeom>
              <a:solidFill>
                <a:srgbClr val="7FD13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57" name="AutoShape 11"/>
              <p:cNvSpPr>
                <a:spLocks noChangeArrowheads="1"/>
              </p:cNvSpPr>
              <p:nvPr/>
            </p:nvSpPr>
            <p:spPr bwMode="auto">
              <a:xfrm>
                <a:off x="1256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B8D1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018" y="1162"/>
              <a:ext cx="2221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CN" altLang="en-US" kern="0">
                <a:solidFill>
                  <a:srgbClr val="4D4D4D"/>
                </a:solidFill>
              </a:endParaRP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4241" y="1162"/>
              <a:ext cx="0" cy="769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CN" altLang="en-US" kern="0">
                <a:solidFill>
                  <a:srgbClr val="4D4D4D"/>
                </a:solidFill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zh-CN" altLang="en-US" kern="0">
                <a:solidFill>
                  <a:srgbClr val="4D4D4D"/>
                </a:solidFill>
              </a:endParaRPr>
            </a:p>
          </p:txBody>
        </p:sp>
      </p:grpSp>
      <p:sp>
        <p:nvSpPr>
          <p:cNvPr id="65" name="AutoShape 5"/>
          <p:cNvSpPr>
            <a:spLocks noChangeArrowheads="1"/>
          </p:cNvSpPr>
          <p:nvPr/>
        </p:nvSpPr>
        <p:spPr bwMode="gray">
          <a:xfrm>
            <a:off x="4333213" y="2975526"/>
            <a:ext cx="17581091" cy="189312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287652" tIns="143810" rIns="287652" bIns="143810" anchor="ctr"/>
          <a:lstStyle/>
          <a:p>
            <a:pPr defTabSz="287816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4333373" y="3223841"/>
            <a:ext cx="17580769" cy="16446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AB1E4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652" tIns="143810" rIns="287652" bIns="143810">
            <a:spAutoFit/>
          </a:bodyPr>
          <a:lstStyle/>
          <a:p>
            <a:pPr algn="ctr" defTabSz="2878168" fontAlgn="base">
              <a:spcBef>
                <a:spcPct val="0"/>
              </a:spcBef>
              <a:spcAft>
                <a:spcPct val="30000"/>
              </a:spcAft>
              <a:defRPr/>
            </a:pPr>
            <a:r>
              <a:rPr lang="zh-CN" altLang="en-US" sz="8800" b="1" kern="0" dirty="0">
                <a:solidFill>
                  <a:srgbClr val="080808"/>
                </a:solidFill>
                <a:latin typeface="Times New Roman" pitchFamily="18" charset="0"/>
                <a:ea typeface="黑体" pitchFamily="2" charset="-122"/>
              </a:rPr>
              <a:t>真正实现</a:t>
            </a:r>
            <a:r>
              <a:rPr lang="zh-CN" altLang="en-US" sz="8800" b="1" kern="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无污染</a:t>
            </a:r>
            <a:r>
              <a:rPr lang="zh-CN" altLang="en-US" sz="8800" b="1" kern="0" dirty="0">
                <a:solidFill>
                  <a:srgbClr val="080808"/>
                </a:solidFill>
                <a:latin typeface="Times New Roman" pitchFamily="18" charset="0"/>
                <a:ea typeface="黑体" pitchFamily="2" charset="-122"/>
              </a:rPr>
              <a:t>连续</a:t>
            </a:r>
            <a:r>
              <a:rPr lang="zh-CN" altLang="en-US" sz="8800" b="1" kern="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高生物量</a:t>
            </a:r>
            <a:r>
              <a:rPr lang="zh-CN" altLang="en-US" sz="8800" b="1" kern="0" dirty="0">
                <a:solidFill>
                  <a:srgbClr val="080808"/>
                </a:solidFill>
                <a:latin typeface="Times New Roman" pitchFamily="18" charset="0"/>
                <a:ea typeface="黑体" pitchFamily="2" charset="-122"/>
              </a:rPr>
              <a:t>生产</a:t>
            </a:r>
          </a:p>
        </p:txBody>
      </p:sp>
      <p:sp>
        <p:nvSpPr>
          <p:cNvPr id="67" name="AutoShape 5"/>
          <p:cNvSpPr>
            <a:spLocks noChangeArrowheads="1"/>
          </p:cNvSpPr>
          <p:nvPr/>
        </p:nvSpPr>
        <p:spPr bwMode="gray">
          <a:xfrm>
            <a:off x="25446263" y="4795007"/>
            <a:ext cx="7882677" cy="751320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287009" tIns="143470" rIns="287009" bIns="1434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25446263" y="6484865"/>
            <a:ext cx="8377338" cy="4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009" tIns="143470" rIns="287009" bIns="143470"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2869808" fontAlgn="base"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US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、密闭养殖</a:t>
            </a:r>
            <a:endParaRPr lang="en-US" altLang="zh-CN" sz="7200" b="1" dirty="0">
              <a:solidFill>
                <a:srgbClr val="00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defTabSz="2869808" fontAlgn="base"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、精细自动化</a:t>
            </a:r>
            <a:endParaRPr lang="en-US" altLang="zh-CN" sz="7200" b="1" dirty="0">
              <a:solidFill>
                <a:srgbClr val="00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defTabSz="2869808" fontAlgn="base">
              <a:spcBef>
                <a:spcPts val="1260"/>
              </a:spcBef>
              <a:spcAft>
                <a:spcPts val="1890"/>
              </a:spcAft>
              <a:buClr>
                <a:srgbClr val="BBE0E3"/>
              </a:buClr>
              <a:buSzPct val="68000"/>
              <a:buFont typeface="Wingdings 3" pitchFamily="18" charset="2"/>
              <a:buChar char=""/>
            </a:pPr>
            <a:r>
              <a:rPr lang="en-US" altLang="zh-CN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en-US" sz="7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、全年连续生产</a:t>
            </a:r>
          </a:p>
        </p:txBody>
      </p:sp>
      <p:pic>
        <p:nvPicPr>
          <p:cNvPr id="69" name="Picture 4" descr="50升多联不锈钢发酵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67" y="5075081"/>
            <a:ext cx="6479601" cy="772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D:\正在进行中\DSC_0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990" y="5075555"/>
            <a:ext cx="10351051" cy="77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D:\正在进行中\DSC_0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35" y="5093148"/>
            <a:ext cx="5511291" cy="77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5" y="7474071"/>
            <a:ext cx="7984065" cy="547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16" y="7497727"/>
            <a:ext cx="7984065" cy="544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934953" y="13009226"/>
            <a:ext cx="5719188" cy="1167095"/>
          </a:xfrm>
          <a:prstGeom prst="rect">
            <a:avLst/>
          </a:prstGeom>
        </p:spPr>
        <p:txBody>
          <a:bodyPr wrap="none" lIns="287176" tIns="143564" rIns="287176" bIns="143564">
            <a:spAutoFit/>
          </a:bodyPr>
          <a:lstStyle/>
          <a:p>
            <a:pPr defTabSz="2869808"/>
            <a:r>
              <a:rPr lang="zh-CN" altLang="en-US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煮熟前后的龙虾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3" y="4932651"/>
            <a:ext cx="16969656" cy="22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79387" y="376321"/>
            <a:ext cx="7144258" cy="2906033"/>
          </a:xfrm>
          <a:prstGeom prst="rect">
            <a:avLst/>
          </a:prstGeom>
          <a:noFill/>
        </p:spPr>
        <p:txBody>
          <a:bodyPr wrap="none" lIns="287176" tIns="143564" rIns="287176" bIns="143564" rtlCol="0">
            <a:spAutoFit/>
          </a:bodyPr>
          <a:lstStyle/>
          <a:p>
            <a:r>
              <a:rPr lang="zh-CN" altLang="en-US" sz="17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虾青素</a:t>
            </a:r>
            <a:endParaRPr lang="zh-CN" altLang="en-US" sz="17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1"/>
          <p:cNvGrpSpPr>
            <a:grpSpLocks/>
          </p:cNvGrpSpPr>
          <p:nvPr/>
        </p:nvGrpSpPr>
        <p:grpSpPr bwMode="auto">
          <a:xfrm>
            <a:off x="997520" y="376321"/>
            <a:ext cx="3193953" cy="1770932"/>
            <a:chOff x="1919075" y="1928802"/>
            <a:chExt cx="1975734" cy="1143008"/>
          </a:xfrm>
        </p:grpSpPr>
        <p:sp>
          <p:nvSpPr>
            <p:cNvPr id="29" name="圆角矩形 28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30" name="圆角矩形 29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14612" y="2028946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1.4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17659705" y="1191389"/>
            <a:ext cx="18344816" cy="13210411"/>
            <a:chOff x="703" y="1071"/>
            <a:chExt cx="3764" cy="953"/>
          </a:xfrm>
        </p:grpSpPr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58" name="AutoShape 2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AutoShape 2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AutoShape 2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 rot="10800000">
              <a:off x="4014" y="1888"/>
              <a:ext cx="453" cy="136"/>
              <a:chOff x="975" y="1117"/>
              <a:chExt cx="453" cy="227"/>
            </a:xfrm>
          </p:grpSpPr>
          <p:sp>
            <p:nvSpPr>
              <p:cNvPr id="55" name="AutoShape 25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2018" y="1162"/>
              <a:ext cx="22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4241" y="1162"/>
              <a:ext cx="0" cy="70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34"/>
          <p:cNvGrpSpPr>
            <a:grpSpLocks/>
          </p:cNvGrpSpPr>
          <p:nvPr/>
        </p:nvGrpSpPr>
        <p:grpSpPr bwMode="auto">
          <a:xfrm>
            <a:off x="20214168" y="1269062"/>
            <a:ext cx="3777323" cy="2770051"/>
            <a:chOff x="2046" y="2508"/>
            <a:chExt cx="1074" cy="1188"/>
          </a:xfrm>
        </p:grpSpPr>
        <p:sp>
          <p:nvSpPr>
            <p:cNvPr id="64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gray">
            <a:xfrm>
              <a:off x="2099" y="2738"/>
              <a:ext cx="93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9pPr>
            </a:lstStyle>
            <a:p>
              <a:pPr marL="0" marR="0" lvl="0" indent="0" algn="ctr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rPr>
                <a:t>小球藻</a:t>
              </a:r>
              <a:endParaRPr kumimoji="0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9860470" y="4361107"/>
            <a:ext cx="14370269" cy="8710024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抗氧化成分：虾青素；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营养成分：蛋白类、脂类；</a:t>
            </a:r>
            <a:endParaRPr kumimoji="0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益生成分：生长因子、维生素、活性肽；</a:t>
            </a:r>
            <a:endParaRPr kumimoji="0" lang="en-US" altLang="zh-CN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抗炎症成分：甾醇；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抗病毒成分：硫酸多糖；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抗菌成分：脂肪酸甲酯；</a:t>
            </a:r>
            <a:endParaRPr kumimoji="0" lang="en-US" altLang="zh-CN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色素成分：类胡萝卜素。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 txBox="1">
            <a:spLocks/>
          </p:cNvSpPr>
          <p:nvPr/>
        </p:nvSpPr>
        <p:spPr bwMode="auto">
          <a:xfrm>
            <a:off x="4608761" y="376321"/>
            <a:ext cx="16095359" cy="17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5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小球藻虾青素项目</a:t>
            </a:r>
            <a:r>
              <a:rPr lang="zh-CN" altLang="en-US" sz="95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关键技术</a:t>
            </a:r>
            <a:endParaRPr lang="en-US" altLang="zh-CN" sz="95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/>
          <a:stretch>
            <a:fillRect/>
          </a:stretch>
        </p:blipFill>
        <p:spPr bwMode="auto">
          <a:xfrm>
            <a:off x="6092627" y="8050372"/>
            <a:ext cx="4032448" cy="327506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50000"/>
          <a:stretch>
            <a:fillRect/>
          </a:stretch>
        </p:blipFill>
        <p:spPr bwMode="auto">
          <a:xfrm>
            <a:off x="841245" y="8032844"/>
            <a:ext cx="3897986" cy="327506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443" y="8012937"/>
            <a:ext cx="4127690" cy="3275068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41245" y="3775632"/>
            <a:ext cx="15644753" cy="2998366"/>
          </a:xfrm>
          <a:prstGeom prst="rect">
            <a:avLst/>
          </a:prstGeom>
        </p:spPr>
        <p:txBody>
          <a:bodyPr wrap="square" lIns="287176" tIns="143564" rIns="287176" bIns="143564">
            <a:spAutoFit/>
          </a:bodyPr>
          <a:lstStyle/>
          <a:p>
            <a:r>
              <a:rPr lang="zh-CN" altLang="zh-CN" sz="8800" b="1" kern="100" dirty="0">
                <a:latin typeface="Times New Roman"/>
                <a:ea typeface="楷体"/>
              </a:rPr>
              <a:t>拟建成吨级规模富含虾青素的小球藻</a:t>
            </a:r>
            <a:r>
              <a:rPr lang="zh-CN" altLang="zh-CN" sz="8800" b="1" kern="100" dirty="0" smtClean="0">
                <a:latin typeface="Times New Roman"/>
                <a:ea typeface="楷体"/>
              </a:rPr>
              <a:t>发酵生产线。</a:t>
            </a:r>
            <a:endParaRPr lang="zh-CN" altLang="en-US" sz="8800" dirty="0"/>
          </a:p>
        </p:txBody>
      </p:sp>
      <p:grpSp>
        <p:nvGrpSpPr>
          <p:cNvPr id="19" name="组合 1"/>
          <p:cNvGrpSpPr>
            <a:grpSpLocks/>
          </p:cNvGrpSpPr>
          <p:nvPr/>
        </p:nvGrpSpPr>
        <p:grpSpPr bwMode="auto">
          <a:xfrm>
            <a:off x="997520" y="376321"/>
            <a:ext cx="3193953" cy="1770932"/>
            <a:chOff x="1919075" y="1928802"/>
            <a:chExt cx="1975734" cy="1143008"/>
          </a:xfrm>
        </p:grpSpPr>
        <p:sp>
          <p:nvSpPr>
            <p:cNvPr id="20" name="圆角矩形 19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14612" y="1998721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1.5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4" name="右箭头 3"/>
          <p:cNvSpPr/>
          <p:nvPr/>
        </p:nvSpPr>
        <p:spPr>
          <a:xfrm>
            <a:off x="4739231" y="9186086"/>
            <a:ext cx="1353396" cy="9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右箭头 47"/>
          <p:cNvSpPr/>
          <p:nvPr/>
        </p:nvSpPr>
        <p:spPr>
          <a:xfrm>
            <a:off x="10125075" y="9127756"/>
            <a:ext cx="1353396" cy="9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Group 18"/>
          <p:cNvGrpSpPr>
            <a:grpSpLocks/>
          </p:cNvGrpSpPr>
          <p:nvPr/>
        </p:nvGrpSpPr>
        <p:grpSpPr bwMode="auto">
          <a:xfrm>
            <a:off x="17066146" y="2756836"/>
            <a:ext cx="18344816" cy="10297245"/>
            <a:chOff x="703" y="1071"/>
            <a:chExt cx="3764" cy="953"/>
          </a:xfrm>
        </p:grpSpPr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930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>
              <a:off x="703" y="1071"/>
              <a:ext cx="453" cy="136"/>
              <a:chOff x="975" y="1117"/>
              <a:chExt cx="453" cy="227"/>
            </a:xfrm>
          </p:grpSpPr>
          <p:sp>
            <p:nvSpPr>
              <p:cNvPr id="73" name="AutoShape 21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AutoShape 22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AutoShape 23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24"/>
            <p:cNvGrpSpPr>
              <a:grpSpLocks/>
            </p:cNvGrpSpPr>
            <p:nvPr/>
          </p:nvGrpSpPr>
          <p:grpSpPr bwMode="auto">
            <a:xfrm rot="10800000">
              <a:off x="4014" y="1888"/>
              <a:ext cx="453" cy="136"/>
              <a:chOff x="975" y="1117"/>
              <a:chExt cx="453" cy="227"/>
            </a:xfrm>
          </p:grpSpPr>
          <p:sp>
            <p:nvSpPr>
              <p:cNvPr id="70" name="AutoShape 25"/>
              <p:cNvSpPr>
                <a:spLocks noChangeArrowheads="1"/>
              </p:cNvSpPr>
              <p:nvPr/>
            </p:nvSpPr>
            <p:spPr bwMode="auto">
              <a:xfrm>
                <a:off x="975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AutoShape 26"/>
              <p:cNvSpPr>
                <a:spLocks noChangeArrowheads="1"/>
              </p:cNvSpPr>
              <p:nvPr/>
            </p:nvSpPr>
            <p:spPr bwMode="auto">
              <a:xfrm>
                <a:off x="1111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AutoShape 27"/>
              <p:cNvSpPr>
                <a:spLocks noChangeArrowheads="1"/>
              </p:cNvSpPr>
              <p:nvPr/>
            </p:nvSpPr>
            <p:spPr bwMode="auto">
              <a:xfrm>
                <a:off x="1247" y="1117"/>
                <a:ext cx="181" cy="227"/>
              </a:xfrm>
              <a:prstGeom prst="moon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>
              <a:off x="2018" y="1162"/>
              <a:ext cx="22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4241" y="1162"/>
              <a:ext cx="0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930" y="1933"/>
              <a:ext cx="30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34"/>
          <p:cNvGrpSpPr>
            <a:grpSpLocks/>
          </p:cNvGrpSpPr>
          <p:nvPr/>
        </p:nvGrpSpPr>
        <p:grpSpPr bwMode="auto">
          <a:xfrm>
            <a:off x="18813701" y="6515027"/>
            <a:ext cx="3777323" cy="2770051"/>
            <a:chOff x="2046" y="2508"/>
            <a:chExt cx="1074" cy="1188"/>
          </a:xfrm>
        </p:grpSpPr>
        <p:sp>
          <p:nvSpPr>
            <p:cNvPr id="77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gray">
            <a:xfrm>
              <a:off x="2096" y="2738"/>
              <a:ext cx="93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9pPr>
            </a:lstStyle>
            <a:p>
              <a:pPr marL="0" marR="0" lvl="0" indent="0" algn="ctr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rPr>
                <a:t>养殖业</a:t>
              </a:r>
              <a:endParaRPr kumimoji="0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23009922" y="4160594"/>
            <a:ext cx="11953455" cy="7478918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增强食用美感（着色）；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改善食用口味；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提高蛋</a:t>
            </a:r>
            <a:r>
              <a: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</a:t>
            </a: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肉的营养品质；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提高养殖动物的抗病能力；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增加成熟速度和生殖能力；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marL="856759" marR="0" lvl="0" indent="-856759" defTabSz="914400" eaLnBrk="1" fontAlgn="auto" latinLnBrk="0" hangingPunct="1">
              <a:lnSpc>
                <a:spcPts val="9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减少死亡率。</a:t>
            </a: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4" name="Group 34"/>
          <p:cNvGrpSpPr>
            <a:grpSpLocks/>
          </p:cNvGrpSpPr>
          <p:nvPr/>
        </p:nvGrpSpPr>
        <p:grpSpPr bwMode="auto">
          <a:xfrm>
            <a:off x="19433861" y="2392380"/>
            <a:ext cx="3777323" cy="2770051"/>
            <a:chOff x="2046" y="2508"/>
            <a:chExt cx="1074" cy="1188"/>
          </a:xfrm>
        </p:grpSpPr>
        <p:sp>
          <p:nvSpPr>
            <p:cNvPr id="85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40"/>
            <p:cNvSpPr txBox="1">
              <a:spLocks noChangeArrowheads="1"/>
            </p:cNvSpPr>
            <p:nvPr/>
          </p:nvSpPr>
          <p:spPr bwMode="gray">
            <a:xfrm>
              <a:off x="2098" y="2738"/>
              <a:ext cx="93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  <a:ea typeface="黑体" pitchFamily="2" charset="-122"/>
                </a:defRPr>
              </a:lvl9pPr>
            </a:lstStyle>
            <a:p>
              <a:pPr marL="0" marR="0" lvl="0" indent="0" algn="ctr" defTabSz="287362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</a:rPr>
                <a:t>全藻粉</a:t>
              </a:r>
              <a:endParaRPr kumimoji="0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 txBox="1">
            <a:spLocks/>
          </p:cNvSpPr>
          <p:nvPr/>
        </p:nvSpPr>
        <p:spPr bwMode="auto">
          <a:xfrm>
            <a:off x="3632986" y="216843"/>
            <a:ext cx="13186563" cy="20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176" tIns="143564" rIns="287176" bIns="1435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项目产品核心竞争力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700236" y="4449982"/>
            <a:ext cx="1501458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7"/>
          <p:cNvGrpSpPr>
            <a:grpSpLocks/>
          </p:cNvGrpSpPr>
          <p:nvPr/>
        </p:nvGrpSpPr>
        <p:grpSpPr bwMode="auto">
          <a:xfrm>
            <a:off x="6154700" y="3234389"/>
            <a:ext cx="3937992" cy="2100263"/>
            <a:chOff x="642910" y="2857496"/>
            <a:chExt cx="1143008" cy="1143007"/>
          </a:xfrm>
        </p:grpSpPr>
        <p:sp>
          <p:nvSpPr>
            <p:cNvPr id="12" name="椭圆 11"/>
            <p:cNvSpPr/>
            <p:nvPr/>
          </p:nvSpPr>
          <p:spPr>
            <a:xfrm>
              <a:off x="642910" y="2857496"/>
              <a:ext cx="1143008" cy="1143007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42934" y="2903217"/>
              <a:ext cx="1078531" cy="10896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7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1000327" y="3245756"/>
              <a:ext cx="428174" cy="428174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11066314" y="2941462"/>
            <a:ext cx="4913114" cy="2373630"/>
            <a:chOff x="642910" y="2857496"/>
            <a:chExt cx="1143008" cy="1143007"/>
          </a:xfrm>
        </p:grpSpPr>
        <p:sp>
          <p:nvSpPr>
            <p:cNvPr id="17" name="椭圆 16"/>
            <p:cNvSpPr/>
            <p:nvPr/>
          </p:nvSpPr>
          <p:spPr>
            <a:xfrm>
              <a:off x="642910" y="2857496"/>
              <a:ext cx="1143008" cy="1143007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C44B08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42934" y="2903217"/>
              <a:ext cx="1078531" cy="10896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高</a:t>
              </a:r>
              <a:endParaRPr lang="en-US" altLang="zh-CN" sz="7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产量</a:t>
              </a:r>
            </a:p>
          </p:txBody>
        </p:sp>
      </p:grpSp>
      <p:grpSp>
        <p:nvGrpSpPr>
          <p:cNvPr id="19" name="组合 14"/>
          <p:cNvGrpSpPr>
            <a:grpSpLocks/>
          </p:cNvGrpSpPr>
          <p:nvPr/>
        </p:nvGrpSpPr>
        <p:grpSpPr bwMode="auto">
          <a:xfrm>
            <a:off x="17585879" y="2994802"/>
            <a:ext cx="5244404" cy="2320290"/>
            <a:chOff x="642910" y="2857496"/>
            <a:chExt cx="1143008" cy="1143007"/>
          </a:xfrm>
        </p:grpSpPr>
        <p:sp>
          <p:nvSpPr>
            <p:cNvPr id="20" name="椭圆 19"/>
            <p:cNvSpPr/>
            <p:nvPr/>
          </p:nvSpPr>
          <p:spPr>
            <a:xfrm>
              <a:off x="642910" y="2857496"/>
              <a:ext cx="1143008" cy="1143007"/>
            </a:xfrm>
            <a:prstGeom prst="ellipse">
              <a:avLst/>
            </a:prstGeom>
            <a:gradFill flip="none" rotWithShape="1">
              <a:gsLst>
                <a:gs pos="0">
                  <a:srgbClr val="248C51"/>
                </a:gs>
                <a:gs pos="100000">
                  <a:srgbClr val="08A850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2934" y="2903217"/>
              <a:ext cx="1078531" cy="10896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高</a:t>
              </a:r>
              <a:endParaRPr lang="en-US" altLang="zh-CN" sz="7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功效</a:t>
              </a:r>
            </a:p>
          </p:txBody>
        </p:sp>
      </p:grpSp>
      <p:grpSp>
        <p:nvGrpSpPr>
          <p:cNvPr id="25" name="组合 17"/>
          <p:cNvGrpSpPr>
            <a:grpSpLocks/>
          </p:cNvGrpSpPr>
          <p:nvPr/>
        </p:nvGrpSpPr>
        <p:grpSpPr bwMode="auto">
          <a:xfrm>
            <a:off x="24555498" y="2994802"/>
            <a:ext cx="6976140" cy="2320290"/>
            <a:chOff x="642910" y="2857496"/>
            <a:chExt cx="1143008" cy="1143007"/>
          </a:xfrm>
        </p:grpSpPr>
        <p:sp>
          <p:nvSpPr>
            <p:cNvPr id="26" name="椭圆 25"/>
            <p:cNvSpPr/>
            <p:nvPr/>
          </p:nvSpPr>
          <p:spPr>
            <a:xfrm>
              <a:off x="642910" y="2857496"/>
              <a:ext cx="1143008" cy="11430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42910" y="2903217"/>
              <a:ext cx="1143008" cy="10896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高</a:t>
              </a:r>
              <a:endParaRPr lang="en-US" altLang="zh-CN" sz="7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zh-CN" altLang="en-US" sz="72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性价比</a:t>
              </a:r>
            </a:p>
          </p:txBody>
        </p:sp>
      </p:grpSp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25971"/>
              </p:ext>
            </p:extLst>
          </p:nvPr>
        </p:nvGraphicFramePr>
        <p:xfrm>
          <a:off x="5512754" y="6840960"/>
          <a:ext cx="26003317" cy="7560840"/>
        </p:xfrm>
        <a:graphic>
          <a:graphicData uri="http://schemas.openxmlformats.org/drawingml/2006/table">
            <a:tbl>
              <a:tblPr/>
              <a:tblGrid>
                <a:gridCol w="7131104"/>
                <a:gridCol w="7491263"/>
                <a:gridCol w="5690475"/>
                <a:gridCol w="5690475"/>
              </a:tblGrid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楷体"/>
                          <a:ea typeface="宋体"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本项目小球藻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市售雨生红球藻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市售普通小球藻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功能成分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富含虾青素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富含虾青素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不含虾青素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营养成分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高蛋白（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50%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）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低蛋白（</a:t>
                      </a:r>
                      <a:r>
                        <a:rPr lang="en-US" sz="3200" kern="100" dirty="0">
                          <a:effectLst/>
                          <a:latin typeface="Times New Roman"/>
                          <a:ea typeface="楷体"/>
                        </a:rPr>
                        <a:t>8%</a:t>
                      </a: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）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高蛋白（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50%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）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藻细胞养殖方式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车间自动化养殖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户外粗放式养殖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车间自动化养殖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藻细胞养殖密度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楷体"/>
                          <a:ea typeface="宋体"/>
                        </a:rPr>
                        <a:t> 100 g/L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楷体"/>
                          <a:ea typeface="宋体"/>
                        </a:rPr>
                        <a:t>0.1 g/L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100 g/L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原料藻粉生产成本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楷体"/>
                          <a:ea typeface="宋体"/>
                        </a:rPr>
                        <a:t>6</a:t>
                      </a:r>
                      <a:r>
                        <a:rPr lang="en-US" altLang="zh-CN" sz="3200" kern="100" dirty="0" smtClean="0">
                          <a:effectLst/>
                          <a:latin typeface="楷体"/>
                          <a:ea typeface="宋体"/>
                        </a:rPr>
                        <a:t>-20</a:t>
                      </a:r>
                      <a:r>
                        <a:rPr lang="en-US" sz="3200" kern="100" dirty="0" smtClean="0">
                          <a:effectLst/>
                          <a:latin typeface="楷体"/>
                          <a:ea typeface="宋体"/>
                        </a:rPr>
                        <a:t> </a:t>
                      </a: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万元</a:t>
                      </a:r>
                      <a:r>
                        <a:rPr lang="en-US" sz="3200" kern="100" dirty="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楷体"/>
                          <a:ea typeface="宋体"/>
                        </a:rPr>
                        <a:t>100 </a:t>
                      </a: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万元</a:t>
                      </a:r>
                      <a:r>
                        <a:rPr lang="en-US" sz="3200" kern="100" dirty="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6 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万元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国内原料藻粉年产量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无（拟建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500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年）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38 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年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4000 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吨</a:t>
                      </a:r>
                      <a:r>
                        <a:rPr lang="en-US" sz="3200" kern="100">
                          <a:effectLst/>
                          <a:latin typeface="Times New Roman"/>
                          <a:ea typeface="楷体"/>
                        </a:rPr>
                        <a:t>/</a:t>
                      </a: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年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连续生产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全年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季节性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全年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稳定生产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是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否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>
                          <a:effectLst/>
                          <a:latin typeface="Times New Roman"/>
                          <a:ea typeface="楷体"/>
                        </a:rPr>
                        <a:t>是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Times New Roman"/>
                          <a:ea typeface="楷体"/>
                        </a:rPr>
                        <a:t>吨级生产线占地面积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100 m</a:t>
                      </a:r>
                      <a:r>
                        <a:rPr lang="en-US" sz="3200" kern="100" baseline="30000">
                          <a:effectLst/>
                          <a:latin typeface="楷体"/>
                          <a:ea typeface="宋体"/>
                        </a:rPr>
                        <a:t>2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楷体"/>
                          <a:ea typeface="宋体"/>
                        </a:rPr>
                        <a:t>10,000 m</a:t>
                      </a:r>
                      <a:r>
                        <a:rPr lang="en-US" sz="3200" kern="100" baseline="30000">
                          <a:effectLst/>
                          <a:latin typeface="楷体"/>
                          <a:ea typeface="宋体"/>
                        </a:rPr>
                        <a:t>2</a:t>
                      </a:r>
                      <a:endParaRPr lang="zh-CN" sz="3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楷体"/>
                          <a:ea typeface="宋体"/>
                        </a:rPr>
                        <a:t>100 m</a:t>
                      </a:r>
                      <a:r>
                        <a:rPr lang="en-US" sz="3200" kern="100" baseline="30000" dirty="0">
                          <a:effectLst/>
                          <a:latin typeface="楷体"/>
                          <a:ea typeface="宋体"/>
                        </a:rPr>
                        <a:t>2</a:t>
                      </a:r>
                      <a:endParaRPr lang="zh-CN" sz="3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270034" marR="270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8347404" y="5600068"/>
            <a:ext cx="23875051" cy="145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7176" tIns="143564" rIns="287176" bIns="14356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6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</a:t>
            </a:r>
            <a:r>
              <a:rPr lang="en-US" altLang="zh-CN" sz="76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sz="76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本项目产品与市售同类产品的比较。</a:t>
            </a:r>
            <a:endParaRPr lang="zh-CN" altLang="en-US" sz="7600" b="1" dirty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51584" y="6802059"/>
            <a:ext cx="7508689" cy="7560836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176" tIns="143564" rIns="287176" bIns="143564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1"/>
          <p:cNvGrpSpPr>
            <a:grpSpLocks/>
          </p:cNvGrpSpPr>
          <p:nvPr/>
        </p:nvGrpSpPr>
        <p:grpSpPr bwMode="auto">
          <a:xfrm>
            <a:off x="997520" y="376321"/>
            <a:ext cx="3252069" cy="1770932"/>
            <a:chOff x="1919075" y="1928802"/>
            <a:chExt cx="2011684" cy="1143008"/>
          </a:xfrm>
        </p:grpSpPr>
        <p:sp>
          <p:nvSpPr>
            <p:cNvPr id="28" name="圆角矩形 27"/>
            <p:cNvSpPr/>
            <p:nvPr/>
          </p:nvSpPr>
          <p:spPr bwMode="auto">
            <a:xfrm rot="2700000">
              <a:off x="1919075" y="2133398"/>
              <a:ext cx="642942" cy="64294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2714612" y="1928802"/>
              <a:ext cx="1143008" cy="1143008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lIns="79200" tIns="39600" rIns="79200" bIns="39600" anchor="ctr"/>
            <a:lstStyle/>
            <a:p>
              <a:pPr algn="ctr" defTabSz="251765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600" b="1" dirty="0">
                <a:solidFill>
                  <a:prstClr val="white"/>
                </a:solidFill>
                <a:latin typeface="宋体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50562" y="1990376"/>
              <a:ext cx="1180197" cy="1003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9500" dirty="0" smtClean="0">
                  <a:solidFill>
                    <a:prstClr val="black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1.6</a:t>
              </a:r>
              <a:endParaRPr lang="zh-CN" altLang="en-US" sz="9500" dirty="0">
                <a:solidFill>
                  <a:prstClr val="black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2_都市">
  <a:themeElements>
    <a:clrScheme name="1_都市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_都市">
      <a:majorFont>
        <a:latin typeface="Trebuchet MS"/>
        <a:ea typeface="方正姚体"/>
        <a:cs typeface=""/>
      </a:majorFont>
      <a:minorFont>
        <a:latin typeface="Georg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都市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1163" r="-1090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>
          <a:defRPr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1511</Words>
  <Application>Microsoft Office PowerPoint</Application>
  <PresentationFormat>自定义</PresentationFormat>
  <Paragraphs>265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2_默认设计模板</vt:lpstr>
      <vt:lpstr>聚合</vt:lpstr>
      <vt:lpstr>2_都市</vt:lpstr>
      <vt:lpstr>Office 主题</vt:lpstr>
      <vt:lpstr>1_聚合</vt:lpstr>
      <vt:lpstr>1_默认设计模板</vt:lpstr>
      <vt:lpstr>2_聚合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（一） 操 作 方 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think</cp:lastModifiedBy>
  <cp:revision>136</cp:revision>
  <dcterms:created xsi:type="dcterms:W3CDTF">2017-04-13T09:17:42Z</dcterms:created>
  <dcterms:modified xsi:type="dcterms:W3CDTF">2017-12-03T10:05:03Z</dcterms:modified>
</cp:coreProperties>
</file>