
<file path=[Content_Types].xml><?xml version="1.0" encoding="utf-8"?>
<Types xmlns="http://schemas.openxmlformats.org/package/2006/content-types">
  <Override PartName="/ppt/slideLayouts/slideLayout7.xml" ContentType="application/vnd.openxmlformats-officedocument.presentationml.slideLayout+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Default Extension="wdp" ContentType="image/vnd.ms-photo"/>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269" r:id="rId2"/>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5987" autoAdjust="0"/>
    <p:restoredTop sz="94660"/>
  </p:normalViewPr>
  <p:slideViewPr>
    <p:cSldViewPr snapToGrid="0">
      <p:cViewPr varScale="1">
        <p:scale>
          <a:sx n="110" d="100"/>
          <a:sy n="110" d="100"/>
        </p:scale>
        <p:origin x="-504" y="-90"/>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19" Type="http://schemas.microsoft.com/office/2015/10/relationships/revisionInfo" Target="revisionInfo.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0587BCF-0B0B-44CD-962C-9EEFB6EEB6B6}" type="datetimeFigureOut">
              <a:rPr lang="zh-CN" altLang="en-US" smtClean="0"/>
              <a:pPr/>
              <a:t>2017/12/4</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374AD52-7508-4029-A117-AAEF43A6F25F}" type="slidenum">
              <a:rPr lang="zh-CN" altLang="en-US" smtClean="0"/>
              <a:pPr/>
              <a:t>‹#›</a:t>
            </a:fld>
            <a:endParaRPr lang="zh-CN" altLang="en-US"/>
          </a:p>
        </p:txBody>
      </p:sp>
    </p:spTree>
    <p:extLst>
      <p:ext uri="{BB962C8B-B14F-4D97-AF65-F5344CB8AC3E}">
        <p14:creationId xmlns:p14="http://schemas.microsoft.com/office/powerpoint/2010/main" xmlns="" val="5966029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标题幻灯片">
    <p:bg>
      <p:bgPr>
        <a:solidFill>
          <a:srgbClr val="F3F3F3"/>
        </a:solidFill>
        <a:effectLst/>
      </p:bgPr>
    </p:bg>
    <p:spTree>
      <p:nvGrpSpPr>
        <p:cNvPr id="1" name=""/>
        <p:cNvGrpSpPr/>
        <p:nvPr/>
      </p:nvGrpSpPr>
      <p:grpSpPr>
        <a:xfrm>
          <a:off x="0" y="0"/>
          <a:ext cx="0" cy="0"/>
          <a:chOff x="0" y="0"/>
          <a:chExt cx="0" cy="0"/>
        </a:xfrm>
      </p:grpSpPr>
      <p:pic>
        <p:nvPicPr>
          <p:cNvPr id="2" name="图片 1"/>
          <p:cNvPicPr>
            <a:picLocks noChangeAspect="1"/>
          </p:cNvPicPr>
          <p:nvPr userDrawn="1"/>
        </p:nvPicPr>
        <p:blipFill rotWithShape="1">
          <a:blip r:embed="rId2">
            <a:extLst>
              <a:ext uri="{BEBA8EAE-BF5A-486C-A8C5-ECC9F3942E4B}">
                <a14:imgProps xmlns:a14="http://schemas.microsoft.com/office/drawing/2010/main" xmlns="">
                  <a14:imgLayer r:embed="rId3">
                    <a14:imgEffect>
                      <a14:brightnessContrast bright="-3000" contrast="-5000"/>
                    </a14:imgEffect>
                  </a14:imgLayer>
                </a14:imgProps>
              </a:ext>
              <a:ext uri="{28A0092B-C50C-407E-A947-70E740481C1C}">
                <a14:useLocalDpi xmlns:a14="http://schemas.microsoft.com/office/drawing/2010/main" xmlns="" val="0"/>
              </a:ext>
            </a:extLst>
          </a:blip>
          <a:srcRect t="25398"/>
          <a:stretch/>
        </p:blipFill>
        <p:spPr>
          <a:xfrm>
            <a:off x="0" y="0"/>
            <a:ext cx="12192000" cy="6858000"/>
          </a:xfrm>
          <a:prstGeom prst="rect">
            <a:avLst/>
          </a:prstGeom>
        </p:spPr>
      </p:pic>
    </p:spTree>
    <p:extLst>
      <p:ext uri="{BB962C8B-B14F-4D97-AF65-F5344CB8AC3E}">
        <p14:creationId xmlns:p14="http://schemas.microsoft.com/office/powerpoint/2010/main" xmlns="" val="7836781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标题和内容">
    <p:bg>
      <p:bgPr>
        <a:solidFill>
          <a:srgbClr val="F3F3F3"/>
        </a:solidFill>
        <a:effectLst/>
      </p:bgPr>
    </p:bg>
    <p:spTree>
      <p:nvGrpSpPr>
        <p:cNvPr id="1" name=""/>
        <p:cNvGrpSpPr/>
        <p:nvPr/>
      </p:nvGrpSpPr>
      <p:grpSpPr>
        <a:xfrm>
          <a:off x="0" y="0"/>
          <a:ext cx="0" cy="0"/>
          <a:chOff x="0" y="0"/>
          <a:chExt cx="0" cy="0"/>
        </a:xfrm>
      </p:grpSpPr>
      <p:pic>
        <p:nvPicPr>
          <p:cNvPr id="2" name="图片 1"/>
          <p:cNvPicPr>
            <a:picLocks noChangeAspect="1"/>
          </p:cNvPicPr>
          <p:nvPr userDrawn="1"/>
        </p:nvPicPr>
        <p:blipFill rotWithShape="1">
          <a:blip r:embed="rId2">
            <a:extLst>
              <a:ext uri="{BEBA8EAE-BF5A-486C-A8C5-ECC9F3942E4B}">
                <a14:imgProps xmlns:a14="http://schemas.microsoft.com/office/drawing/2010/main" xmlns="">
                  <a14:imgLayer r:embed="rId3">
                    <a14:imgEffect>
                      <a14:brightnessContrast bright="-3000" contrast="-5000"/>
                    </a14:imgEffect>
                  </a14:imgLayer>
                </a14:imgProps>
              </a:ext>
              <a:ext uri="{28A0092B-C50C-407E-A947-70E740481C1C}">
                <a14:useLocalDpi xmlns:a14="http://schemas.microsoft.com/office/drawing/2010/main" xmlns="" val="0"/>
              </a:ext>
            </a:extLst>
          </a:blip>
          <a:srcRect t="25398"/>
          <a:stretch/>
        </p:blipFill>
        <p:spPr>
          <a:xfrm>
            <a:off x="0" y="0"/>
            <a:ext cx="12192000" cy="6858000"/>
          </a:xfrm>
          <a:prstGeom prst="rect">
            <a:avLst/>
          </a:prstGeom>
        </p:spPr>
      </p:pic>
    </p:spTree>
    <p:extLst>
      <p:ext uri="{BB962C8B-B14F-4D97-AF65-F5344CB8AC3E}">
        <p14:creationId xmlns:p14="http://schemas.microsoft.com/office/powerpoint/2010/main" xmlns="" val="42165457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空白">
    <p:bg>
      <p:bgPr>
        <a:solidFill>
          <a:srgbClr val="F3F3F3"/>
        </a:solidFill>
        <a:effectLst/>
      </p:bgPr>
    </p:bg>
    <p:spTree>
      <p:nvGrpSpPr>
        <p:cNvPr id="1" name=""/>
        <p:cNvGrpSpPr/>
        <p:nvPr/>
      </p:nvGrpSpPr>
      <p:grpSpPr>
        <a:xfrm>
          <a:off x="0" y="0"/>
          <a:ext cx="0" cy="0"/>
          <a:chOff x="0" y="0"/>
          <a:chExt cx="0" cy="0"/>
        </a:xfrm>
      </p:grpSpPr>
      <p:pic>
        <p:nvPicPr>
          <p:cNvPr id="45" name="图片 44"/>
          <p:cNvPicPr>
            <a:picLocks noChangeAspect="1"/>
          </p:cNvPicPr>
          <p:nvPr userDrawn="1"/>
        </p:nvPicPr>
        <p:blipFill rotWithShape="1">
          <a:blip r:embed="rId2">
            <a:extLst>
              <a:ext uri="{BEBA8EAE-BF5A-486C-A8C5-ECC9F3942E4B}">
                <a14:imgProps xmlns:a14="http://schemas.microsoft.com/office/drawing/2010/main" xmlns="">
                  <a14:imgLayer r:embed="rId3">
                    <a14:imgEffect>
                      <a14:brightnessContrast bright="-3000" contrast="-5000"/>
                    </a14:imgEffect>
                  </a14:imgLayer>
                </a14:imgProps>
              </a:ext>
              <a:ext uri="{28A0092B-C50C-407E-A947-70E740481C1C}">
                <a14:useLocalDpi xmlns:a14="http://schemas.microsoft.com/office/drawing/2010/main" xmlns="" val="0"/>
              </a:ext>
            </a:extLst>
          </a:blip>
          <a:srcRect t="25398"/>
          <a:stretch/>
        </p:blipFill>
        <p:spPr>
          <a:xfrm>
            <a:off x="0" y="0"/>
            <a:ext cx="12192000" cy="6858000"/>
          </a:xfrm>
          <a:prstGeom prst="rect">
            <a:avLst/>
          </a:prstGeom>
        </p:spPr>
      </p:pic>
      <p:cxnSp>
        <p:nvCxnSpPr>
          <p:cNvPr id="3" name="直接连接符 2"/>
          <p:cNvCxnSpPr/>
          <p:nvPr userDrawn="1"/>
        </p:nvCxnSpPr>
        <p:spPr>
          <a:xfrm>
            <a:off x="1007435" y="833864"/>
            <a:ext cx="10465163"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grpSp>
        <p:nvGrpSpPr>
          <p:cNvPr id="4" name="组合 3"/>
          <p:cNvGrpSpPr/>
          <p:nvPr userDrawn="1"/>
        </p:nvGrpSpPr>
        <p:grpSpPr>
          <a:xfrm>
            <a:off x="335360" y="277338"/>
            <a:ext cx="576064" cy="559375"/>
            <a:chOff x="298460" y="987574"/>
            <a:chExt cx="288032" cy="279687"/>
          </a:xfrm>
        </p:grpSpPr>
        <p:sp>
          <p:nvSpPr>
            <p:cNvPr id="5" name="矩形 4"/>
            <p:cNvSpPr/>
            <p:nvPr/>
          </p:nvSpPr>
          <p:spPr>
            <a:xfrm>
              <a:off x="298460" y="987574"/>
              <a:ext cx="216024" cy="216024"/>
            </a:xfrm>
            <a:prstGeom prst="rect">
              <a:avLst/>
            </a:prstGeom>
            <a:noFill/>
            <a:ln w="127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sp>
          <p:nvSpPr>
            <p:cNvPr id="7" name="矩形 6"/>
            <p:cNvSpPr/>
            <p:nvPr/>
          </p:nvSpPr>
          <p:spPr>
            <a:xfrm>
              <a:off x="406472" y="1087241"/>
              <a:ext cx="180020" cy="1800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grpSp>
    </p:spTree>
    <p:extLst>
      <p:ext uri="{BB962C8B-B14F-4D97-AF65-F5344CB8AC3E}">
        <p14:creationId xmlns:p14="http://schemas.microsoft.com/office/powerpoint/2010/main" xmlns="" val="25091903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09602" y="273049"/>
            <a:ext cx="4011084" cy="1162051"/>
          </a:xfrm>
        </p:spPr>
        <p:txBody>
          <a:bodyPr anchor="b"/>
          <a:lstStyle>
            <a:lvl1pPr algn="l">
              <a:defRPr sz="2667" b="1"/>
            </a:lvl1pPr>
          </a:lstStyle>
          <a:p>
            <a:r>
              <a:rPr lang="zh-CN" altLang="en-US"/>
              <a:t>单击此处编辑母版标题样式</a:t>
            </a:r>
          </a:p>
        </p:txBody>
      </p:sp>
      <p:sp>
        <p:nvSpPr>
          <p:cNvPr id="3" name="内容占位符 2"/>
          <p:cNvSpPr>
            <a:spLocks noGrp="1"/>
          </p:cNvSpPr>
          <p:nvPr>
            <p:ph idx="1"/>
          </p:nvPr>
        </p:nvSpPr>
        <p:spPr>
          <a:xfrm>
            <a:off x="4766733" y="273052"/>
            <a:ext cx="6815667" cy="5853113"/>
          </a:xfrm>
        </p:spPr>
        <p:txBody>
          <a:bodyPr/>
          <a:lstStyle>
            <a:lvl1pPr>
              <a:defRPr sz="4267"/>
            </a:lvl1pPr>
            <a:lvl2pPr>
              <a:defRPr sz="3733"/>
            </a:lvl2pPr>
            <a:lvl3pPr>
              <a:defRPr sz="3200"/>
            </a:lvl3pPr>
            <a:lvl4pPr>
              <a:defRPr sz="2667"/>
            </a:lvl4pPr>
            <a:lvl5pPr>
              <a:defRPr sz="2667"/>
            </a:lvl5pPr>
            <a:lvl6pPr>
              <a:defRPr sz="2667"/>
            </a:lvl6pPr>
            <a:lvl7pPr>
              <a:defRPr sz="2667"/>
            </a:lvl7pPr>
            <a:lvl8pPr>
              <a:defRPr sz="2667"/>
            </a:lvl8pPr>
            <a:lvl9pPr>
              <a:defRPr sz="2667"/>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609602" y="1435102"/>
            <a:ext cx="4011084" cy="4691063"/>
          </a:xfrm>
        </p:spPr>
        <p:txBody>
          <a:bodyPr/>
          <a:lstStyle>
            <a:lvl1pPr marL="0" indent="0">
              <a:buNone/>
              <a:defRPr sz="1867"/>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2017/12/4</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extLst>
      <p:ext uri="{BB962C8B-B14F-4D97-AF65-F5344CB8AC3E}">
        <p14:creationId xmlns:p14="http://schemas.microsoft.com/office/powerpoint/2010/main" xmlns="" val="24085901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2389717" y="4800600"/>
            <a:ext cx="7315200" cy="566739"/>
          </a:xfrm>
        </p:spPr>
        <p:txBody>
          <a:bodyPr anchor="b"/>
          <a:lstStyle>
            <a:lvl1pPr algn="l">
              <a:defRPr sz="2667" b="1"/>
            </a:lvl1pPr>
          </a:lstStyle>
          <a:p>
            <a:r>
              <a:rPr lang="zh-CN" altLang="en-US"/>
              <a:t>单击此处编辑母版标题样式</a:t>
            </a:r>
          </a:p>
        </p:txBody>
      </p:sp>
      <p:sp>
        <p:nvSpPr>
          <p:cNvPr id="3" name="图片占位符 2"/>
          <p:cNvSpPr>
            <a:spLocks noGrp="1"/>
          </p:cNvSpPr>
          <p:nvPr>
            <p:ph type="pic" idx="1"/>
          </p:nvPr>
        </p:nvSpPr>
        <p:spPr>
          <a:xfrm>
            <a:off x="2389717" y="612775"/>
            <a:ext cx="7315200" cy="4114800"/>
          </a:xfrm>
        </p:spPr>
        <p:txBody>
          <a:bodyPr/>
          <a:lstStyle>
            <a:lvl1pPr marL="0" indent="0">
              <a:buNone/>
              <a:defRPr sz="4267"/>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endParaRPr lang="zh-CN" altLang="en-US"/>
          </a:p>
        </p:txBody>
      </p:sp>
      <p:sp>
        <p:nvSpPr>
          <p:cNvPr id="4" name="文本占位符 3"/>
          <p:cNvSpPr>
            <a:spLocks noGrp="1"/>
          </p:cNvSpPr>
          <p:nvPr>
            <p:ph type="body" sz="half" idx="2"/>
          </p:nvPr>
        </p:nvSpPr>
        <p:spPr>
          <a:xfrm>
            <a:off x="2389717" y="5367338"/>
            <a:ext cx="7315200" cy="804863"/>
          </a:xfrm>
        </p:spPr>
        <p:txBody>
          <a:bodyPr/>
          <a:lstStyle>
            <a:lvl1pPr marL="0" indent="0">
              <a:buNone/>
              <a:defRPr sz="1867"/>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2017/12/4</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extLst>
      <p:ext uri="{BB962C8B-B14F-4D97-AF65-F5344CB8AC3E}">
        <p14:creationId xmlns:p14="http://schemas.microsoft.com/office/powerpoint/2010/main" xmlns="" val="26561194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2017/12/4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extLst>
      <p:ext uri="{BB962C8B-B14F-4D97-AF65-F5344CB8AC3E}">
        <p14:creationId xmlns:p14="http://schemas.microsoft.com/office/powerpoint/2010/main" xmlns="" val="40734678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839200" y="274639"/>
            <a:ext cx="2743200" cy="5851525"/>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609600" y="274639"/>
            <a:ext cx="8026400" cy="5851525"/>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2017/12/4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extLst>
      <p:ext uri="{BB962C8B-B14F-4D97-AF65-F5344CB8AC3E}">
        <p14:creationId xmlns:p14="http://schemas.microsoft.com/office/powerpoint/2010/main" xmlns="" val="462640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609600" y="274637"/>
            <a:ext cx="10972800" cy="1143000"/>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600">
                <a:solidFill>
                  <a:schemeClr val="tx1">
                    <a:tint val="75000"/>
                  </a:schemeClr>
                </a:solidFill>
              </a:defRPr>
            </a:lvl1pPr>
          </a:lstStyle>
          <a:p>
            <a:fld id="{530820CF-B880-4189-942D-D702A7CBA730}" type="datetimeFigureOut">
              <a:rPr lang="zh-CN" altLang="en-US" smtClean="0"/>
              <a:pPr/>
              <a:t>2017/12/4</a:t>
            </a:fld>
            <a:endParaRPr lang="zh-CN" altLang="en-US"/>
          </a:p>
        </p:txBody>
      </p:sp>
      <p:sp>
        <p:nvSpPr>
          <p:cNvPr id="5" name="页脚占位符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6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600">
                <a:solidFill>
                  <a:schemeClr val="tx1">
                    <a:tint val="75000"/>
                  </a:schemeClr>
                </a:solidFill>
              </a:defRPr>
            </a:lvl1pPr>
          </a:lstStyle>
          <a:p>
            <a:fld id="{0C913308-F349-4B6D-A68A-DD1791B4A57B}" type="slidenum">
              <a:rPr lang="zh-CN" altLang="en-US" smtClean="0"/>
              <a:pPr/>
              <a:t>‹#›</a:t>
            </a:fld>
            <a:endParaRPr lang="zh-CN" altLang="en-US"/>
          </a:p>
        </p:txBody>
      </p:sp>
    </p:spTree>
    <p:extLst>
      <p:ext uri="{BB962C8B-B14F-4D97-AF65-F5344CB8AC3E}">
        <p14:creationId xmlns:p14="http://schemas.microsoft.com/office/powerpoint/2010/main" xmlns="" val="272700720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Lst>
  <p:txStyles>
    <p:titleStyle>
      <a:lvl1pPr algn="ctr" defTabSz="1219170" rtl="0" eaLnBrk="1" latinLnBrk="0" hangingPunct="1">
        <a:spcBef>
          <a:spcPct val="0"/>
        </a:spcBef>
        <a:buNone/>
        <a:defRPr sz="5867" kern="1200">
          <a:solidFill>
            <a:schemeClr val="tx1"/>
          </a:solidFill>
          <a:latin typeface="+mj-lt"/>
          <a:ea typeface="+mj-ea"/>
          <a:cs typeface="+mj-cs"/>
        </a:defRPr>
      </a:lvl1pPr>
    </p:titleStyle>
    <p:bodyStyle>
      <a:lvl1pPr marL="457189" indent="-457189" algn="l" defTabSz="1219170" rtl="0" eaLnBrk="1" latinLnBrk="0" hangingPunct="1">
        <a:spcBef>
          <a:spcPct val="20000"/>
        </a:spcBef>
        <a:buFont typeface="Arial" pitchFamily="34" charset="0"/>
        <a:buChar char="•"/>
        <a:defRPr sz="4267" kern="1200">
          <a:solidFill>
            <a:schemeClr val="tx1"/>
          </a:solidFill>
          <a:latin typeface="+mn-lt"/>
          <a:ea typeface="+mn-ea"/>
          <a:cs typeface="+mn-cs"/>
        </a:defRPr>
      </a:lvl1pPr>
      <a:lvl2pPr marL="990575" indent="-380990" algn="l" defTabSz="1219170" rtl="0" eaLnBrk="1" latinLnBrk="0" hangingPunct="1">
        <a:spcBef>
          <a:spcPct val="20000"/>
        </a:spcBef>
        <a:buFont typeface="Arial" pitchFamily="34" charset="0"/>
        <a:buChar char="–"/>
        <a:defRPr sz="3733" kern="1200">
          <a:solidFill>
            <a:schemeClr val="tx1"/>
          </a:solidFill>
          <a:latin typeface="+mn-lt"/>
          <a:ea typeface="+mn-ea"/>
          <a:cs typeface="+mn-cs"/>
        </a:defRPr>
      </a:lvl2pPr>
      <a:lvl3pPr marL="1523962" indent="-304792" algn="l" defTabSz="1219170" rtl="0" eaLnBrk="1" latinLnBrk="0" hangingPunct="1">
        <a:spcBef>
          <a:spcPct val="20000"/>
        </a:spcBef>
        <a:buFont typeface="Arial" pitchFamily="34" charset="0"/>
        <a:buChar char="•"/>
        <a:defRPr sz="3200" kern="1200">
          <a:solidFill>
            <a:schemeClr val="tx1"/>
          </a:solidFill>
          <a:latin typeface="+mn-lt"/>
          <a:ea typeface="+mn-ea"/>
          <a:cs typeface="+mn-cs"/>
        </a:defRPr>
      </a:lvl3pPr>
      <a:lvl4pPr marL="2133547"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4pPr>
      <a:lvl5pPr marL="2743131"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5pPr>
      <a:lvl6pPr marL="3352716"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6pPr>
      <a:lvl7pPr marL="3962301"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7pPr>
      <a:lvl8pPr marL="4571886"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8pPr>
      <a:lvl9pPr marL="5181470"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9pPr>
    </p:bodyStyle>
    <p:otherStyle>
      <a:defPPr>
        <a:defRPr lang="zh-CN"/>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069639" y="371738"/>
            <a:ext cx="4493538" cy="461665"/>
          </a:xfrm>
          <a:prstGeom prst="rect">
            <a:avLst/>
          </a:prstGeom>
        </p:spPr>
        <p:txBody>
          <a:bodyPr wrap="none">
            <a:spAutoFit/>
          </a:bodyPr>
          <a:lstStyle/>
          <a:p>
            <a:pPr defTabSz="1219170"/>
            <a:r>
              <a:rPr lang="zh-CN" altLang="en-US" sz="2400" b="1" dirty="0" smtClean="0">
                <a:solidFill>
                  <a:prstClr val="black">
                    <a:lumMod val="75000"/>
                    <a:lumOff val="25000"/>
                  </a:prstClr>
                </a:solidFill>
                <a:latin typeface="微软雅黑" pitchFamily="34" charset="-122"/>
                <a:ea typeface="微软雅黑" pitchFamily="34" charset="-122"/>
              </a:rPr>
              <a:t>高效稳定碳基钙钛矿太阳能电池</a:t>
            </a:r>
            <a:endParaRPr lang="zh-CN" altLang="en-US" sz="2400" b="1" dirty="0">
              <a:solidFill>
                <a:prstClr val="black">
                  <a:lumMod val="75000"/>
                  <a:lumOff val="25000"/>
                </a:prstClr>
              </a:solidFill>
              <a:latin typeface="微软雅黑" pitchFamily="34" charset="-122"/>
              <a:ea typeface="微软雅黑" pitchFamily="34" charset="-122"/>
            </a:endParaRPr>
          </a:p>
        </p:txBody>
      </p:sp>
      <p:sp>
        <p:nvSpPr>
          <p:cNvPr id="3" name="矩形 2">
            <a:extLst>
              <a:ext uri="{FF2B5EF4-FFF2-40B4-BE49-F238E27FC236}">
                <a16:creationId xmlns="" xmlns:a16="http://schemas.microsoft.com/office/drawing/2014/main" id="{797FBF8D-3C7E-4029-86D0-4A9498D595B9}"/>
              </a:ext>
            </a:extLst>
          </p:cNvPr>
          <p:cNvSpPr/>
          <p:nvPr/>
        </p:nvSpPr>
        <p:spPr>
          <a:xfrm>
            <a:off x="1097763" y="918561"/>
            <a:ext cx="5424957" cy="461665"/>
          </a:xfrm>
          <a:prstGeom prst="rect">
            <a:avLst/>
          </a:prstGeom>
        </p:spPr>
        <p:txBody>
          <a:bodyPr wrap="square">
            <a:spAutoFit/>
          </a:bodyPr>
          <a:lstStyle/>
          <a:p>
            <a:pPr defTabSz="1219170" fontAlgn="base">
              <a:lnSpc>
                <a:spcPct val="120000"/>
              </a:lnSpc>
              <a:spcBef>
                <a:spcPct val="0"/>
              </a:spcBef>
              <a:spcAft>
                <a:spcPct val="0"/>
              </a:spcAft>
              <a:defRPr/>
            </a:pPr>
            <a:r>
              <a:rPr lang="zh-CN" altLang="en-US" sz="2000" dirty="0" smtClean="0">
                <a:solidFill>
                  <a:srgbClr val="C00000"/>
                </a:solidFill>
                <a:latin typeface="微软雅黑" pitchFamily="34" charset="-122"/>
                <a:ea typeface="微软雅黑" pitchFamily="34" charset="-122"/>
              </a:rPr>
              <a:t>研发单位</a:t>
            </a:r>
            <a:r>
              <a:rPr lang="zh-CN" altLang="en-US" sz="2000" dirty="0" smtClean="0">
                <a:solidFill>
                  <a:srgbClr val="C00000"/>
                </a:solidFill>
                <a:latin typeface="微软雅黑" pitchFamily="34" charset="-122"/>
                <a:ea typeface="微软雅黑" pitchFamily="34" charset="-122"/>
              </a:rPr>
              <a:t>：</a:t>
            </a:r>
            <a:r>
              <a:rPr lang="zh-CN" altLang="en-US" sz="2000" dirty="0" smtClean="0">
                <a:solidFill>
                  <a:prstClr val="black">
                    <a:lumMod val="75000"/>
                    <a:lumOff val="25000"/>
                  </a:prstClr>
                </a:solidFill>
                <a:latin typeface="微软雅黑" pitchFamily="34" charset="-122"/>
                <a:ea typeface="微软雅黑" pitchFamily="34" charset="-122"/>
              </a:rPr>
              <a:t>中国科学院山西煤炭化学研究所</a:t>
            </a:r>
            <a:endParaRPr lang="zh-CN" altLang="en-US" sz="2000" dirty="0">
              <a:solidFill>
                <a:prstClr val="black">
                  <a:lumMod val="75000"/>
                  <a:lumOff val="25000"/>
                </a:prstClr>
              </a:solidFill>
              <a:latin typeface="微软雅黑" pitchFamily="34" charset="-122"/>
              <a:ea typeface="微软雅黑" pitchFamily="34" charset="-122"/>
            </a:endParaRPr>
          </a:p>
        </p:txBody>
      </p:sp>
      <p:sp>
        <p:nvSpPr>
          <p:cNvPr id="4" name="矩形 3">
            <a:extLst>
              <a:ext uri="{FF2B5EF4-FFF2-40B4-BE49-F238E27FC236}">
                <a16:creationId xmlns="" xmlns:a16="http://schemas.microsoft.com/office/drawing/2014/main" id="{9217F2E0-3B65-4E2B-ACFC-E305D1071700}"/>
              </a:ext>
            </a:extLst>
          </p:cNvPr>
          <p:cNvSpPr/>
          <p:nvPr/>
        </p:nvSpPr>
        <p:spPr>
          <a:xfrm>
            <a:off x="1097763" y="1412108"/>
            <a:ext cx="10066625" cy="4616648"/>
          </a:xfrm>
          <a:prstGeom prst="rect">
            <a:avLst/>
          </a:prstGeom>
        </p:spPr>
        <p:txBody>
          <a:bodyPr wrap="square">
            <a:spAutoFit/>
          </a:bodyPr>
          <a:lstStyle/>
          <a:p>
            <a:pPr defTabSz="1219170" fontAlgn="base">
              <a:lnSpc>
                <a:spcPct val="120000"/>
              </a:lnSpc>
              <a:spcBef>
                <a:spcPct val="0"/>
              </a:spcBef>
              <a:spcAft>
                <a:spcPct val="0"/>
              </a:spcAft>
              <a:defRPr/>
            </a:pPr>
            <a:r>
              <a:rPr lang="zh-CN" altLang="en-US" sz="2000" dirty="0">
                <a:solidFill>
                  <a:srgbClr val="C00000"/>
                </a:solidFill>
                <a:latin typeface="微软雅黑" pitchFamily="34" charset="-122"/>
                <a:ea typeface="微软雅黑" pitchFamily="34" charset="-122"/>
              </a:rPr>
              <a:t>主要内容及技术指标</a:t>
            </a:r>
            <a:r>
              <a:rPr lang="zh-CN" altLang="en-US" sz="2000" dirty="0" smtClean="0">
                <a:solidFill>
                  <a:srgbClr val="C00000"/>
                </a:solidFill>
                <a:latin typeface="微软雅黑" pitchFamily="34" charset="-122"/>
                <a:ea typeface="微软雅黑" pitchFamily="34" charset="-122"/>
              </a:rPr>
              <a:t>：</a:t>
            </a:r>
          </a:p>
          <a:p>
            <a:pPr indent="357188" defTabSz="1219170" fontAlgn="base">
              <a:lnSpc>
                <a:spcPct val="150000"/>
              </a:lnSpc>
              <a:spcBef>
                <a:spcPct val="0"/>
              </a:spcBef>
              <a:spcAft>
                <a:spcPct val="0"/>
              </a:spcAft>
              <a:defRPr/>
            </a:pPr>
            <a:r>
              <a:rPr lang="zh-CN" altLang="en-US" sz="2000" dirty="0" smtClean="0">
                <a:solidFill>
                  <a:prstClr val="black">
                    <a:lumMod val="75000"/>
                    <a:lumOff val="25000"/>
                  </a:prstClr>
                </a:solidFill>
                <a:latin typeface="微软雅黑" pitchFamily="34" charset="-122"/>
                <a:ea typeface="微软雅黑" pitchFamily="34" charset="-122"/>
              </a:rPr>
              <a:t>碳</a:t>
            </a:r>
            <a:r>
              <a:rPr lang="zh-CN" altLang="en-US" sz="2000" dirty="0">
                <a:solidFill>
                  <a:prstClr val="black">
                    <a:lumMod val="75000"/>
                    <a:lumOff val="25000"/>
                  </a:prstClr>
                </a:solidFill>
                <a:latin typeface="微软雅黑" pitchFamily="34" charset="-122"/>
                <a:ea typeface="微软雅黑" pitchFamily="34" charset="-122"/>
              </a:rPr>
              <a:t>基钙钛矿太阳能电池由于不需要昂贵的空穴传输材料及贵金属对电极，其单位功率发电成本为</a:t>
            </a:r>
            <a:r>
              <a:rPr lang="en-US" altLang="zh-CN" sz="2000" dirty="0">
                <a:solidFill>
                  <a:prstClr val="black">
                    <a:lumMod val="75000"/>
                    <a:lumOff val="25000"/>
                  </a:prstClr>
                </a:solidFill>
                <a:latin typeface="微软雅黑" pitchFamily="34" charset="-122"/>
                <a:ea typeface="微软雅黑" pitchFamily="34" charset="-122"/>
              </a:rPr>
              <a:t>$0.68/W</a:t>
            </a:r>
            <a:r>
              <a:rPr lang="zh-CN" altLang="en-US" sz="2000" dirty="0">
                <a:solidFill>
                  <a:prstClr val="black">
                    <a:lumMod val="75000"/>
                    <a:lumOff val="25000"/>
                  </a:prstClr>
                </a:solidFill>
                <a:latin typeface="微软雅黑" pitchFamily="34" charset="-122"/>
                <a:ea typeface="微软雅黑" pitchFamily="34" charset="-122"/>
              </a:rPr>
              <a:t>，组件发电成本为</a:t>
            </a:r>
            <a:r>
              <a:rPr lang="en-US" altLang="zh-CN" sz="2000" dirty="0">
                <a:solidFill>
                  <a:prstClr val="black">
                    <a:lumMod val="75000"/>
                    <a:lumOff val="25000"/>
                  </a:prstClr>
                </a:solidFill>
                <a:latin typeface="微软雅黑" pitchFamily="34" charset="-122"/>
                <a:ea typeface="微软雅黑" pitchFamily="34" charset="-122"/>
              </a:rPr>
              <a:t>$1.38/W</a:t>
            </a:r>
            <a:r>
              <a:rPr lang="zh-CN" altLang="en-US" sz="2000" dirty="0">
                <a:solidFill>
                  <a:prstClr val="black">
                    <a:lumMod val="75000"/>
                    <a:lumOff val="25000"/>
                  </a:prstClr>
                </a:solidFill>
                <a:latin typeface="微软雅黑" pitchFamily="34" charset="-122"/>
                <a:ea typeface="微软雅黑" pitchFamily="34" charset="-122"/>
              </a:rPr>
              <a:t>，远远低于晶体硅太阳能电池和普通的钙钛矿太阳能电池之发电成本，因此具有非常好的产业化前景</a:t>
            </a:r>
            <a:r>
              <a:rPr lang="zh-CN" altLang="en-US" sz="2000" dirty="0" smtClean="0">
                <a:solidFill>
                  <a:prstClr val="black">
                    <a:lumMod val="75000"/>
                    <a:lumOff val="25000"/>
                  </a:prstClr>
                </a:solidFill>
                <a:latin typeface="微软雅黑" pitchFamily="34" charset="-122"/>
                <a:ea typeface="微软雅黑" pitchFamily="34" charset="-122"/>
              </a:rPr>
              <a:t>。我们</a:t>
            </a:r>
            <a:r>
              <a:rPr lang="zh-CN" altLang="en-US" sz="2000" dirty="0">
                <a:solidFill>
                  <a:prstClr val="black">
                    <a:lumMod val="75000"/>
                    <a:lumOff val="25000"/>
                  </a:prstClr>
                </a:solidFill>
                <a:latin typeface="微软雅黑" pitchFamily="34" charset="-122"/>
                <a:ea typeface="微软雅黑" pitchFamily="34" charset="-122"/>
              </a:rPr>
              <a:t>从电池中电荷传输对效率及稳定性的作用机理出发，通过对</a:t>
            </a:r>
            <a:r>
              <a:rPr lang="en-US" altLang="zh-CN" sz="2000" dirty="0">
                <a:solidFill>
                  <a:prstClr val="black">
                    <a:lumMod val="75000"/>
                    <a:lumOff val="25000"/>
                  </a:prstClr>
                </a:solidFill>
                <a:latin typeface="微软雅黑" pitchFamily="34" charset="-122"/>
                <a:ea typeface="微软雅黑" pitchFamily="34" charset="-122"/>
              </a:rPr>
              <a:t>TiO</a:t>
            </a:r>
            <a:r>
              <a:rPr lang="en-US" altLang="zh-CN" sz="2000" baseline="-25000" dirty="0">
                <a:solidFill>
                  <a:prstClr val="black">
                    <a:lumMod val="75000"/>
                    <a:lumOff val="25000"/>
                  </a:prstClr>
                </a:solidFill>
                <a:latin typeface="微软雅黑" pitchFamily="34" charset="-122"/>
                <a:ea typeface="微软雅黑" pitchFamily="34" charset="-122"/>
              </a:rPr>
              <a:t>2</a:t>
            </a:r>
            <a:r>
              <a:rPr lang="zh-CN" altLang="en-US" sz="2000" dirty="0">
                <a:solidFill>
                  <a:prstClr val="black">
                    <a:lumMod val="75000"/>
                    <a:lumOff val="25000"/>
                  </a:prstClr>
                </a:solidFill>
                <a:latin typeface="微软雅黑" pitchFamily="34" charset="-122"/>
                <a:ea typeface="微软雅黑" pitchFamily="34" charset="-122"/>
              </a:rPr>
              <a:t>进行表面改性以促进其与钙钛矿之间的相互作用，实现光生电荷在钙钛矿</a:t>
            </a:r>
            <a:r>
              <a:rPr lang="en-US" altLang="zh-CN" sz="2000" dirty="0">
                <a:solidFill>
                  <a:prstClr val="black">
                    <a:lumMod val="75000"/>
                    <a:lumOff val="25000"/>
                  </a:prstClr>
                </a:solidFill>
                <a:latin typeface="微软雅黑" pitchFamily="34" charset="-122"/>
                <a:ea typeface="微软雅黑" pitchFamily="34" charset="-122"/>
              </a:rPr>
              <a:t>-TiO</a:t>
            </a:r>
            <a:r>
              <a:rPr lang="en-US" altLang="zh-CN" sz="2000" baseline="-25000" dirty="0">
                <a:solidFill>
                  <a:prstClr val="black">
                    <a:lumMod val="75000"/>
                    <a:lumOff val="25000"/>
                  </a:prstClr>
                </a:solidFill>
                <a:latin typeface="微软雅黑" pitchFamily="34" charset="-122"/>
                <a:ea typeface="微软雅黑" pitchFamily="34" charset="-122"/>
              </a:rPr>
              <a:t>2</a:t>
            </a:r>
            <a:r>
              <a:rPr lang="zh-CN" altLang="en-US" sz="2000" dirty="0">
                <a:solidFill>
                  <a:prstClr val="black">
                    <a:lumMod val="75000"/>
                    <a:lumOff val="25000"/>
                  </a:prstClr>
                </a:solidFill>
                <a:latin typeface="微软雅黑" pitchFamily="34" charset="-122"/>
                <a:ea typeface="微软雅黑" pitchFamily="34" charset="-122"/>
              </a:rPr>
              <a:t>界面间的快速转移，使得电池光电转化效率提高到</a:t>
            </a:r>
            <a:r>
              <a:rPr lang="en-US" altLang="zh-CN" sz="2000" dirty="0">
                <a:solidFill>
                  <a:prstClr val="black">
                    <a:lumMod val="75000"/>
                    <a:lumOff val="25000"/>
                  </a:prstClr>
                </a:solidFill>
                <a:latin typeface="微软雅黑" pitchFamily="34" charset="-122"/>
                <a:ea typeface="微软雅黑" pitchFamily="34" charset="-122"/>
              </a:rPr>
              <a:t>15%</a:t>
            </a:r>
            <a:r>
              <a:rPr lang="zh-CN" altLang="en-US" sz="2000" dirty="0">
                <a:solidFill>
                  <a:prstClr val="black">
                    <a:lumMod val="75000"/>
                    <a:lumOff val="25000"/>
                  </a:prstClr>
                </a:solidFill>
                <a:latin typeface="微软雅黑" pitchFamily="34" charset="-122"/>
                <a:ea typeface="微软雅黑" pitchFamily="34" charset="-122"/>
              </a:rPr>
              <a:t>以上；电池在</a:t>
            </a:r>
            <a:r>
              <a:rPr lang="en-US" altLang="zh-CN" sz="2000" dirty="0">
                <a:solidFill>
                  <a:prstClr val="black">
                    <a:lumMod val="75000"/>
                    <a:lumOff val="25000"/>
                  </a:prstClr>
                </a:solidFill>
                <a:latin typeface="微软雅黑" pitchFamily="34" charset="-122"/>
                <a:ea typeface="微软雅黑" pitchFamily="34" charset="-122"/>
              </a:rPr>
              <a:t>AM1.5G</a:t>
            </a:r>
            <a:r>
              <a:rPr lang="zh-CN" altLang="en-US" sz="2000" dirty="0">
                <a:solidFill>
                  <a:prstClr val="black">
                    <a:lumMod val="75000"/>
                    <a:lumOff val="25000"/>
                  </a:prstClr>
                </a:solidFill>
                <a:latin typeface="微软雅黑" pitchFamily="34" charset="-122"/>
                <a:ea typeface="微软雅黑" pitchFamily="34" charset="-122"/>
              </a:rPr>
              <a:t>不间断光照且满负荷工作条件下运行</a:t>
            </a:r>
            <a:r>
              <a:rPr lang="en-US" altLang="zh-CN" sz="2000" dirty="0">
                <a:solidFill>
                  <a:prstClr val="black">
                    <a:lumMod val="75000"/>
                    <a:lumOff val="25000"/>
                  </a:prstClr>
                </a:solidFill>
                <a:latin typeface="微软雅黑" pitchFamily="34" charset="-122"/>
                <a:ea typeface="微软雅黑" pitchFamily="34" charset="-122"/>
              </a:rPr>
              <a:t>120</a:t>
            </a:r>
            <a:r>
              <a:rPr lang="zh-CN" altLang="en-US" sz="2000" dirty="0">
                <a:solidFill>
                  <a:prstClr val="black">
                    <a:lumMod val="75000"/>
                    <a:lumOff val="25000"/>
                  </a:prstClr>
                </a:solidFill>
                <a:latin typeface="微软雅黑" pitchFamily="34" charset="-122"/>
                <a:ea typeface="微软雅黑" pitchFamily="34" charset="-122"/>
              </a:rPr>
              <a:t>小时，效率仍保持在</a:t>
            </a:r>
            <a:r>
              <a:rPr lang="en-US" altLang="zh-CN" sz="2000" dirty="0">
                <a:solidFill>
                  <a:prstClr val="black">
                    <a:lumMod val="75000"/>
                    <a:lumOff val="25000"/>
                  </a:prstClr>
                </a:solidFill>
                <a:latin typeface="微软雅黑" pitchFamily="34" charset="-122"/>
                <a:ea typeface="微软雅黑" pitchFamily="34" charset="-122"/>
              </a:rPr>
              <a:t>95%</a:t>
            </a:r>
            <a:r>
              <a:rPr lang="zh-CN" altLang="en-US" sz="2000" dirty="0">
                <a:solidFill>
                  <a:prstClr val="black">
                    <a:lumMod val="75000"/>
                    <a:lumOff val="25000"/>
                  </a:prstClr>
                </a:solidFill>
                <a:latin typeface="微软雅黑" pitchFamily="34" charset="-122"/>
                <a:ea typeface="微软雅黑" pitchFamily="34" charset="-122"/>
              </a:rPr>
              <a:t>以上，这一稳定性已达到国际领先水平；且电池的重复性也大幅提高，该过程工艺简单稳定且具备可放大性。目前我们正在着手制备大面积稳定高效</a:t>
            </a:r>
            <a:r>
              <a:rPr lang="en-US" altLang="zh-CN" sz="2000" dirty="0">
                <a:solidFill>
                  <a:prstClr val="black">
                    <a:lumMod val="75000"/>
                    <a:lumOff val="25000"/>
                  </a:prstClr>
                </a:solidFill>
                <a:latin typeface="微软雅黑" pitchFamily="34" charset="-122"/>
                <a:ea typeface="微软雅黑" pitchFamily="34" charset="-122"/>
              </a:rPr>
              <a:t>10cm×10cm </a:t>
            </a:r>
            <a:r>
              <a:rPr lang="zh-CN" altLang="en-US" sz="2000" dirty="0">
                <a:solidFill>
                  <a:prstClr val="black">
                    <a:lumMod val="75000"/>
                    <a:lumOff val="25000"/>
                  </a:prstClr>
                </a:solidFill>
                <a:latin typeface="微软雅黑" pitchFamily="34" charset="-122"/>
                <a:ea typeface="微软雅黑" pitchFamily="34" charset="-122"/>
              </a:rPr>
              <a:t>全印刷碳基钙钛矿太阳能电池，预期效率在</a:t>
            </a:r>
            <a:r>
              <a:rPr lang="en-US" altLang="zh-CN" sz="2000" dirty="0">
                <a:solidFill>
                  <a:prstClr val="black">
                    <a:lumMod val="75000"/>
                    <a:lumOff val="25000"/>
                  </a:prstClr>
                </a:solidFill>
                <a:latin typeface="微软雅黑" pitchFamily="34" charset="-122"/>
                <a:ea typeface="微软雅黑" pitchFamily="34" charset="-122"/>
              </a:rPr>
              <a:t>10%</a:t>
            </a:r>
            <a:r>
              <a:rPr lang="zh-CN" altLang="en-US" sz="2000" dirty="0">
                <a:solidFill>
                  <a:prstClr val="black">
                    <a:lumMod val="75000"/>
                    <a:lumOff val="25000"/>
                  </a:prstClr>
                </a:solidFill>
                <a:latin typeface="微软雅黑" pitchFamily="34" charset="-122"/>
                <a:ea typeface="微软雅黑" pitchFamily="34" charset="-122"/>
              </a:rPr>
              <a:t>以上</a:t>
            </a:r>
            <a:r>
              <a:rPr lang="zh-CN" altLang="en-US" sz="2000" dirty="0" smtClean="0">
                <a:solidFill>
                  <a:prstClr val="black">
                    <a:lumMod val="75000"/>
                    <a:lumOff val="25000"/>
                  </a:prstClr>
                </a:solidFill>
                <a:latin typeface="微软雅黑" pitchFamily="34" charset="-122"/>
                <a:ea typeface="微软雅黑" pitchFamily="34" charset="-122"/>
              </a:rPr>
              <a:t>。</a:t>
            </a:r>
            <a:endParaRPr lang="zh-CN" altLang="en-US" sz="2000" dirty="0">
              <a:solidFill>
                <a:prstClr val="black">
                  <a:lumMod val="75000"/>
                  <a:lumOff val="25000"/>
                </a:prstClr>
              </a:solidFill>
              <a:latin typeface="微软雅黑" pitchFamily="34" charset="-122"/>
              <a:ea typeface="微软雅黑" pitchFamily="34" charset="-122"/>
            </a:endParaRPr>
          </a:p>
        </p:txBody>
      </p:sp>
      <p:sp>
        <p:nvSpPr>
          <p:cNvPr id="5" name="矩形 4">
            <a:extLst>
              <a:ext uri="{FF2B5EF4-FFF2-40B4-BE49-F238E27FC236}">
                <a16:creationId xmlns="" xmlns:a16="http://schemas.microsoft.com/office/drawing/2014/main" id="{9F9FDA8D-5927-493D-AEB3-3211CC783F59}"/>
              </a:ext>
            </a:extLst>
          </p:cNvPr>
          <p:cNvSpPr/>
          <p:nvPr/>
        </p:nvSpPr>
        <p:spPr>
          <a:xfrm>
            <a:off x="1069639" y="6012575"/>
            <a:ext cx="7157963" cy="430374"/>
          </a:xfrm>
          <a:prstGeom prst="rect">
            <a:avLst/>
          </a:prstGeom>
        </p:spPr>
        <p:txBody>
          <a:bodyPr wrap="square">
            <a:spAutoFit/>
          </a:bodyPr>
          <a:lstStyle/>
          <a:p>
            <a:pPr defTabSz="1219170" fontAlgn="base">
              <a:lnSpc>
                <a:spcPct val="120000"/>
              </a:lnSpc>
              <a:spcBef>
                <a:spcPct val="0"/>
              </a:spcBef>
              <a:spcAft>
                <a:spcPct val="0"/>
              </a:spcAft>
              <a:defRPr/>
            </a:pPr>
            <a:r>
              <a:rPr lang="zh-CN" altLang="en-US" sz="2000" dirty="0">
                <a:solidFill>
                  <a:srgbClr val="C00000"/>
                </a:solidFill>
                <a:latin typeface="微软雅黑" pitchFamily="34" charset="-122"/>
                <a:ea typeface="微软雅黑" pitchFamily="34" charset="-122"/>
              </a:rPr>
              <a:t>联系方式</a:t>
            </a:r>
            <a:r>
              <a:rPr lang="zh-CN" altLang="en-US" sz="2000" dirty="0" smtClean="0">
                <a:solidFill>
                  <a:srgbClr val="C00000"/>
                </a:solidFill>
                <a:latin typeface="微软雅黑" pitchFamily="34" charset="-122"/>
                <a:ea typeface="微软雅黑" pitchFamily="34" charset="-122"/>
              </a:rPr>
              <a:t>：</a:t>
            </a:r>
            <a:r>
              <a:rPr lang="zh-CN" altLang="en-US" sz="2000" dirty="0" smtClean="0">
                <a:solidFill>
                  <a:prstClr val="black">
                    <a:lumMod val="75000"/>
                    <a:lumOff val="25000"/>
                  </a:prstClr>
                </a:solidFill>
                <a:latin typeface="微软雅黑" pitchFamily="34" charset="-122"/>
                <a:ea typeface="微软雅黑" pitchFamily="34" charset="-122"/>
              </a:rPr>
              <a:t>陈加藏，</a:t>
            </a:r>
            <a:r>
              <a:rPr lang="en-US" altLang="zh-CN" sz="2000" dirty="0" smtClean="0">
                <a:solidFill>
                  <a:prstClr val="black">
                    <a:lumMod val="75000"/>
                    <a:lumOff val="25000"/>
                  </a:prstClr>
                </a:solidFill>
                <a:latin typeface="微软雅黑" pitchFamily="34" charset="-122"/>
                <a:ea typeface="微软雅黑" pitchFamily="34" charset="-122"/>
              </a:rPr>
              <a:t>13935183071</a:t>
            </a:r>
            <a:endParaRPr lang="en-US" altLang="zh-CN" sz="2000" dirty="0">
              <a:solidFill>
                <a:prstClr val="black">
                  <a:lumMod val="75000"/>
                  <a:lumOff val="25000"/>
                </a:prstClr>
              </a:solidFill>
              <a:latin typeface="微软雅黑" pitchFamily="34" charset="-122"/>
              <a:ea typeface="微软雅黑" pitchFamily="34" charset="-122"/>
            </a:endParaRPr>
          </a:p>
        </p:txBody>
      </p:sp>
    </p:spTree>
    <p:extLst>
      <p:ext uri="{BB962C8B-B14F-4D97-AF65-F5344CB8AC3E}">
        <p14:creationId xmlns:p14="http://schemas.microsoft.com/office/powerpoint/2010/main" xmlns="" val="972967701"/>
      </p:ext>
    </p:extLst>
  </p:cSld>
  <p:clrMapOvr>
    <a:masterClrMapping/>
  </p:clrMapOvr>
</p:sld>
</file>

<file path=ppt/theme/theme1.xml><?xml version="1.0" encoding="utf-8"?>
<a:theme xmlns:a="http://schemas.openxmlformats.org/drawingml/2006/main" name="Office 主题">
  <a:themeElements>
    <a:clrScheme name="自定义 248">
      <a:dk1>
        <a:sysClr val="windowText" lastClr="000000"/>
      </a:dk1>
      <a:lt1>
        <a:sysClr val="window" lastClr="FFFFFF"/>
      </a:lt1>
      <a:dk2>
        <a:srgbClr val="1F497D"/>
      </a:dk2>
      <a:lt2>
        <a:srgbClr val="EEECE1"/>
      </a:lt2>
      <a:accent1>
        <a:srgbClr val="0070C0"/>
      </a:accent1>
      <a:accent2>
        <a:srgbClr val="0070C0"/>
      </a:accent2>
      <a:accent3>
        <a:srgbClr val="0070C0"/>
      </a:accent3>
      <a:accent4>
        <a:srgbClr val="0070C0"/>
      </a:accent4>
      <a:accent5>
        <a:srgbClr val="7F7F7F"/>
      </a:accent5>
      <a:accent6>
        <a:srgbClr val="7F7F7F"/>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500</TotalTime>
  <Words>207</Words>
  <Application>Microsoft Office PowerPoint</Application>
  <PresentationFormat>自定义</PresentationFormat>
  <Paragraphs>5</Paragraphs>
  <Slides>1</Slides>
  <Notes>0</Notes>
  <HiddenSlides>0</HiddenSlides>
  <MMClips>0</MMClips>
  <ScaleCrop>false</ScaleCrop>
  <HeadingPairs>
    <vt:vector size="4" baseType="variant">
      <vt:variant>
        <vt:lpstr>主题</vt:lpstr>
      </vt:variant>
      <vt:variant>
        <vt:i4>1</vt:i4>
      </vt:variant>
      <vt:variant>
        <vt:lpstr>幻灯片标题</vt:lpstr>
      </vt:variant>
      <vt:variant>
        <vt:i4>1</vt:i4>
      </vt:variant>
    </vt:vector>
  </HeadingPairs>
  <TitlesOfParts>
    <vt:vector size="2" baseType="lpstr">
      <vt:lpstr>Office 主题</vt:lpstr>
      <vt:lpstr>幻灯片 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yan ding</dc:creator>
  <cp:lastModifiedBy>Administrator</cp:lastModifiedBy>
  <cp:revision>28</cp:revision>
  <dcterms:created xsi:type="dcterms:W3CDTF">2017-11-24T02:47:34Z</dcterms:created>
  <dcterms:modified xsi:type="dcterms:W3CDTF">2017-12-04T03:48:36Z</dcterms:modified>
</cp:coreProperties>
</file>