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tiff" ContentType="image/tif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4332" r:id="rId2"/>
  </p:sldMasterIdLst>
  <p:notesMasterIdLst>
    <p:notesMasterId r:id="rId22"/>
  </p:notesMasterIdLst>
  <p:handoutMasterIdLst>
    <p:handoutMasterId r:id="rId23"/>
  </p:handoutMasterIdLst>
  <p:sldIdLst>
    <p:sldId id="444" r:id="rId3"/>
    <p:sldId id="509" r:id="rId4"/>
    <p:sldId id="574" r:id="rId5"/>
    <p:sldId id="536" r:id="rId6"/>
    <p:sldId id="575" r:id="rId7"/>
    <p:sldId id="570" r:id="rId8"/>
    <p:sldId id="571" r:id="rId9"/>
    <p:sldId id="535" r:id="rId10"/>
    <p:sldId id="581" r:id="rId11"/>
    <p:sldId id="558" r:id="rId12"/>
    <p:sldId id="576" r:id="rId13"/>
    <p:sldId id="561" r:id="rId14"/>
    <p:sldId id="579" r:id="rId15"/>
    <p:sldId id="542" r:id="rId16"/>
    <p:sldId id="572" r:id="rId17"/>
    <p:sldId id="573" r:id="rId18"/>
    <p:sldId id="568" r:id="rId19"/>
    <p:sldId id="577" r:id="rId20"/>
    <p:sldId id="539" r:id="rId21"/>
  </p:sldIdLst>
  <p:sldSz cx="10801350" cy="4321175"/>
  <p:notesSz cx="6761163" cy="9942513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66FF"/>
    <a:srgbClr val="FFC305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9965" autoAdjust="0"/>
  </p:normalViewPr>
  <p:slideViewPr>
    <p:cSldViewPr>
      <p:cViewPr varScale="1">
        <p:scale>
          <a:sx n="91" d="100"/>
          <a:sy n="91" d="100"/>
        </p:scale>
        <p:origin x="-77" y="-115"/>
      </p:cViewPr>
      <p:guideLst>
        <p:guide orient="horz" pos="1364"/>
        <p:guide pos="34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07F35-AB0E-4931-B529-22AC9A234362}" type="datetimeFigureOut">
              <a:rPr lang="zh-CN" altLang="en-US" smtClean="0"/>
              <a:pPr/>
              <a:t>2017-12-01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76BB6-C5F9-492B-920E-DF1091AD415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36937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2827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8195" y="0"/>
            <a:ext cx="293140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zh-CN" altLang="zh-CN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1277938" y="746125"/>
            <a:ext cx="9317038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077" name="Rectangle 5"/>
          <p:cNvSpPr>
            <a:spLocks noGrp="1" noRot="1" noChangeAspect="1" noChangeArrowheads="1" noTextEdit="1"/>
          </p:cNvSpPr>
          <p:nvPr/>
        </p:nvSpPr>
        <p:spPr bwMode="auto">
          <a:xfrm>
            <a:off x="676117" y="4722694"/>
            <a:ext cx="5408930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0">
              <a:spcBef>
                <a:spcPct val="30000"/>
              </a:spcBef>
              <a:buFontTx/>
              <a:buNone/>
            </a:pPr>
            <a:r>
              <a:rPr lang="zh-CN" sz="1200"/>
              <a:t>单击此处编辑母版文本样式</a:t>
            </a:r>
          </a:p>
          <a:p>
            <a:pPr defTabSz="0">
              <a:spcBef>
                <a:spcPct val="30000"/>
              </a:spcBef>
              <a:buFontTx/>
              <a:buNone/>
            </a:pPr>
            <a:r>
              <a:rPr lang="zh-CN" sz="1200"/>
              <a:t>第二级</a:t>
            </a:r>
          </a:p>
          <a:p>
            <a:pPr defTabSz="0">
              <a:spcBef>
                <a:spcPct val="30000"/>
              </a:spcBef>
              <a:buFontTx/>
              <a:buNone/>
            </a:pPr>
            <a:r>
              <a:rPr lang="zh-CN" sz="1200"/>
              <a:t>第三级</a:t>
            </a:r>
          </a:p>
          <a:p>
            <a:pPr defTabSz="0">
              <a:spcBef>
                <a:spcPct val="30000"/>
              </a:spcBef>
              <a:buFontTx/>
              <a:buNone/>
            </a:pPr>
            <a:r>
              <a:rPr lang="zh-CN" sz="1200"/>
              <a:t>第四级</a:t>
            </a:r>
          </a:p>
          <a:p>
            <a:pPr defTabSz="0">
              <a:spcBef>
                <a:spcPct val="30000"/>
              </a:spcBef>
              <a:buFontTx/>
              <a:buNone/>
            </a:pPr>
            <a:r>
              <a:rPr lang="zh-CN" sz="120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62"/>
            <a:ext cx="292827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8195" y="9443662"/>
            <a:ext cx="293140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AD16BCF4-E82C-45F6-BDA1-8B2DAF792AB9}" type="slidenum">
              <a:rPr lang="zh-CN" altLang="en-US"/>
              <a:pPr/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18235800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277938" y="746125"/>
            <a:ext cx="9317038" cy="3727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6BCF4-E82C-45F6-BDA1-8B2DAF792AB9}" type="slidenum">
              <a:rPr lang="zh-CN" altLang="en-US" smtClean="0"/>
              <a:pPr/>
              <a:t>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970747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6BCF4-E82C-45F6-BDA1-8B2DAF792AB9}" type="slidenum">
              <a:rPr lang="zh-CN" altLang="en-US" smtClean="0"/>
              <a:pPr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277938" y="746125"/>
            <a:ext cx="9317038" cy="3727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6BCF4-E82C-45F6-BDA1-8B2DAF792AB9}" type="slidenum">
              <a:rPr lang="zh-CN" altLang="en-US" smtClean="0"/>
              <a:pPr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1694251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277938" y="746125"/>
            <a:ext cx="9317038" cy="3727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6BCF4-E82C-45F6-BDA1-8B2DAF792AB9}" type="slidenum">
              <a:rPr lang="zh-CN" altLang="en-US" smtClean="0"/>
              <a:pPr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1108663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277938" y="746125"/>
            <a:ext cx="9317038" cy="3727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6BCF4-E82C-45F6-BDA1-8B2DAF792AB9}" type="slidenum">
              <a:rPr lang="zh-CN" altLang="en-US" smtClean="0"/>
              <a:pPr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1223520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277938" y="746125"/>
            <a:ext cx="9317038" cy="3727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6BCF4-E82C-45F6-BDA1-8B2DAF792AB9}" type="slidenum">
              <a:rPr lang="zh-CN" altLang="en-US" smtClean="0"/>
              <a:pPr/>
              <a:t>10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3213807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277938" y="746125"/>
            <a:ext cx="9317038" cy="3727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6BCF4-E82C-45F6-BDA1-8B2DAF792AB9}" type="slidenum">
              <a:rPr lang="zh-CN" altLang="en-US" smtClean="0"/>
              <a:pPr/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3213807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277938" y="746125"/>
            <a:ext cx="9317038" cy="3727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6BCF4-E82C-45F6-BDA1-8B2DAF792AB9}" type="slidenum">
              <a:rPr lang="zh-CN" altLang="en-US" smtClean="0"/>
              <a:pPr/>
              <a:t>12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4120518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277938" y="746125"/>
            <a:ext cx="9317038" cy="3727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6BCF4-E82C-45F6-BDA1-8B2DAF792AB9}" type="slidenum">
              <a:rPr lang="zh-CN" altLang="en-US" smtClean="0"/>
              <a:pPr/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1946924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10101" y="1342365"/>
            <a:ext cx="9181148" cy="92625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20203" y="2448666"/>
            <a:ext cx="7560945" cy="11043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CB941E-829C-4542-A1D2-F98A5D3A6AF8}" type="slidenum">
              <a:rPr lang="zh-CN" altLang="en-US"/>
              <a:pPr/>
              <a:t>‹#›</a:t>
            </a:fld>
            <a:endParaRPr lang="en-US" sz="180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541E304-CCFE-4987-A503-3BD13E215E48}" type="slidenum">
              <a:rPr lang="zh-CN" altLang="en-US"/>
              <a:pPr/>
              <a:t>‹#›</a:t>
            </a:fld>
            <a:endParaRPr lang="en-US" sz="180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814103" y="189052"/>
            <a:ext cx="2447180" cy="384404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809" y="189052"/>
            <a:ext cx="7165271" cy="384404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3324C3-5150-4B62-963D-9515E6DBC48F}" type="slidenum">
              <a:rPr lang="zh-CN" altLang="en-US"/>
              <a:pPr/>
              <a:t>‹#›</a:t>
            </a:fld>
            <a:endParaRPr lang="en-US" sz="180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50169" y="707193"/>
            <a:ext cx="8101013" cy="1504409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50169" y="2269618"/>
            <a:ext cx="8101013" cy="10432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E8152-6CE2-426D-9943-90FD24285680}" type="slidenum">
              <a:rPr lang="zh-CN" altLang="en-US" smtClean="0"/>
              <a:pPr/>
              <a:t>‹#›</a:t>
            </a:fld>
            <a:endParaRPr lang="en-US" sz="1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3397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5C56C-0CF5-4E43-944E-437959E46419}" type="slidenum">
              <a:rPr lang="zh-CN" altLang="en-US" smtClean="0"/>
              <a:pPr/>
              <a:t>‹#›</a:t>
            </a:fld>
            <a:endParaRPr lang="en-US" sz="1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6912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6968" y="1077294"/>
            <a:ext cx="9316164" cy="179748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36968" y="2891787"/>
            <a:ext cx="9316164" cy="94525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7C19A-B518-4435-AFF0-C7FA798A5C26}" type="slidenum">
              <a:rPr lang="zh-CN" altLang="en-US" smtClean="0"/>
              <a:pPr/>
              <a:t>‹#›</a:t>
            </a:fld>
            <a:endParaRPr lang="en-US" sz="1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284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42593" y="1150313"/>
            <a:ext cx="4590574" cy="274174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68183" y="1150313"/>
            <a:ext cx="4590574" cy="274174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F539-C1B7-47B9-91F6-471C352278B6}" type="slidenum">
              <a:rPr lang="zh-CN" altLang="en-US" smtClean="0"/>
              <a:pPr/>
              <a:t>‹#›</a:t>
            </a:fld>
            <a:endParaRPr lang="en-US" sz="1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4595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4000" y="230064"/>
            <a:ext cx="9316164" cy="83522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44001" y="1059288"/>
            <a:ext cx="4569477" cy="51914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44001" y="1578429"/>
            <a:ext cx="4569477" cy="232163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68184" y="1059288"/>
            <a:ext cx="4591981" cy="51914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68184" y="1578429"/>
            <a:ext cx="4591981" cy="232163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2B59-79EB-4322-8773-F108AA8BF76D}" type="slidenum">
              <a:rPr lang="zh-CN" altLang="en-US" smtClean="0"/>
              <a:pPr/>
              <a:t>‹#›</a:t>
            </a:fld>
            <a:endParaRPr lang="en-US" sz="1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905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9CD0-197B-45ED-A7AC-1C0FCADF2421}" type="slidenum">
              <a:rPr lang="zh-CN" altLang="en-US" smtClean="0"/>
              <a:pPr/>
              <a:t>‹#›</a:t>
            </a:fld>
            <a:endParaRPr lang="en-US" sz="1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605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DE680-1AE2-4163-B763-37C597AD4E9F}" type="slidenum">
              <a:rPr lang="zh-CN" altLang="en-US" smtClean="0"/>
              <a:pPr/>
              <a:t>‹#›</a:t>
            </a:fld>
            <a:endParaRPr lang="en-US" sz="1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9641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3999" y="288078"/>
            <a:ext cx="3483717" cy="100827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91981" y="622170"/>
            <a:ext cx="5468183" cy="3070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43999" y="1296353"/>
            <a:ext cx="3483717" cy="240165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348A-1C2F-4BD8-BA4B-256BFF58A68A}" type="slidenum">
              <a:rPr lang="zh-CN" altLang="en-US" smtClean="0"/>
              <a:pPr/>
              <a:t>‹#›</a:t>
            </a:fld>
            <a:endParaRPr lang="en-US" sz="1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7445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906C22-5B83-4679-8E6C-94290048EAF3}" type="slidenum">
              <a:rPr lang="zh-CN" altLang="en-US"/>
              <a:pPr/>
              <a:t>‹#›</a:t>
            </a:fld>
            <a:endParaRPr lang="en-US" sz="180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3999" y="288078"/>
            <a:ext cx="3483717" cy="100827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591981" y="622170"/>
            <a:ext cx="5468183" cy="307083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43999" y="1296353"/>
            <a:ext cx="3483717" cy="240165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9FDF-A45B-40B0-8A9B-CEC757254475}" type="slidenum">
              <a:rPr lang="zh-CN" altLang="en-US" smtClean="0"/>
              <a:pPr/>
              <a:t>‹#›</a:t>
            </a:fld>
            <a:endParaRPr lang="en-US" sz="1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6276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FB8A0-8527-4A29-980E-D8EBB6E84C2D}" type="slidenum">
              <a:rPr lang="zh-CN" altLang="en-US" smtClean="0"/>
              <a:pPr/>
              <a:t>‹#›</a:t>
            </a:fld>
            <a:endParaRPr lang="en-US" sz="1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3192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29717" y="230063"/>
            <a:ext cx="2329041" cy="3661996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42594" y="230063"/>
            <a:ext cx="6852106" cy="3661996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519A-8F9B-4FB2-933A-0C6A26E54A07}" type="slidenum">
              <a:rPr lang="zh-CN" alt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000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3232" y="2776756"/>
            <a:ext cx="9181148" cy="8582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53232" y="1831499"/>
            <a:ext cx="9181148" cy="94525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838F31-C26C-4F8F-AF8E-52B1588AC601}" type="slidenum">
              <a:rPr lang="zh-CN" altLang="en-US"/>
              <a:pPr/>
              <a:t>‹#›</a:t>
            </a:fld>
            <a:endParaRPr lang="en-US" sz="180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40068" y="672183"/>
            <a:ext cx="4770596" cy="33609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90686" y="672183"/>
            <a:ext cx="4770596" cy="33609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0402E2-F4B7-4C65-ACA9-CDCDFCFB9D72}" type="slidenum">
              <a:rPr lang="zh-CN" altLang="en-US"/>
              <a:pPr/>
              <a:t>‹#›</a:t>
            </a:fld>
            <a:endParaRPr lang="en-US" sz="180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68" y="173047"/>
            <a:ext cx="9721215" cy="720196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0068" y="967263"/>
            <a:ext cx="4772472" cy="4031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0068" y="1370373"/>
            <a:ext cx="4772472" cy="24896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86936" y="967263"/>
            <a:ext cx="4774347" cy="4031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86936" y="1370373"/>
            <a:ext cx="4774347" cy="24896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6E7FCA-9783-4776-AC67-5F7766EC9173}" type="slidenum">
              <a:rPr lang="zh-CN" altLang="en-US"/>
              <a:pPr/>
              <a:t>‹#›</a:t>
            </a:fld>
            <a:endParaRPr lang="en-US" sz="180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0A0195-C652-449D-837E-047BEDF97864}" type="slidenum">
              <a:rPr lang="zh-CN" altLang="en-US"/>
              <a:pPr/>
              <a:t>‹#›</a:t>
            </a:fld>
            <a:endParaRPr 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DA9F6E-DB73-4E36-97F4-A62854C2710C}" type="slidenum">
              <a:rPr lang="zh-CN" altLang="en-US"/>
              <a:pPr/>
              <a:t>‹#›</a:t>
            </a:fld>
            <a:endParaRPr lang="en-US" sz="180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68" y="172047"/>
            <a:ext cx="3553570" cy="73219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23028" y="172047"/>
            <a:ext cx="6038255" cy="36880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40068" y="904246"/>
            <a:ext cx="3553570" cy="29558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1B5DC0-B8EB-4F06-9FAA-70A6A4532D61}" type="slidenum">
              <a:rPr lang="zh-CN" altLang="en-US"/>
              <a:pPr/>
              <a:t>‹#›</a:t>
            </a:fld>
            <a:endParaRPr lang="en-US" sz="180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17140" y="3024823"/>
            <a:ext cx="6480810" cy="35709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117140" y="386105"/>
            <a:ext cx="6480810" cy="25927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117140" y="3381920"/>
            <a:ext cx="6480810" cy="5071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EFE305-42C1-4FF6-B0D6-8D0F27AB7C8B}" type="slidenum">
              <a:rPr lang="zh-CN" altLang="en-US"/>
              <a:pPr/>
              <a:t>‹#›</a:t>
            </a:fld>
            <a:endParaRPr lang="en-US" sz="180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5" descr="Light horizontal"/>
          <p:cNvSpPr>
            <a:spLocks noChangeArrowheads="1"/>
          </p:cNvSpPr>
          <p:nvPr/>
        </p:nvSpPr>
        <p:spPr bwMode="auto">
          <a:xfrm>
            <a:off x="0" y="0"/>
            <a:ext cx="1147643" cy="4321175"/>
          </a:xfrm>
          <a:prstGeom prst="rect">
            <a:avLst/>
          </a:prstGeom>
          <a:blipFill dpi="0" rotWithShape="1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>
              <a:solidFill>
                <a:srgbClr val="093575"/>
              </a:solidFill>
              <a:sym typeface="Arial" pitchFamily="34" charset="0"/>
            </a:endParaRPr>
          </a:p>
        </p:txBody>
      </p:sp>
      <p:sp>
        <p:nvSpPr>
          <p:cNvPr id="1027" name="Rectangle 66"/>
          <p:cNvSpPr>
            <a:spLocks noChangeArrowheads="1"/>
          </p:cNvSpPr>
          <p:nvPr/>
        </p:nvSpPr>
        <p:spPr bwMode="auto">
          <a:xfrm>
            <a:off x="0" y="0"/>
            <a:ext cx="10801350" cy="4571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>
              <a:solidFill>
                <a:srgbClr val="093575"/>
              </a:solidFill>
              <a:sym typeface="Arial" pitchFamily="34" charset="0"/>
            </a:endParaRPr>
          </a:p>
        </p:txBody>
      </p:sp>
      <p:sp>
        <p:nvSpPr>
          <p:cNvPr id="1028" name="AutoShape 67"/>
          <p:cNvSpPr>
            <a:spLocks noChangeArrowheads="1"/>
          </p:cNvSpPr>
          <p:nvPr/>
        </p:nvSpPr>
        <p:spPr bwMode="auto">
          <a:xfrm>
            <a:off x="360045" y="182050"/>
            <a:ext cx="9361170" cy="40611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8575" cmpd="sng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>
              <a:solidFill>
                <a:srgbClr val="093575"/>
              </a:solidFill>
              <a:sym typeface="Arial" pitchFamily="34" charset="0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068" y="672183"/>
            <a:ext cx="9721215" cy="3360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Arial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Arial" pitchFamily="34" charset="0"/>
              </a:rPr>
              <a:t>第二级</a:t>
            </a:r>
          </a:p>
          <a:p>
            <a:pPr lvl="2"/>
            <a:r>
              <a:rPr lang="zh-CN" smtClean="0">
                <a:sym typeface="Arial" pitchFamily="34" charset="0"/>
              </a:rPr>
              <a:t>第三级</a:t>
            </a:r>
          </a:p>
          <a:p>
            <a:pPr lvl="3"/>
            <a:r>
              <a:rPr lang="zh-CN" smtClean="0">
                <a:sym typeface="Arial" pitchFamily="34" charset="0"/>
              </a:rPr>
              <a:t>第四级</a:t>
            </a:r>
          </a:p>
          <a:p>
            <a:pPr lvl="4"/>
            <a:r>
              <a:rPr lang="zh-CN" smtClean="0">
                <a:sym typeface="Arial" pitchFamily="34" charset="0"/>
              </a:rPr>
              <a:t>第五级</a:t>
            </a:r>
          </a:p>
        </p:txBody>
      </p:sp>
      <p:sp>
        <p:nvSpPr>
          <p:cNvPr id="103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0068" y="4143127"/>
            <a:ext cx="2520315" cy="15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ym typeface="Arial" pitchFamily="34" charset="0"/>
              </a:defRPr>
            </a:lvl1pPr>
          </a:lstStyle>
          <a:p>
            <a:endParaRPr lang="zh-CN" altLang="zh-CN"/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968" y="4143127"/>
            <a:ext cx="2520315" cy="15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ym typeface="Arial" pitchFamily="34" charset="0"/>
              </a:defRPr>
            </a:lvl1pPr>
          </a:lstStyle>
          <a:p>
            <a:fld id="{8B89020F-8583-4B77-9389-B29327F75AC0}" type="slidenum">
              <a:rPr lang="zh-CN" altLang="en-US"/>
              <a:pPr/>
              <a:t>‹#›</a:t>
            </a:fld>
            <a:endParaRPr lang="en-US"/>
          </a:p>
        </p:txBody>
      </p:sp>
      <p:sp>
        <p:nvSpPr>
          <p:cNvPr id="1032" name="Rectangle 6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77335" y="4120121"/>
            <a:ext cx="3420428" cy="15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ym typeface="Arial" pitchFamily="34" charset="0"/>
              </a:defRPr>
            </a:lvl1pPr>
          </a:lstStyle>
          <a:p>
            <a:endParaRPr lang="zh-CN" altLang="zh-CN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809" y="189052"/>
            <a:ext cx="9147393" cy="37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Arial" pitchFamily="34" charset="0"/>
              </a:rPr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2" r:id="rId1"/>
    <p:sldLayoutId id="2147484263" r:id="rId2"/>
    <p:sldLayoutId id="2147484264" r:id="rId3"/>
    <p:sldLayoutId id="2147484265" r:id="rId4"/>
    <p:sldLayoutId id="2147484266" r:id="rId5"/>
    <p:sldLayoutId id="2147484267" r:id="rId6"/>
    <p:sldLayoutId id="2147484268" r:id="rId7"/>
    <p:sldLayoutId id="2147484269" r:id="rId8"/>
    <p:sldLayoutId id="2147484270" r:id="rId9"/>
    <p:sldLayoutId id="2147484271" r:id="rId10"/>
    <p:sldLayoutId id="21474842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EFEFE"/>
          </a:solidFill>
          <a:latin typeface="+mj-lt"/>
          <a:ea typeface="+mj-ea"/>
          <a:cs typeface="+mj-cs"/>
          <a:sym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EFEFE"/>
          </a:solidFill>
          <a:latin typeface="Arial" pitchFamily="34" charset="0"/>
          <a:cs typeface="Arial" pitchFamily="34" charset="0"/>
          <a:sym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EFEFE"/>
          </a:solidFill>
          <a:latin typeface="Arial" pitchFamily="34" charset="0"/>
          <a:cs typeface="Arial" pitchFamily="34" charset="0"/>
          <a:sym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EFEFE"/>
          </a:solidFill>
          <a:latin typeface="Arial" pitchFamily="34" charset="0"/>
          <a:cs typeface="Arial" pitchFamily="34" charset="0"/>
          <a:sym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EFEFE"/>
          </a:solidFill>
          <a:latin typeface="Arial" pitchFamily="34" charset="0"/>
          <a:cs typeface="Arial" pitchFamily="34" charset="0"/>
          <a:sym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EFEFE"/>
          </a:solidFill>
          <a:latin typeface="Arial" pitchFamily="34" charset="0"/>
          <a:cs typeface="Arial" pitchFamily="34" charset="0"/>
          <a:sym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EFEFE"/>
          </a:solidFill>
          <a:latin typeface="Arial" pitchFamily="34" charset="0"/>
          <a:cs typeface="Arial" pitchFamily="34" charset="0"/>
          <a:sym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EFEFE"/>
          </a:solidFill>
          <a:latin typeface="Arial" pitchFamily="34" charset="0"/>
          <a:cs typeface="Arial" pitchFamily="34" charset="0"/>
          <a:sym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EFEFE"/>
          </a:solidFill>
          <a:latin typeface="Arial" pitchFamily="34" charset="0"/>
          <a:cs typeface="Arial" pitchFamily="34" charset="0"/>
          <a:sym typeface="Arial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0000"/>
        <a:buFont typeface="Wingdings" pitchFamily="2" charset="2"/>
        <a:buChar char="§"/>
        <a:defRPr sz="2800">
          <a:solidFill>
            <a:schemeClr val="tx1"/>
          </a:solidFill>
          <a:latin typeface="+mn-lt"/>
          <a:cs typeface="+mn-cs"/>
          <a:sym typeface="Arial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0000"/>
        <a:buFont typeface="Wingdings" pitchFamily="2" charset="2"/>
        <a:buChar char="•"/>
        <a:defRPr sz="2400">
          <a:solidFill>
            <a:schemeClr val="tx1"/>
          </a:solidFill>
          <a:latin typeface="+mn-lt"/>
          <a:cs typeface="+mn-cs"/>
          <a:sym typeface="Arial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0000"/>
        <a:buFont typeface="Wingdings" pitchFamily="2" charset="2"/>
        <a:buChar char="–"/>
        <a:defRPr sz="2000">
          <a:solidFill>
            <a:schemeClr val="tx1"/>
          </a:solidFill>
          <a:latin typeface="+mn-lt"/>
          <a:cs typeface="+mn-cs"/>
          <a:sym typeface="Arial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0000"/>
        <a:buFont typeface="Wingdings" pitchFamily="2" charset="2"/>
        <a:buChar char="»"/>
        <a:defRPr sz="2000">
          <a:solidFill>
            <a:schemeClr val="tx1"/>
          </a:solidFill>
          <a:latin typeface="+mn-lt"/>
          <a:cs typeface="+mn-cs"/>
          <a:sym typeface="Arial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0000"/>
        <a:buFont typeface="Wingdings" pitchFamily="2" charset="2"/>
        <a:buChar char="»"/>
        <a:defRPr sz="2000">
          <a:solidFill>
            <a:schemeClr val="tx1"/>
          </a:solidFill>
          <a:latin typeface="+mn-lt"/>
          <a:cs typeface="+mn-cs"/>
          <a:sym typeface="Arial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0000"/>
        <a:buFont typeface="Wingdings" pitchFamily="2" charset="2"/>
        <a:buChar char="»"/>
        <a:defRPr sz="2000">
          <a:solidFill>
            <a:schemeClr val="tx1"/>
          </a:solidFill>
          <a:latin typeface="+mn-lt"/>
          <a:cs typeface="+mn-cs"/>
          <a:sym typeface="Arial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0000"/>
        <a:buFont typeface="Wingdings" pitchFamily="2" charset="2"/>
        <a:buChar char="»"/>
        <a:defRPr sz="2000">
          <a:solidFill>
            <a:schemeClr val="tx1"/>
          </a:solidFill>
          <a:latin typeface="+mn-lt"/>
          <a:cs typeface="+mn-cs"/>
          <a:sym typeface="Arial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0000"/>
        <a:buFont typeface="Wingdings" pitchFamily="2" charset="2"/>
        <a:buChar char="»"/>
        <a:defRPr sz="2000">
          <a:solidFill>
            <a:schemeClr val="tx1"/>
          </a:solidFill>
          <a:latin typeface="+mn-lt"/>
          <a:cs typeface="+mn-cs"/>
          <a:sym typeface="Arial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42593" y="230064"/>
            <a:ext cx="9316164" cy="835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42593" y="1150313"/>
            <a:ext cx="9316164" cy="2741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42593" y="4005090"/>
            <a:ext cx="2430304" cy="230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577947" y="4005090"/>
            <a:ext cx="3645456" cy="230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628453" y="4005090"/>
            <a:ext cx="2430304" cy="230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9020F-8583-4B77-9389-B29327F75AC0}" type="slidenum">
              <a:rPr lang="zh-CN" alt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8491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nafm.org.c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hina.nikkeibp.com.cn/bpimages/show/images/image2010/ne2010/ne/NE100531si3.html" TargetMode="Externa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jpeg"/><Relationship Id="rId5" Type="http://schemas.openxmlformats.org/officeDocument/2006/relationships/image" Target="../media/image43.tiff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if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3"/>
          <p:cNvSpPr>
            <a:spLocks noChangeArrowheads="1"/>
          </p:cNvSpPr>
          <p:nvPr/>
        </p:nvSpPr>
        <p:spPr bwMode="auto">
          <a:xfrm>
            <a:off x="843823" y="1298561"/>
            <a:ext cx="9181148" cy="11003"/>
          </a:xfrm>
          <a:prstGeom prst="rect">
            <a:avLst/>
          </a:prstGeom>
          <a:gradFill rotWithShape="1">
            <a:gsLst>
              <a:gs pos="0">
                <a:srgbClr val="DBD8CB"/>
              </a:gs>
              <a:gs pos="50000">
                <a:srgbClr val="918415"/>
              </a:gs>
              <a:gs pos="100000">
                <a:srgbClr val="DBD8CB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黑体" pitchFamily="2" charset="-122"/>
              <a:ea typeface="黑体" pitchFamily="2" charset="-122"/>
              <a:sym typeface="黑体" pitchFamily="2" charset="-122"/>
            </a:endParaRPr>
          </a:p>
        </p:txBody>
      </p:sp>
      <p:sp>
        <p:nvSpPr>
          <p:cNvPr id="4100" name="副标题 2"/>
          <p:cNvSpPr>
            <a:spLocks noGrp="1" noChangeArrowheads="1"/>
          </p:cNvSpPr>
          <p:nvPr>
            <p:ph type="subTitle" idx="1"/>
          </p:nvPr>
        </p:nvSpPr>
        <p:spPr>
          <a:xfrm>
            <a:off x="843823" y="2868695"/>
            <a:ext cx="9181148" cy="756206"/>
          </a:xfrm>
          <a:ln/>
        </p:spPr>
        <p:txBody>
          <a:bodyPr>
            <a:normAutofit fontScale="92500" lnSpcReduction="20000"/>
          </a:bodyPr>
          <a:lstStyle/>
          <a:p>
            <a:endParaRPr lang="en-US" sz="2800" dirty="0" smtClean="0">
              <a:ea typeface="宋体" pitchFamily="2" charset="-122"/>
            </a:endParaRPr>
          </a:p>
          <a:p>
            <a:r>
              <a:rPr lang="en-US" sz="2800" b="1" dirty="0" smtClean="0">
                <a:solidFill>
                  <a:schemeClr val="accent5"/>
                </a:solidFill>
                <a:ea typeface="宋体" pitchFamily="2" charset="-122"/>
              </a:rPr>
              <a:t>201</a:t>
            </a:r>
            <a:r>
              <a:rPr lang="en-US" altLang="zh-CN" sz="2800" b="1" dirty="0" smtClean="0">
                <a:solidFill>
                  <a:schemeClr val="accent5"/>
                </a:solidFill>
                <a:ea typeface="宋体" pitchFamily="2" charset="-122"/>
              </a:rPr>
              <a:t>7</a:t>
            </a:r>
            <a:r>
              <a:rPr lang="zh-CN" altLang="en-US" sz="2800" b="1" dirty="0" smtClean="0">
                <a:solidFill>
                  <a:schemeClr val="accent5"/>
                </a:solidFill>
                <a:ea typeface="宋体" pitchFamily="2" charset="-122"/>
              </a:rPr>
              <a:t>年</a:t>
            </a:r>
            <a:r>
              <a:rPr lang="en-US" altLang="zh-CN" sz="2800" b="1" dirty="0" smtClean="0">
                <a:solidFill>
                  <a:schemeClr val="accent5"/>
                </a:solidFill>
                <a:ea typeface="宋体" pitchFamily="2" charset="-122"/>
              </a:rPr>
              <a:t>12</a:t>
            </a:r>
            <a:r>
              <a:rPr lang="zh-CN" altLang="en-US" sz="2800" b="1" dirty="0" smtClean="0">
                <a:solidFill>
                  <a:schemeClr val="accent5"/>
                </a:solidFill>
                <a:ea typeface="宋体" pitchFamily="2" charset="-122"/>
              </a:rPr>
              <a:t>月</a:t>
            </a:r>
            <a:r>
              <a:rPr lang="en-US" altLang="zh-CN" sz="2800" b="1" dirty="0" smtClean="0">
                <a:solidFill>
                  <a:schemeClr val="accent5"/>
                </a:solidFill>
                <a:ea typeface="宋体" pitchFamily="2" charset="-122"/>
              </a:rPr>
              <a:t>08</a:t>
            </a:r>
            <a:r>
              <a:rPr lang="zh-CN" altLang="en-US" sz="2800" b="1" dirty="0" smtClean="0">
                <a:solidFill>
                  <a:schemeClr val="accent5"/>
                </a:solidFill>
                <a:ea typeface="宋体" pitchFamily="2" charset="-122"/>
              </a:rPr>
              <a:t>日</a:t>
            </a:r>
            <a:endParaRPr lang="zh-CN" altLang="en-US" b="1" dirty="0">
              <a:solidFill>
                <a:schemeClr val="accent5"/>
              </a:solidFill>
            </a:endParaRPr>
          </a:p>
        </p:txBody>
      </p:sp>
      <p:sp>
        <p:nvSpPr>
          <p:cNvPr id="4101" name="矩形 3"/>
          <p:cNvSpPr>
            <a:spLocks noChangeArrowheads="1"/>
          </p:cNvSpPr>
          <p:nvPr/>
        </p:nvSpPr>
        <p:spPr bwMode="auto">
          <a:xfrm>
            <a:off x="1317992" y="2279526"/>
            <a:ext cx="7910199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 eaLnBrk="1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</a:pPr>
            <a:r>
              <a:rPr lang="zh-CN" altLang="en-US" sz="2800" b="1" dirty="0" smtClean="0">
                <a:solidFill>
                  <a:schemeClr val="accent5"/>
                </a:solidFill>
                <a:latin typeface="+mn-lt"/>
                <a:sym typeface="黑体" pitchFamily="2" charset="-122"/>
              </a:rPr>
              <a:t>广东省稀有金属研究所</a:t>
            </a:r>
            <a:endParaRPr lang="en-US" altLang="zh-CN" sz="2800" b="1" dirty="0">
              <a:solidFill>
                <a:schemeClr val="accent5"/>
              </a:solidFill>
              <a:latin typeface="+mn-lt"/>
              <a:sym typeface="黑体" pitchFamily="2" charset="-122"/>
            </a:endParaRPr>
          </a:p>
        </p:txBody>
      </p:sp>
      <p:sp>
        <p:nvSpPr>
          <p:cNvPr id="4102" name="Rectangle 3"/>
          <p:cNvSpPr>
            <a:spLocks noChangeArrowheads="1"/>
          </p:cNvSpPr>
          <p:nvPr/>
        </p:nvSpPr>
        <p:spPr bwMode="auto">
          <a:xfrm>
            <a:off x="-15823" y="806799"/>
            <a:ext cx="10801350" cy="48013"/>
          </a:xfrm>
          <a:prstGeom prst="rect">
            <a:avLst/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1999">
                <a:srgbClr val="FFFF00"/>
              </a:gs>
              <a:gs pos="73000">
                <a:srgbClr val="EE3F17"/>
              </a:gs>
              <a:gs pos="87999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2400">
              <a:solidFill>
                <a:srgbClr val="000066"/>
              </a:solidFill>
              <a:ea typeface="黑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1368452"/>
            <a:ext cx="10801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accent5"/>
                </a:solidFill>
              </a:rPr>
              <a:t>下一代高比能锂离子动力电池负极材料</a:t>
            </a:r>
            <a:endParaRPr lang="zh-CN" altLang="en-US" sz="4000" b="1" dirty="0">
              <a:solidFill>
                <a:schemeClr val="accent5"/>
              </a:solidFill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-15824" y="155142"/>
            <a:ext cx="10817173" cy="905372"/>
          </a:xfrm>
          <a:prstGeom prst="rect">
            <a:avLst/>
          </a:prstGeom>
          <a:solidFill>
            <a:srgbClr val="037A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2696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9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hlinkClick r:id="rId3"/>
              </a:rPr>
              <a:t>  </a:t>
            </a:r>
            <a:endParaRPr kumimoji="0" lang="zh-CN" altLang="zh-CN" sz="29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ea typeface="Microsoft Yahei" panose="020B0503020204020204" pitchFamily="34" charset="-122"/>
              </a:rPr>
              <a:t/>
            </a:r>
            <a:b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ea typeface="Microsoft Yahei" panose="020B0503020204020204" pitchFamily="34" charset="-122"/>
              </a:rPr>
            </a:br>
            <a:endParaRPr kumimoji="0" lang="zh-CN" altLang="zh-CN" sz="9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30721" name="Picture 1" descr="C:\Users\lenovo联想\Desktop\logo.png"/>
          <p:cNvPicPr>
            <a:picLocks noChangeAspect="1" noChangeArrowheads="1"/>
          </p:cNvPicPr>
          <p:nvPr/>
        </p:nvPicPr>
        <p:blipFill rotWithShape="1">
          <a:blip r:embed="rId4" cstate="print"/>
          <a:srcRect r="76274"/>
          <a:stretch/>
        </p:blipFill>
        <p:spPr bwMode="auto">
          <a:xfrm>
            <a:off x="114263" y="231761"/>
            <a:ext cx="685767" cy="604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0" y="661180"/>
            <a:ext cx="10801350" cy="75350"/>
          </a:xfrm>
          <a:prstGeom prst="rect">
            <a:avLst/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zh-CN" altLang="en-US" sz="2400">
              <a:solidFill>
                <a:srgbClr val="000066"/>
              </a:solidFill>
              <a:ea typeface="黑体" pitchFamily="2" charset="-122"/>
            </a:endParaRPr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0" y="97686"/>
            <a:ext cx="8236053" cy="47713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 sz="4000" b="1" kern="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SiO</a:t>
            </a:r>
            <a:r>
              <a:rPr lang="en-US" altLang="zh-CN" sz="4000" b="1" kern="0" baseline="-2500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x</a:t>
            </a:r>
            <a:r>
              <a:rPr lang="en-US" altLang="zh-CN" sz="4000" b="1" kern="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/C</a:t>
            </a:r>
            <a:r>
              <a:rPr lang="zh-CN" altLang="en-US" sz="4000" b="1" kern="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复合负极材料</a:t>
            </a:r>
          </a:p>
        </p:txBody>
      </p:sp>
      <p:pic>
        <p:nvPicPr>
          <p:cNvPr id="10" name="图片 14" descr="http://www.sic.ac.cn/xwzx/kydt/201006/W02010062128375909447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5582" b="53416"/>
          <a:stretch>
            <a:fillRect/>
          </a:stretch>
        </p:blipFill>
        <p:spPr bwMode="auto">
          <a:xfrm>
            <a:off x="5329238" y="874703"/>
            <a:ext cx="3643338" cy="122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print"/>
          <a:srcRect b="8396"/>
          <a:stretch/>
        </p:blipFill>
        <p:spPr>
          <a:xfrm>
            <a:off x="467434" y="2115218"/>
            <a:ext cx="4147424" cy="1601081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998440" y="3793901"/>
            <a:ext cx="54761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0" dirty="0" err="1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SiO</a:t>
            </a:r>
            <a:r>
              <a:rPr lang="en-US" altLang="zh-CN" sz="3200" b="1" kern="0" baseline="-25000" dirty="0" err="1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x</a:t>
            </a:r>
            <a:r>
              <a:rPr lang="en-US" altLang="zh-CN" sz="3200" b="1" kern="0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/C</a:t>
            </a:r>
            <a:r>
              <a:rPr lang="zh-CN" altLang="en-US" sz="3200" b="1" kern="0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复合负极材料制备工艺</a:t>
            </a:r>
            <a:endParaRPr lang="zh-CN" altLang="en-US" sz="3200" dirty="0"/>
          </a:p>
        </p:txBody>
      </p:sp>
      <p:pic>
        <p:nvPicPr>
          <p:cNvPr id="15" name="图片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437"/>
          <a:stretch>
            <a:fillRect/>
          </a:stretch>
        </p:blipFill>
        <p:spPr>
          <a:xfrm>
            <a:off x="5400675" y="2160588"/>
            <a:ext cx="2674638" cy="142776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600" y="1063832"/>
            <a:ext cx="3749381" cy="88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438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0" y="661180"/>
            <a:ext cx="10801350" cy="75350"/>
          </a:xfrm>
          <a:prstGeom prst="rect">
            <a:avLst/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zh-CN" altLang="en-US" sz="2400">
              <a:solidFill>
                <a:srgbClr val="000066"/>
              </a:solidFill>
              <a:ea typeface="黑体" pitchFamily="2" charset="-122"/>
            </a:endParaRPr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0" y="97686"/>
            <a:ext cx="8236053" cy="47713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 sz="4000" b="1" kern="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SiO</a:t>
            </a:r>
            <a:r>
              <a:rPr lang="en-US" altLang="zh-CN" sz="4000" b="1" kern="0" baseline="-2500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x</a:t>
            </a:r>
            <a:r>
              <a:rPr lang="en-US" altLang="zh-CN" sz="4000" b="1" kern="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/C</a:t>
            </a:r>
            <a:r>
              <a:rPr lang="zh-CN" altLang="en-US" sz="4000" b="1" kern="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复合负极材料</a:t>
            </a:r>
          </a:p>
        </p:txBody>
      </p:sp>
      <p:pic>
        <p:nvPicPr>
          <p:cNvPr id="12" name="图片 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0" t="11589" r="1682" b="9980"/>
          <a:stretch/>
        </p:blipFill>
        <p:spPr bwMode="auto">
          <a:xfrm>
            <a:off x="552488" y="799493"/>
            <a:ext cx="6464249" cy="1367071"/>
          </a:xfrm>
          <a:prstGeom prst="rect">
            <a:avLst/>
          </a:prstGeom>
          <a:noFill/>
        </p:spPr>
      </p:pic>
      <p:pic>
        <p:nvPicPr>
          <p:cNvPr id="13" name="图片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725" y="2229527"/>
            <a:ext cx="2849705" cy="138953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/>
          <a:srcRect l="49668" r="1"/>
          <a:stretch/>
        </p:blipFill>
        <p:spPr>
          <a:xfrm>
            <a:off x="7356962" y="799493"/>
            <a:ext cx="3126335" cy="3085148"/>
          </a:xfrm>
          <a:prstGeom prst="rect">
            <a:avLst/>
          </a:prstGeom>
        </p:spPr>
      </p:pic>
      <p:pic>
        <p:nvPicPr>
          <p:cNvPr id="19" name="图片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18176" y="2201400"/>
            <a:ext cx="4238040" cy="164476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73160" y="3808411"/>
            <a:ext cx="54761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0" dirty="0" err="1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SiO</a:t>
            </a:r>
            <a:r>
              <a:rPr lang="en-US" altLang="zh-CN" sz="3200" b="1" kern="0" baseline="-25000" dirty="0" err="1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x</a:t>
            </a:r>
            <a:r>
              <a:rPr lang="en-US" altLang="zh-CN" sz="3200" b="1" kern="0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/C</a:t>
            </a:r>
            <a:r>
              <a:rPr lang="zh-CN" altLang="en-US" sz="3200" b="1" kern="0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复合负极材料制备工艺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10438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3"/>
          <p:cNvSpPr>
            <a:spLocks noChangeArrowheads="1"/>
          </p:cNvSpPr>
          <p:nvPr/>
        </p:nvSpPr>
        <p:spPr bwMode="auto">
          <a:xfrm>
            <a:off x="-3813183" y="899603"/>
            <a:ext cx="2304162" cy="11003"/>
          </a:xfrm>
          <a:prstGeom prst="rect">
            <a:avLst/>
          </a:prstGeom>
          <a:gradFill rotWithShape="1">
            <a:gsLst>
              <a:gs pos="0">
                <a:srgbClr val="DBD8CB"/>
              </a:gs>
              <a:gs pos="50000">
                <a:srgbClr val="918415"/>
              </a:gs>
              <a:gs pos="100000">
                <a:srgbClr val="DBD8CB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黑体" pitchFamily="2" charset="-122"/>
              <a:ea typeface="黑体" pitchFamily="2" charset="-122"/>
              <a:sym typeface="黑体" pitchFamily="2" charset="-122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148630" y="160094"/>
            <a:ext cx="7459705" cy="378103"/>
          </a:xfrm>
          <a:ln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CN" sz="4000" b="1" kern="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SiO</a:t>
            </a:r>
            <a:r>
              <a:rPr lang="en-US" altLang="zh-CN" sz="4000" b="1" kern="0" baseline="-2500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x</a:t>
            </a:r>
            <a:r>
              <a:rPr lang="en-US" altLang="zh-CN" sz="4000" b="1" kern="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/C</a:t>
            </a:r>
            <a:r>
              <a:rPr lang="zh-CN" altLang="en-US" sz="4000" b="1" kern="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复合负极材料</a:t>
            </a:r>
          </a:p>
        </p:txBody>
      </p: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0" y="661180"/>
            <a:ext cx="10801350" cy="48013"/>
          </a:xfrm>
          <a:prstGeom prst="rect">
            <a:avLst/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1999">
                <a:srgbClr val="FFFF00"/>
              </a:gs>
              <a:gs pos="73000">
                <a:srgbClr val="EE3F17"/>
              </a:gs>
              <a:gs pos="87999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2400">
              <a:solidFill>
                <a:srgbClr val="000066"/>
              </a:solidFill>
              <a:ea typeface="黑体" pitchFamily="2" charset="-122"/>
            </a:endParaRPr>
          </a:p>
        </p:txBody>
      </p:sp>
      <p:pic>
        <p:nvPicPr>
          <p:cNvPr id="10" name="图片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260" y="790934"/>
            <a:ext cx="4175243" cy="1405689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0899" y="2251327"/>
            <a:ext cx="4375758" cy="1942170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5843" y="708754"/>
            <a:ext cx="4270284" cy="1588032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321" y="2432807"/>
            <a:ext cx="4637853" cy="170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346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0" y="661180"/>
            <a:ext cx="10801350" cy="75350"/>
          </a:xfrm>
          <a:prstGeom prst="rect">
            <a:avLst/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zh-CN" altLang="en-US" sz="2400">
              <a:solidFill>
                <a:srgbClr val="000066"/>
              </a:solidFill>
              <a:ea typeface="黑体" pitchFamily="2" charset="-122"/>
            </a:endParaRPr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0" y="97686"/>
            <a:ext cx="8236053" cy="47713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 sz="4000" b="1" kern="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SiO</a:t>
            </a:r>
            <a:r>
              <a:rPr lang="en-US" altLang="zh-CN" sz="4000" b="1" kern="0" baseline="-2500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x</a:t>
            </a:r>
            <a:r>
              <a:rPr lang="en-US" altLang="zh-CN" sz="4000" b="1" kern="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/C</a:t>
            </a:r>
            <a:r>
              <a:rPr lang="zh-CN" altLang="en-US" sz="4000" b="1" kern="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复合负极材料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982" y="805062"/>
            <a:ext cx="2446487" cy="12257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6849" y="797910"/>
            <a:ext cx="2571544" cy="125715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2262" y="809418"/>
            <a:ext cx="2472793" cy="1221351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983" y="2275210"/>
            <a:ext cx="10243207" cy="1436438"/>
          </a:xfrm>
          <a:prstGeom prst="rect">
            <a:avLst/>
          </a:prstGeom>
        </p:spPr>
      </p:pic>
      <p:sp>
        <p:nvSpPr>
          <p:cNvPr id="14" name="标题 1"/>
          <p:cNvSpPr txBox="1">
            <a:spLocks/>
          </p:cNvSpPr>
          <p:nvPr/>
        </p:nvSpPr>
        <p:spPr>
          <a:xfrm>
            <a:off x="3179045" y="3693229"/>
            <a:ext cx="5293993" cy="47713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 sz="2800" b="1" kern="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SiO</a:t>
            </a:r>
            <a:r>
              <a:rPr lang="en-US" altLang="zh-CN" sz="2800" b="1" kern="0" baseline="-2500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x</a:t>
            </a:r>
            <a:r>
              <a:rPr lang="en-US" altLang="zh-CN" sz="2800" b="1" kern="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/C</a:t>
            </a:r>
            <a:r>
              <a:rPr lang="zh-CN" altLang="en-US" sz="2800" b="1" kern="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复合负极材料</a:t>
            </a:r>
          </a:p>
        </p:txBody>
      </p:sp>
    </p:spTree>
    <p:extLst>
      <p:ext uri="{BB962C8B-B14F-4D97-AF65-F5344CB8AC3E}">
        <p14:creationId xmlns:p14="http://schemas.microsoft.com/office/powerpoint/2010/main" xmlns="" val="190728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102"/>
          <p:cNvSpPr>
            <a:spLocks noChangeArrowheads="1"/>
          </p:cNvSpPr>
          <p:nvPr/>
        </p:nvSpPr>
        <p:spPr bwMode="auto">
          <a:xfrm>
            <a:off x="0" y="627160"/>
            <a:ext cx="10801350" cy="48013"/>
          </a:xfrm>
          <a:prstGeom prst="rect">
            <a:avLst/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1999">
                <a:srgbClr val="FFFF00"/>
              </a:gs>
              <a:gs pos="73000">
                <a:srgbClr val="EE3F17"/>
              </a:gs>
              <a:gs pos="87999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2400">
              <a:solidFill>
                <a:srgbClr val="000066"/>
              </a:solidFill>
              <a:ea typeface="黑体" pitchFamily="2" charset="-122"/>
            </a:endParaRPr>
          </a:p>
        </p:txBody>
      </p:sp>
      <p:sp>
        <p:nvSpPr>
          <p:cNvPr id="8197" name="AutoShape 111"/>
          <p:cNvSpPr>
            <a:spLocks noChangeArrowheads="1"/>
          </p:cNvSpPr>
          <p:nvPr/>
        </p:nvSpPr>
        <p:spPr bwMode="auto">
          <a:xfrm rot="5400000">
            <a:off x="-79130" y="2271002"/>
            <a:ext cx="2496679" cy="369332"/>
          </a:xfrm>
          <a:custGeom>
            <a:avLst/>
            <a:gdLst>
              <a:gd name="T0" fmla="*/ 10800 w 21600"/>
              <a:gd name="T1" fmla="*/ 0 h 21600"/>
              <a:gd name="T2" fmla="*/ 267 w 21600"/>
              <a:gd name="T3" fmla="*/ 11738 h 21600"/>
              <a:gd name="T4" fmla="*/ 10800 w 21600"/>
              <a:gd name="T5" fmla="*/ 452 h 21600"/>
              <a:gd name="T6" fmla="*/ 21333 w 21600"/>
              <a:gd name="T7" fmla="*/ 117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92" y="11718"/>
                </a:moveTo>
                <a:cubicBezTo>
                  <a:pt x="465" y="11413"/>
                  <a:pt x="452" y="11106"/>
                  <a:pt x="452" y="10800"/>
                </a:cubicBezTo>
                <a:cubicBezTo>
                  <a:pt x="452" y="5084"/>
                  <a:pt x="5084" y="452"/>
                  <a:pt x="10800" y="452"/>
                </a:cubicBezTo>
                <a:cubicBezTo>
                  <a:pt x="16515" y="452"/>
                  <a:pt x="21148" y="5084"/>
                  <a:pt x="21148" y="10800"/>
                </a:cubicBezTo>
                <a:cubicBezTo>
                  <a:pt x="21147" y="11106"/>
                  <a:pt x="21134" y="11413"/>
                  <a:pt x="21107" y="11718"/>
                </a:cubicBezTo>
                <a:lnTo>
                  <a:pt x="21557" y="11759"/>
                </a:lnTo>
                <a:cubicBezTo>
                  <a:pt x="21585" y="11440"/>
                  <a:pt x="21600" y="11120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1120"/>
                  <a:pt x="14" y="11440"/>
                  <a:pt x="42" y="11759"/>
                </a:cubicBez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50000">
                <a:srgbClr val="FFFFF4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zh-CN" altLang="zh-CN">
              <a:solidFill>
                <a:srgbClr val="000000"/>
              </a:solidFill>
              <a:ea typeface="黑体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28184"/>
            <a:ext cx="876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zh-CN" sz="3600" b="1" kern="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SiO</a:t>
            </a:r>
            <a:r>
              <a:rPr lang="en-US" altLang="zh-CN" sz="3600" b="1" kern="0" baseline="-2500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x</a:t>
            </a:r>
            <a:r>
              <a:rPr lang="en-US" altLang="zh-CN" sz="3600" b="1" kern="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/C</a:t>
            </a:r>
            <a:r>
              <a:rPr lang="zh-CN" altLang="en-US" sz="3600" b="1" kern="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复合负极材料</a:t>
            </a:r>
            <a:endParaRPr lang="zh-CN" altLang="en-US" sz="3600" b="1" dirty="0">
              <a:solidFill>
                <a:srgbClr val="002060"/>
              </a:solidFill>
              <a:latin typeface="黑体" pitchFamily="49" charset="-122"/>
              <a:ea typeface="黑体" pitchFamily="49" charset="-122"/>
              <a:sym typeface="Franklin Gothic Medium" pitchFamily="34" charset="0"/>
            </a:endParaRPr>
          </a:p>
        </p:txBody>
      </p:sp>
      <p:sp>
        <p:nvSpPr>
          <p:cNvPr id="63490" name="AutoShape 2" descr="data:image/jpeg;base64,/9j/4AAQSkZJRgABAQAAAQABAAD/2wBDAAgGBgcGBQgHBwcJCQgKDBQNDAsLDBkSEw8UHRofHh0aHBwgJC4nICIsIxwcKDcpLDAxNDQ0Hyc5PTgyPC4zNDL/2wBDAQkJCQwLDBgNDRgyIRwhMjIyMjIyMjIyMjIyMjIyMjIyMjIyMjIyMjIyMjIyMjIyMjIyMjIyMjIyMjIyMjIyMjL/wAARCADcAMgDASIAAhEBAxEB/8QAHAAAAgMBAQEBAAAAAAAAAAAABQYABAcDAgEI/8QAQxAAAgECBAQEBAQDBgQFBQAAAQIDBBEABRIhBhMxQRQiUWEycYGRFSNCUgehsSQzYsHR4RZygvAXJTSisjVDU5Lx/8QAFQEBAQAAAAAAAAAAAAAAAAAAAAH/xAAWEQEBAQAAAAAAAAAAAAAAAAAAEQH/2gAMAwEAAhEDEQA/AN/x51qDbUL/ADx6wi56kbZ7Va0DG6dR/hGAeNafuH3xNafuH3xm5giuCIkt3uMd6emp92eNAq7m632wGg60/cPvia1/cPvjPIaRJS80kcaIfOxK7IO38vucVZOVXSgRU6R0yHyeWzSH9ze3tgNN1r+4ffH3Wv7h98YrnWa09MOTCqGQmyhVuSfa3U+2OWXZdNCvjcxd+aR+XTFrhf8Am9TgNu1r+4ffE1r+4ffGPxR3Ysy3vi3HEh2CXt7YDVda/uH3xNa/uH3xmHIQ9UA+mIYIxY8tStuy4DT9afuH3xNafuH3xmRhi7IoH/Lj6IIxeyofWwHTAaZzE/cPvia1/cPvjM2hjAIEa/PTiLTxDcKnTuMBpmtf3D74mtP3D74zJoYrg6F//UY9cmOwBiX52wGl60/cPvicxP3D74zuOmiAuYVvfpbHGeWmiUhoYucCBosNgehPp9cBpWtf3D74+61/cPvjEc0r0iYloxJOzEaAAFUewHT64EVVZPJRNJFEKeUdL7Gw7+/pgP0LrX9w++PmtRbzDf3x+Yq/x1TW5dUisnpKCUciomW+kOLkX36nufbD/wAKUUsddRTzTSS6p0CiNgbG/Vuu3ywGwYmJiYCYR88/+uVfrdf/AIjDxhIzvfPKv5p/8RgKC7nufUY7abgxXCL/AHkrHoqj1/77Y+aEhXmSWuBcX6D3Pt/XFQztObAEQE6vOPNI3qf9MB7kc1+lFHLo497E212/U3thXzzih1n/AA/KadppS3xINz/oMW+IM0lDplNBd6qoOkhew9/bucdI8opeHeHp6+QrJVEeSUDfWegHfAUeG8vSB6iqzMIa5HIj66VFgSBcdcEXdquXWQbdh6DAVJKiaanSWdmOsMwdtgT7euGSCNdAuygHfb+mAkcA0j374sCIAgFwtutzb5Y4vW08JOizMD8JP3+fyx4lqmZrh4NRIUKsJv8AO5OAtTyGjpjVSQM9MrBXkEgUKSCQd+vT63xzpMwy7MRE1DWxT80aoxupPrsRvbfAuomnlqYp6yaSSGnOqnozYxq/TW47t6DoMC8yyqpRp5ctngpJnqPFUsccWpWl09FH6dR62Nt8A4GM9ANvXH1ImdTpG4Fz6W9SccaKWarpYJ6iAxyOgZlRrr03sOoIN7g9MV88kpp8t8Fz40Xmq7lz5JSpDCIjqwaxv26dcBcK6SFJFz03x55bari5GFDJ6mjnUBKo041EqnQRKWYBST6W/n7YbGrpsuo4nenapaUjSwdV5YHUm974DqEJPlNjbUR1Nsdo4pNIYo2j1YW+3rihSXo8veSooKqCaASNHURabqGYnSQSNSnbbFDK+OMuzatKTeJMyQg/lrqRL7ne/wAXr9sAT4jr1yiLKI1a8lZV8lttlXQxO/zAwn1/FMtM80VDlEskwY/m1EqhQb32XqQLYI8fVtDUf8M1HMk0R1NyGOm6nULgD0NsU6zJKRZ0qoYvNI6qxU6hc9yP5e2AU6rNsyiqIZecpaV9ExYbg+oI+n3w1xvRQUkNRUzwRtCQoV3JcudztuT9PXHP8FqxOXFNAJi7nlySdCbWIBHQevvjknDGYTQrH4y81/72m8pQE3N2OwF/qfpgClG34jkEtFUwR08KVHMpp5RolbS9weWe3msfbBfhilyemz2CPkmmrUdAWgDJDNuCCB0vfYjAiPhqmdDl8kdQWuZOe9SWkDgAXDC+/wDl2wQyThycZ3QDMY3zRKWaOWnqueNULaurIbX6dRgNfxMTEwEwl50yR5xWSOdwU0g9/KN8OmELiC5z6qB+EaT/AO0YAeXeoku5IS97H9R9T/kMD85zVMtpZJm3YfCB1J9Mdq2rWmhN/M3YX3OFyaWRqjmyRc0xkNpIvdv9sAa4eys06yV1W6yV1TYyN15ancIP6n1xz4vqWqKNMsjkkVtaSCKEXZ2BPU28oAOK9Pm/JiCIrFh5r1GlQTc9LHexuMdqB1MrNUSB2YlmIOx3wC/l9LLlmaw07NIxaQOWckjpte9++2Gl2kCMrzaZT8I0i33x6q8uNTy62ikMdRAunXHpOqMkXFj3HUY5ZpHUx0nLhkhpQx0CWU65HN+gHb3OArui0xEdZY0shsJwPKrftc/p9ji/BSVMdpIGSeMKSIZXvtb9LDAeGKWjmagqKamnZl1siqApXp5h6f1xdoad8nl5uVaRSSRMZ8vd/ILn4oyb2NjuOhGA6wcuppxVKjETgSIpG6ggWx6oqJpMySsdz+QNQXtc7D6YqU2anKpI6KLKK+qkDmJROvJjjTouqTcbHbbe2L9XUzUiiWvq9bO2kU1KoAJ/aO+3qxwBijgMySok0sWoG8kRUH3FyD1wstl1OIIlpoC7PZZJC92FgSQL9R0wRHFcVM51USqtrArKWPT/AJbXwmPnj0FcsCU8gy6pdhC7kIY3I3QliPL1t87YCzR0VWWegeBuVzGQTmNVJB3vbuRgotdV5e8eT1sDSLDFakngW4qUJPX9hHQj7HFOgrJ2pwfw+rSEyF1qHcAkdLKATf03wWVq169JamQxRxj8iCHe3c6mta/qfoMB4qMtMQ1Vk01RS8kMEEzFUTotz1I698CcvM0zyplPIpmVyopLWfQOukn74t1NTWVXj/Av/ZpX5WsoLHRe5UahYFrn0x2yHKJKbXUpHGKwkFamc8wxD92kbE9dI6euAE8ZtEMqiavkWWPkclEb+9EqsCQoHXre/bfAOmqsyzOJKWprFSS/KihZWAtbqd7E7euHyfKaCr5ylZausnBjkqJVvJYnrc2Cj2FsCZeG6Th6Ix1y0oglXeXnHWo/cD+4d7YBcqK2SBURqCurpALPLHHZSR1IN8E6fi1oIIomoZ8uj6hZ6aULf3NsN9FV8PUdMlLSyZcHQallapS8wt/iN9WBuacY5JBPSP8AisPh9ZR9Emt1FrEKo+LfAfaXN6Pkx1gmYvC2vREhVTF+vr7W64MZJmcmZ5tStGr06c9WKjSA632PTpinRUK5/k1S4QsJVBRWcFlGoA6h7C5ti7kgpYeI56dwYZIq5Eh0ta6aVt87m+A0/ExMTATGdcWVsdJm9W0hA+Dbv8IxouMy4opVfi2pqX8+kIqIfXSN8AucqaqrRrUh2ICLe2kepOOIFZSSS6VdwW1RjtYXuSTt2/nhngbl3uA46tfox/0wFbK6SsrRHGZOStyQJSFv8vbAB8toGmklaZVnl0C6gbW3Plv1G+Cy0AiJNKpjbSLqo2A79e2LIpIS8fIvDURteGbUdiOzDup7/PBOiqDJGZTG0b30SxGxKsO3/fUHAUoo5fER0MwVTN/dMp3uR0I6YHPmsKSiqdUlli8ltG2pTa1/5+98Es3rguX814Gd9V9Q3Gr2P6SLfyws1AjmXl0sskkiEKATYsL/APe/fAeKmrzStrXZylM7OZGSPzNINtKn5DsO2LaGsm5DmSYSxyLpVxsRbcD59BfFmgpTR0pqJyEnIIN97+5GLdLA9XLFrRtDtdnbckDf6YBa4qqqlJqFA4hnL8x0KnsTbWB3BHXHw1tXM8cEa06BvO0iAgk9juP9cNeY5ZHTVLzUlG9Z4rzTrzRrcg/pB2Ppb5YQa+rpoGZVnmpJI5AkjsukW6gFe5I2vgDj10VPRc2SVGnEhjYIwvcbXt2GPNDWRzVwy3NoI9D+aNpUuvmO+x7g9D8scsuqlqKKnpDRGWEswaQgDXq7k2vitV0tZJJDRV4MnIjYU0sPmYLfYkdSOm2AeMvpnysQwo+gJ5BGo8pPc27bemDMIlNLyqS8KsrWUuBJc9OvUf0wg0fEFU2ZQc6lljeJOU3MhfSdVhqJ9dha/rjRFro10rmOg0051IySW+t+2AUsulWtgWbkwSRtcPIjdAt9rDqTp7Y60kytqikl5KnzKsZKk3N9j1I/pgRwtW1GV5NNQwVSRw+Jl5atGG1Bn1Ek9b2sNsBJ84q824lrEqEWOkgDR/kE6ZSSCL73A9sBoDZjUZbVKKWuM0HIJtURXDENcjUoubj1GKeZVcVZkFXG4p6itKiRAR5t2BsO3pbAnNqlTw+1VBOl2ddEXQljta4/bufb647ZNkhzHmLLKkyIiOkqkkSnVudxta3TAL9XlUf9oeehlZGGnmmIIiG3UWBNhv164E0sVDRjxiU8HIj2GuO737H5bY0qfPslgpmjmqHYKQEEMbENb9RsNxfvfCsmZ5VnVfUxZfw9mNROl3sNMUduhJ1Wvvv3t1tgKVNJXvQRZlllbUU1RU3VYoW0kAfqc+mK/D8ecZ1xpkmZVebTTtFmEKzQkkFdLi1/UH1wUq6ObJ8yECgIeQsrgSK4DlrWB9wO/pjjluUzUnGOR5jFIsizZjErJuLAuLkkbEg/yOA/RuJiYmAmM94i24jqmGx8guf+UY0LGZcXvI3ElTBHsSEJP/SNsALlqGnPJh2jvYkHr/tjqrQR1CZfHPF4tvO0WqzFe1r9fpjpS06woO1upx5zeGlqKXl19PHLBb8rnizKx6FCLMp9we2AnLZJyhjIdd2UdbHv6jFuFOYCAbsxG42uB0vgVk1D4daiUzzTzSSqDLKTqYKtgTffffBiE/qC21dbbWwFDM3RCYVez1Dho7N1W1mBHT1OBca0lMBUBtWklZW2t7W9PphmGWw11VC2kCWKUMGIup2sb29sJqZhR5fxQ2TZzVmCCZg9NVzbI4PRb9F3vYn64Bjy2ko6+kWrlfmRBtxfcG17Edv98EwFdiywuz/pRGHT5dhhfy+raPjviagydIJstgpacyguQrS2IurDub2t3tj7PXZhTStLLAY5VXTGEbyhu3rYeuAZFoon/NnMhkiYPDEvYjaxPv0wm8aVOWR0UVFJlyzNHNo5iw6nF7kRq3cg7XPbBqpzXMqJDUZhVUwp5DFTmWkpyuom5PlJJBse2F2tWDMzSSTSu1PS1DyvKXsvTpcdDbf/ALOADZTmeZ0dLDS1KeFeRjytMKs1QAfhvawI9Prg9T034lPFLmKGYHaIE3aK3YkDqbfLFVxmmbMDDHDHRLIZllqVOtx01Ko9tt8HcqpbRSwgymOG5ZDsX7gA91t/pgKlVk1T4KlkoqsCpSoCiKoewkQanKFvpsfUDHLxVZmtM8Zbw0LTMs+pgzpY7gAdB/U/XBRJo5WpKaAXakRnZgm8bNcAH3sCAPniu4iXO1aKgZkMLNUkrpLn9JB6new+uAXKvLvC5jUS08IlCzkh5UsQrKCQfQDC3kOY0rZhnc9XOEeOa8EajyvZt9+3zxouc1cGVcK1ue1UxaRmWA8vq8jWBAHYgAi2AlBlS5LNQUNbSwu1TlTVUyugJ1s1zb/ELgYCpR5c6tJmE5jeVCzQQhjy0U7+Uevzwby+evpsuYUpLeJuga9itwBcD6nrjllWVyChZI+XMkcjxGNm0SRvfpc/EpBuPTBCip1oMlrGlqeVUahGTcaRciwJ9v64DxmE65DT+Gmp1qIY4V5LGXQSRtYgDc9LWxS4Yo5c9hnkzKae6qJmgAAUqCRqDXuApuDgYiLW5jTzNDNUTRt+UVZlWIgbde99/rglQQvmPGFDS1p51JyJjPEm0asCGu1uoPoetzgPNdU0yz1824gWcCKW2845aCyj9VrHfFnhfKc+qOIaCrrHaClWoRkgkRQwUEEX362w4VNPRVFV4qSkp3qSAqylN1Ht6Y60NJD4+lddMbioVm5YsDv0wD7iYmJgJjOuJgBxJVOb2OgEg2/SO+NFwg8Qqfx2rbSH+ABb21eUbYAPJRJUSRyLPUCI/Euv4T6jvgfmfD+XQVgzGmSpmn0qGMk7GzDuBewv6Y9VEuc5ewkgyRa+mYXPhZy0kNuupGAO3tgQ/wDEXh0NJDPWmBwCTdGO/cWsCD7YA1TZoDmKLJpEcyFA1t0ZbWBH3GLrVCmaMF49H6g36jhNTi3hutqonopJmU+TTPCUEzHpY9iDYi9ri+HGNVo1UvCG5aFxGqeVzbYn1vfbAUuIc2TI8inSgS+Z1wWKIxR/BrYLue1xe31OO8mUrFFXT5h4GoFPQx0yRuiyWTUCzMD7sfWwUYX67LYKrOsoSsQVN2DvCXJV5XvcsPRFG3yxb4rzOWZYsi4eLUpk/wDU1CRqCid1Ww2v1ud8BXqc4Th+pTLeGsgjnqn0vLFTuFEJJ8ocHq2je19r74vjOHniLGj5dZq0mCpY/l+pZhsQD+35YSf4fUbVQzOfWyR1M7RiXWeYwv2P2JPfGiV1D4Olgo3CiRY2WMS+SMld2N+vcH5XwFKsFVNl0CGYGrhrFmiVFNnOlgth6bnAutymmzfL5KmFYkMrGGaOJipF+pK+twd+98GYUaMg0ru3LFzM1ihPsB06/TFfOh4DhFKhCj1LzPJUTcoWYIp6e1jt8r4C88Qp5YmpxrkWNEaHbXILW1L/AIh3HfHylm8ZPVUqSaHFiA3lLJfpv9vbFXKYVgqoYqmKPnFmCSofKSq6rEE33Bvf2OOGf8Rz5GPA5XCkuYyxn8wgMtML2Lse53Nl++A+xZp/5vVCIxI1VMkpgtYsiWW9vZbm/pgZWTVYmmraGqaaoqj54VtojjudAUnfWBc29cQQ0/DuVU9ZAEeuDETGd9ctSrjcufS4vpHS2O8//l+QwjLJYzmMsxo6eUKAZWl3H/SouT6AYDjFQy8Y8Q0lE6NTcPZI6yzavM0s1hZPdhfc+5ww8YUbSZnwxMl+ZLJU06mPqTo1qgv66fvi5lOUUmR5dT0NNK8xhuZJHO80h+Jz8zv8rYIVK/iFDHALSy01RHVQbglHQ3+lxcfXALtAYqqtFU8hanqYlbmRAhWYdiOoI3BNuu2Lc4M61qCGoZJaljDpg2SPbe56nr98L+bipyHOgDJfK6uYaOXZRTSN0DX3s1jv0+WCiVrZLncFM0rz5ZW+RdQBNNUdAAeyNcbYDlVvy40ipoKpatxoV3UhVXubg2vbBDhuKkpYZrVLGokYxhXJIOnrpJ6974sZxBLSO3LCrLoZpGbUFhA66bDr09MJfj8yhzPkmJKiighjiEDtpl1OS+pT++3QHqDgNDJ079cXsvExrKVoUVl5o5oNrgXG4wPhanmiElPOZ4iT5nFmX1DDsw733xeopo1raJBIp1zjp6i22AeMTExMBMIefC3EFUw7FP8A4jD5hCz8kZ/Vad76L+3lGAHTxU+YKq1aSMFBF45ChIPYkdsdoKHKo2XlZNRah0ZoFcj6kHHmNS5AtcnHLM6qspqJ4MpliWukbQagjUIR+q3+IYDzxDUZXTT0tBNSxVddVEcjLIIlLsO5YAWCj1NsK+Y1p4cyrwUrPSwVZbw0AYOTGu5AN72uQNtuvtg7SeC4Vimq/D1GY5nVLpOuT82pPckn4VvuTsAMDU4VWvp4sxrTF+ITkcyYNqiiBJtGgI2XoLd/rgK/D8iVGYJXE20R8mmRRe7tsSSellFvljtxhL+B8KTVbVUIq5QYowgNyxvcg/L/APuO2ZUb5IquKRYZHRYYlvqQux8zD1aw/wDbijxrUU+cLQwMmhKajeqKu9gzE6Ix9fMftgO/CNDFwzklDzFQSimSWfUNwz+Yj574P5qr19ayysv5RAiRyQUAUAn2NzvgJUVrZpQxyRLJThiusE3YBbWC+hvbfHSKuaaV7OHYkFrm7YC1JltTUwFaWqMWY0351LMz2ST1RwBuGuRuPQ9sUOKee/AsoanaCenfZiwKhtWl0uNvha32wwwAueayaBo0kX364sZklJUcP5lBVMI6V4maRiPh2G/z2HzNsAl1tZAgjqzS1Dz0sayq7Wt5VNtx2tcb9cZ9FxBW1MtTMKOp8RUStK7GPyjUdlAJ3Av1w6mjqMvqlFUHamrYhDLHILGLa63373P1wXGVUcsCc9A5VQLnbpgFlaBqZ4a6SGpSeMWtI+oqSLGx9N8MPCeWJXTUlS805kpRIKVfJ5VOxIFr6j79sTl053ggQISdFr2PscCpMmps5ncLI8dTAAYwHKsg6/D0t74B9lEsdYI2BJeK6k9mU2N/of5Y8VbQQZVU1lTB5YojpkQ6X1HZbEWPW2F/h7Oq2nn/AA/MZDNpGmOZxdlPa/qCNt+mC9YTW1scZQrS08ofQP8A7knYkftH9cBQqcmmzCGOCPOYFzGaJBNHmEAc6huPzFtsDgfyKo09Rl2aLRSSqVu9KzKYmHwkBh6jrfDYkdTNGl01x3bUbXNwfvbAXP5WeRXTU00iKu3Ww6KPvgKueZ49ZkkbMAJWVedoGzMmoG/sSQcV6qhFHS5dTzESV1aWrKnWosPLvf1sLL7Y5GkJooTyz5ZVDPvub3Nv6Y6QqM6neSAtNJRVABjVriQW8wBAPY732JtgGfhiBZS0aKCrxb3O2w7n2/pgHlNZXZpxXl8lLJBJlfjtUMgUqHCsA7C/qdh8sd6yuo8uy6vheWeg1I0jPIGVuUBuLkW3Nht1vjjwXVRZdl3CmXU0TTyvynnKrcRMzXNz0sAbW9cBteJiYmAmEHiJwmfVWhdcvksO3wjr7YfsZ7xFPDR8SVDyTKjTaVAbpcKu/wDPAD5BmSQPNzqJIlQsVUPqPsGJFvbAZMyqqpwaLKyKceXVMpWzX2J36fPHiuzCqnKszxiGEl5GJIt6WGOFHmFRR5rNI6ySUuYuvtocjSfobDf2wB/L6B2M/ipedNOjIzlQNTWsd72t6bY9vSRZZlcc1coaOGJFXmVB5d1P6V6XuNtr9MVJaWsgyqeqyeoi5lMOaKWQalkK7+Q32J39jhT44aqzs0RpneKkKvEYgT8ezEX+v2wBnM+McvlM89XTLWSKrQ0tK0ulY5HGktcfqte57C+FHN6mprp2qnnidbIoNtAVV6KPbrhVy+jqhm0dTLNyYeY8KtcbAbE2PUdcM9RTiSJImhjWMi6zOAokItcWtvYbgYA1QZysVDy5qaZdVrMTYE97X/yxeymqp6ydpaKnZwljUT3GmM+lurH5bD1wlw1dZQyC6nMaJV0eYljCD0BHTTsSbDpjR8ryjKc2pUFEJ6Wtp4kk1QMOUy2309wpt0wHmoq5KasobE6J5mi1EnroLdO3w4+5pmtO9XTU1RIeTRU/jqrl7h3J0wr9PMx+Qx5qxRZewqsyzieslpVfkJIAsULMttWlR13IuxOAOTtU53mE3hVMhldIwNIJWM2BIHoBq6+uAap6yV6JZ2DyREKi6bEkbbt9d74BVNZSyo9PTyMgAIaUNZSL9P8AfBetkjjpisKznLVlPhiUCsjhtLIxGzRWJsR7X9cI+YogeaJesQYACx1Anb+WAZcszmhq6Q66S8sdo5o03Vetj6nFiWah8RGdUyTLGJVuASEvbqLd9t8KFFTVRhSSK8Zddye47Ajvi/SwtnWawxPUQQOAyjT+si2xtuAeuANNLBPmNirLKB8ew0jrqb/THjMM8oqCaHLKZaiqUg8x5xq2Nve/rbArOa/8GgqxSJHV1k7lOYGuSQLgkHqBbtsMJ2XSv4qpnlleSskQAkmzMT0CjsuA1KidKznS5U09LTwmzRiW9iBcmx7WxYSZcyhVVkIe+pJCbFgPX2wl5LmoE+VUSSk1VdO6yGM+YRjufU+mCeaUlZWSvQZSz07TyaQkhtGANixa/lHrbrgO+ZZq1DUJQ5Xy6mofUEZW6Gx1G/ov9dsVMjE+TUwpomX8xmlklcG7uwte1+ntjnknD9dG9XUZZIlY9NdHqwukMbWKx+q3397bnFzPaavWnFfQUySyGO9pDZRYbudyQB9L9sAG4lzSpzGkgyOV5J5qhrDXpSONVYMxIHToBhj4Hep8Zl0byxpFHVIulVsCbjpe18ZzR0da2dUddmkry61Y7XjVSTsNvvbD/l2bV0HGuTwHK454hUwwGQPzFXWwu/QaSNsBv2JiYmAmMt40oYq7P6wMPzY7Mj91AiuR9dsaljN+IY3/AOLq2VNNuQFbUbdVUf0GAVgiGsiM66oHTRJC7AHUQBffsRf+WPmcQ0dH4SKoq0goYiHDSIbDSDYFvXtbvfHuuJgk5eXwyTyKCzSOLEkj4vmMLWY0lTUwSwZhU0/hnKjlkl/Ne+9vMSemA0TLnq24ZgnjEVLNKqF2VbcoOp09ep/lgNV0Xj4Ugpo2eljB5VQZOosdWk7X774BZRVSVEj5RBz/AA2q65QJyxlUD49XXStvh1fMYaKPMoa7JIzMIY05rmJSd2UOVCi2/UdPlgAcnB9LmOTR0+XUNJTyNTgc6QXW5Nxe/Qnpt64WaShWZ3jNFVB6UHmxu+so3TygkbbHD09NF+FMiyzCnLkpHHtMSLWYkdRsfkLYoSJEYJIZ5TA08qrOUI1Mo30kjsentfAVOC6OJpDKZPzi5lkklGkBfhCgdTt3AthnTLIZKqpipKGnZGIDVEh0qNz0t5rdPnilksTVdH4pIRHE0p5RVt1QbC3qOuL1FVM9TIQQvLJjLhvKWHUD1HvgJFwurzM4zFHkX/8AJS6gfSxL7H3IxUz9zw5kUkVHyxnWZMaSnYKFMY6GXb2Jt7sMHqfMqKWr8KlVGtSirJMGcBUU38xPfYX+WE6PMJOIeJ582WAy5dSgQ0y2CF77mRV6m+1r9RbAG6SipYcopcuJPJpIxHIOt9tyL9uv+eAFflNNTV4RA8kAkamv6G5C39AfXscEp6yOKjhgIk5siBpFHxIuruO2B/GGdxpUTwU8FpiQZY9iota5PptbfvbAdkotMStLKaeNwQCqa21W2AvsPscUM7pm5klLlesB0HjKhhvHGOwb9zWsLdLYrLxRJUReBSLxEmrmxsHFkt6sbbj29cc/+I6WaN1rqVo5VJ1vzSl26XOk/wAsArZ3V1VRR+By2hlUEGMTN8ZTqb/L19MWslyiujq1rqqQTLraCPYXRyQG/l09r4aJMt/EKDlZZUSyvKgj19BGjfEbbkkgbb4H1EVLlk8ka0c8oRVCCMFi9trMt99++A95PlEdXxg9RS0cVTBRry4zNIEDP28336DthrqMqy3LVIzSoIJXm+HpAzc4g9Lk3It8hhZZeIJ4YqeMU+VB3AIaO0gNr3Kj/M4Nw08GXVPlnaSeXyyVMzFnew3Yn59umAY0z5JOVRUdFDAixlhDNa+gfqsvTtb+mB9amS161CSJBl1eVaMTpUWEtxuPRuvS2A2Z0tdURRTZZoXMqWQtTkj+9/cnyYbYrfi6VESQic89jpkhMYV6YjqJNQ8pueg67W9cAMzMk0lLFHTyPXuCksAGw0kWkB6XsOnQ3w08K1UFHnGWxyTALNUAQs6+Z9RG3qCCMEaFaHL6aVIIIl1i00i+aRwR3brinQZcZeJMr5M8LTUtakjRyKFfQbXJA+Wx74DZsTExMBMZ5xRQGbO6uerqUp6EqqrIhKvrCjyl/wBN73Hra1xjQ8ZRxlUVUXF88SxLLDI0OkOwsraRewO17DAIGc0MlRULRxQPAXOkPI7l2v30r2974X4eG6implrCZPFRTMj0pugkA7g9rjDhmObiR0qYkq4pAyuXkUF7a+lx0B6D+lsWqyBaqnmeZGh0R3MUguSQbhWY7An298AqyJmEk9NzI5IYY5BJFBRIpeMju1t7b2O+D+WZlDPEsLUsxzOI8pUeEmOoiB2Kk20ut+/X3ODlPS0+S0X40sYZQhUrGgszmxVB7bYGVfD81PSrSVdXLTV3IWsMoKgLId2Wx9CbYBkOY5lT1WmbLHoIANKItGLt2tuSbfTAOt8LL+Iy5j4Ki58Sxx1LMIh1N7AgEGx7YAUfEmb5nHyqMzyLHIBNNUScyVmIsoW/RTbBOOjraqtnq49a1lMoU1CkkRAG767ggjcD2wDHSZrltVQCJKqKCkK8syM3LVV2GzG23a/vjzPNPPGy0IEUOkRxy2GnSLgEevTtgJQ+PgjaqqJ1q+fKy0DTi7SWFmm3J2X4EuO5OGaCnUxRwIrAJEF2G9+4wCrRZfw7XVlRlc4qfHREutU87MWew1OB0bsCO2OiT13C2ZzLmjNNl9aVWnrUFlVgLG7AdAN7bHY4uTZIJkkpJg8ElPVSS00qf3kWvzXB+4I6HHDiPO54OHIuGnV5cxzY8pHVQVEZPmk6XFgOnYk9sBXrsxauFVmFGUnpaWMpTsVNqhQ1tfyG9vfC7xLlsua19RHlUvLgmZZYyW8wNgPMfQ+mGud6Km4VJyiEmGghmgGhx503T5nzHUPngdQLTxJHTTIxZQqqhXaQabj57i1sAq5CssdXJQVCRLMhsVbYj1sf8W1j0wxZ7la8iVoYHEiMLnT2t1Prg9nGRUPEuXLW6Y4a9UKxz2IuB+lgLXH8xhek4my9svrMrzqnmos5SKyVIlISUW+L57fXrtgOeUUGWGVXqfEUwIOmSkl5bHb06YsZrwnSyUUNRBW5hyy5ULOy3ckCy3UA2vj1FV5WFphTT1NQklgwZbqm24uRe3XfDJSUqzU61bq0ksahoFO4UX2sP3AbYCtw7Q0CcP5fmBjaOSSAOChJI7E3N99u+C0zRNEWpwhkBAsTcsPQnrgVw6Z4eFqGOVXUpHIml1tYB2sflbBlIgx0ugLW/ULW+uArRiOeIhYhFMzBtTdBbY2wvZ7lleHM9BTLUSMApkLWfc381+vT6DDPIghqkLMxjKnSxG2ruD6f54+TQmRDIgTyAmMO2kFuxv6D1wCa2cSUVU1HDTpNVPu8cTEiMdbDsfUnDZkE/jcyy01UKM0dTHy10qTEbi9za/2wG8FmFBDIlLktNLUzL+fVmqRdTnfoN7egx04eGfDiqgNRlMNMniYw7GUygrqG4Km23v0wG7YmJiYCYxz+IeZUlBxNVy1LJqiWKwZrbMB0t1xseME/iWtJS8fZjX18ZlhWkjUo3QeUdP8AETYXwAGfMZM2pTDS5cXp7WSRiIgbdGHU+n2x6zOseooFWpCmFeWjI0xIBAvqU2HX0wejy6ipcky6ORTyYgA/Oe7306iARvpBI2sfngVXtR5xncUUSRKscLSJFqJKqBZVJ/cdyfTAH4qmaoOXaYqeJUmUkGPcsy6VbTe7WG/bHfiqjr3qo58yy2kqqcEoPDVGgyN1GouNlsb9cecoy+CmyrKniMRMaMWJdVAudySO/wA/TBLOY6DO8s/D4p4X0qzMsslhI2nyrf1FsBQ4fy7Lo+VVB46mVNQiWmULFTE9QACSzf4mN/kMUs4mfNA2V0bwLTqCI4432Y9mc9Tv/wBnAOlpayJIYqYGGTVyuQ4Kaza4Jt3t33BsMdqKq/BaMz1tK8McUhPLZQHYod7fuDNYXwDXBSQ0cNGa+qlqpViSBJJQEjjS3SNALWuNybnbBKAUgMYaMSFxcB9iPtbFSKp/sFIwTmSpGCUv0Y72+l8dlljjmhSpnRaickoreQMPRb7G3zwF6ookkmkkjQ2ki1u7PZYygILMx6AC2Mvr3q81z2fP6V4I6CKIU1JNVEx6gT5pE2+Em4BxotfPDm3B1ZGaeVYJKpKeoimIRggYFyLnuot9ThF44zanzKeiyuelamaGtjijYXKpAAbgADp07W7jAdYZZsnyWmp4q9JqWSTmO8Ia12NytyLA79fTA7m1xzJRDQT8sPzH5jh+/wASgkHf2wfn4oy5ctSCnRZ6CpqADGU6gDt9r7YXs0zikq8xM1KkhjSExtHJ5AFuNFiOlt9j1wDXS1q1ainSgl8XIrDS4GhU6GRwCbW6epwr/wARKF0zSlmJFWKWmD1GpbPECbAg9/lbDNktPNC0M8hfxTshm5h3cHYA9gLdLYC5+7f8RQGQolNXVKcyVrkCGFtVv+phgPmXRVlfGjUz1ENQg5k4rSpZwPKAi22sCQLn6YYMjqpJTVx1MssjhgYS6BTpIFxYWsQbfywK/EqOad/DTQzyTVMkwKrZo7nYC/8AMeuLD1c1VndbHHAywZfAhlk2Gqd/hBPoFHTe2rAFZswdEWFaWKou2lVuV+53x9Ssn5d3pkjYtYgy339L4SqfOK/KJakVc/iJ4aGWqqoCihYmFimlh8Stf57X2x1nzfMMmp/7TUrVSVFE1SitGAI5gyiwt1Xzjrvt13wDXNWSJNHYgsdtFri3e+POZyVFJJS51FTtUwwQSxVKRW1rEdLBgD10lTsOxwBpHqqfiOTLKycVeqmE4leMKVIbSw8vbpbB2fNqbKKZXqtRhlkESqqFtRbYCw336YAfO9XNH4uOINTKNfK52mUj1Ftvod8d8mzKrHEeTx2Maz1EelNQcsmoEtcbDYjAutzbL8npUqKKStULOY3oamAs8WldbEN1tpINj1HfFzg9Yq7iainWOdY6WoVEidNGguQ9/fZhYdgcBvOJiYmAmMN49UZl/FaDLJ4yYFEdQUJAWYqoIU+wO9u+NyxmvHnAlfxHmArKRVMiSKUDShBpC2O/UH5YATTVEU5koJxTrUwL5YGshn819rje5Pb0wp53SIue0kVJHFLI8TJJEhG0lwR6WO/TByH+HPGkmc0Oupjhpqc6kqpKsyyRd9NupB+ffBiLgHPDxjHnJjgjU8x5FabWBJayt6knvgFvOXOWmnpihhjFMfIselnb3+ox5yeSTP0mhiIgpYiBJIQW5hG3lH8sOOZ8EZrmCo7xxGQIwAaQEKQfL1633J+mKGQcA5/l0lS08MKrLKzBFqBYA/L33wFPMaT+yS+HdjWxR6oHYmzsg2v9rYB1yQ1uUcLy1AW9ZXmsq5XNiQqsQrewboPfGhScNZ2kY0UsEuk+VWnAt73xRPCOfQmCemooBJBTypFEZ1sskmxYm3YXtgFzKqqZpGqKSbVAzHmsFMhXe1iOgPti1WaaisHjEkkhHlUtHZRbqSDsPlg9w5wDWU8skuZmeGaQ6nelrCokNhbUvQ99yMfM9/hs9ZE8lNLUO+q6QvUWA9z2wC1BRxUtSFpyhiRvEzSyG8IAuLkHa2/t0thO4jp5qijp8+hY+GWQxoZEJ/whyP2nt9saCn8KZfEFq9KyviV0005rwkTgAXLLbcaug9sFZ+Fc8rM2jMmW0ceXxDTHCJxZdrA2A377HbAYbktFPSEw1REpp2EppWB0t2uCDv1waXKZanNyE3pp216EJACDqbG25+EX9capmH8PK2Sojlpo6cmNSqam0le43H1GK9FwLnTQTtVUUCSzHSVE4OlR0838+2AE1lYjR080SThbauWrAabf7gDChxBns0LZIlTE0LiQxzG+pr22A9rntjRF4I4gWBF8LTgx7KqzjcW9SMLtZ/CTiGvp/wAyGnjqGYy80VIYxsB5VF+1+p74CsEirjTpMgEpFw6ghgo3LH0+XqcE8opXqaXMnhncU7SGOJpEAd3tdnY23AJAG36cFaLgHPqfJpS8EBzGcIH/ADxpCjqoODKcI5pBSw08UaaQCXbmj4j1PyvfAZTQ5GaIyZXmFfRNE8xE8hUpK5ZGUnUT6dvljsmX00wlizPN6eW1IaWFoyBpQ2Oom583lX0G2HxeA88p8xSoRYplXbzSgW7E/O39MfKvgTP5oLKlM24DR80DUt/3evfAIENVDTV0s9VmEdTVPEsPMhUIiIDqPc3JbqcXY6qmr5IQ9ZBCsNQlSNTjcqxuvXbrhlT+GOczzSNMkFOg2UJKGZvr2x6X+G+eLMh5cJRRb++APvgFTOMvpMyFVULmMfLMryPpAOjXCIh333F/fFvg+qkpeNKakmqOQKmpilS6giTSqIVBPQ7A/X2wyVvCPF6xGOkoqOSx8paoUC3qRbc44cOfw64ghz6jr83pKa8FSk2vnrJYAg7C2x+WA2bExMTATExMTATExMB854ggyWSnSaGolao16BCgNgi6mJuRYWvgDGJhQpP4h5ZXrTNTUtcy1DwqrGNfKJW0oWGq6gn1GGiprKeip2nq54oIlF2eRwqj6nAd8THwG4vipV5pSUKs1TLykUgFmRrXJAG9rbkgfXAXMTFZK6GSoECcwuQW3iYDb3It36YGxcUZfOsZjaQ61JAKbjp132vqW3rfAG8TA1s5p1yykzAhxBUmMKSu41kAE77dd/THg5/QHMYKBJddRMNSqo2K2vqv0I+Vzv0wBXExSzDMoMupJaiZvLEoZlXdrE26Y7mpi8wEiEp8W97fPAdsTAeLiOhmpKeqSS8c1iBbzKD3YX2ABBPoDfFipzmipaeKeWU8uVGdCqM2oKpYmwHoL4lBDEwGPE1D4hYAKjUzxR35LaQZPg39/wCWCDVsS1kdHq/tEkbSqmk7qpAJv06sMUWcTFWgrY8woKesiDcqdBImpbGx6XGLWAmJiXxMBMTExMBMTExMBMTExMBO2EnjiIT5lkcJ8PpeScMKhiIyOV0NiNQPTTcA9CQMO2KtVl9HWSRS1NLDM8JJiMiBtFxY2v6jAZBkyyU0q04rKRwM6pBLHJEUqPjXRpN7csC4CDUFtsxvho/jFyP/AA6rOaIuYJqcxa7XB5yX039r9O18ORyrLnMeqgpTy3Eifkr5WBuCNtiDi40aMRqRTbpcXwwSN1kQOjBkYXVlNwR7YXM+ads4ycSyJBRCrsQwuZHEbsp9gpUW9Tv2GGVQFFlAAHQDHmSKORkZ0VmjOpCRcqbEXHpsSPrgA1NXzzZnmUKTioSCGJowqC+pg9x1F76R1wtMnIzGgTwzxOsT6Y0jJAB08zp3Q26XvfY4fDBEzOWjQlxZiR8Q9D645+BpAynwsNwLA6BsMAm19LIMgyhJklk5FQqCkhsQ8SNqO2+ohI9r262IvtgfDVMKwyygMlS6uiGUqystRyE0+XZtNz0BJJxokVLTwhRFBHGFuFCKBa+5tb1OJ4WDnc/kpzdOjXbfTe9vvvgFLiWlqEOe1BhfkS0tOqSeSxKs1xvv3GCsVAgrsyilUo1cqAAsqs6KArfD0+K31walhiqImhmjSSNxZkcXDD0IxXp8oy6jl51NQ08MukrrSMBrdxf6DAI0FWXoKCWqYVEM1G7KQNX5lwp62sCGC7bb2wVzCkFTlOWU8xjNSyTRyKaggiUwtqAtcmxvsNgMMzZdROrq9LCyyrpcFAQw9D7e2JDltDTaOTSQR8ssUKxgFS3xWPv39cSBRijp0lp5TV0OmGqgqElMtyI5ECA30/rIZQb26C+DlTB4ziNGjP8A6alKOdTAAuykDykb2S/tt64Kmkpimg08RTSF0lBawNwLegOOixol9KgXNzbufXAB8hp6ZKbnJEkXKeSmQI7FQiSMoADHb4cGuYn71++OBpKdad4VhRY2JYqosCSbk/Mkk45mhpiHHKHmAB3Pa2KK4il5sumZAxtfzdN7/wBPTHpoKgqNNSFsu/ntc267e++PT0cEjlmS5GwOo+wxxmpoYkZ0jFzc7779e+A606tSSa6mqVlMYFi3Qg74vrLGygh1sem+KK0kDRxgp1jW9iR2/wBsfRTQsFul9/U/9/qP3wF8MrGwYH5HExVpqeKGVjGliRvucTAf/9k="/>
          <p:cNvSpPr>
            <a:spLocks noChangeAspect="1" noChangeArrowheads="1"/>
          </p:cNvSpPr>
          <p:nvPr/>
        </p:nvSpPr>
        <p:spPr bwMode="auto">
          <a:xfrm>
            <a:off x="183773" y="-91025"/>
            <a:ext cx="360045" cy="19205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3" name="图片 2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601" y="878880"/>
            <a:ext cx="3749380" cy="134078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2488" y="2326235"/>
            <a:ext cx="3848056" cy="131572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922987" y="3721924"/>
            <a:ext cx="58881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zh-CN" sz="3200" b="1" kern="0" dirty="0" err="1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SiO</a:t>
            </a:r>
            <a:r>
              <a:rPr lang="en-US" altLang="zh-CN" sz="3200" b="1" kern="0" baseline="-25000" dirty="0" err="1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x</a:t>
            </a:r>
            <a:r>
              <a:rPr lang="en-US" altLang="zh-CN" sz="3200" b="1" kern="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/C</a:t>
            </a:r>
            <a:r>
              <a:rPr lang="zh-CN" altLang="en-US" sz="3200" b="1" kern="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复合负极</a:t>
            </a:r>
            <a:r>
              <a:rPr lang="zh-CN" altLang="en-US" sz="3200" b="1" kern="0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材料充放电曲线</a:t>
            </a:r>
            <a:endParaRPr lang="zh-CN" altLang="en-US" sz="3200" b="1" dirty="0">
              <a:solidFill>
                <a:srgbClr val="002060"/>
              </a:solidFill>
              <a:latin typeface="黑体" pitchFamily="49" charset="-122"/>
              <a:ea typeface="黑体" pitchFamily="49" charset="-122"/>
              <a:sym typeface="Franklin Gothic Medium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9171" y="1160455"/>
            <a:ext cx="4286279" cy="1878372"/>
          </a:xfrm>
          <a:prstGeom prst="rect">
            <a:avLst/>
          </a:prstGeom>
        </p:spPr>
      </p:pic>
    </p:spTree>
  </p:cSld>
  <p:clrMapOvr>
    <a:masterClrMapping/>
  </p:clrMapOvr>
  <p:transition advTm="1375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102"/>
          <p:cNvSpPr>
            <a:spLocks noChangeArrowheads="1"/>
          </p:cNvSpPr>
          <p:nvPr/>
        </p:nvSpPr>
        <p:spPr bwMode="auto">
          <a:xfrm>
            <a:off x="0" y="627160"/>
            <a:ext cx="10801350" cy="48013"/>
          </a:xfrm>
          <a:prstGeom prst="rect">
            <a:avLst/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1999">
                <a:srgbClr val="FFFF00"/>
              </a:gs>
              <a:gs pos="73000">
                <a:srgbClr val="EE3F17"/>
              </a:gs>
              <a:gs pos="87999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2400">
              <a:solidFill>
                <a:srgbClr val="000066"/>
              </a:solidFill>
              <a:ea typeface="黑体" pitchFamily="2" charset="-122"/>
            </a:endParaRPr>
          </a:p>
        </p:txBody>
      </p:sp>
      <p:sp>
        <p:nvSpPr>
          <p:cNvPr id="8197" name="AutoShape 111"/>
          <p:cNvSpPr>
            <a:spLocks noChangeArrowheads="1"/>
          </p:cNvSpPr>
          <p:nvPr/>
        </p:nvSpPr>
        <p:spPr bwMode="auto">
          <a:xfrm rot="5400000">
            <a:off x="-79130" y="2271002"/>
            <a:ext cx="2496679" cy="369332"/>
          </a:xfrm>
          <a:custGeom>
            <a:avLst/>
            <a:gdLst>
              <a:gd name="T0" fmla="*/ 10800 w 21600"/>
              <a:gd name="T1" fmla="*/ 0 h 21600"/>
              <a:gd name="T2" fmla="*/ 267 w 21600"/>
              <a:gd name="T3" fmla="*/ 11738 h 21600"/>
              <a:gd name="T4" fmla="*/ 10800 w 21600"/>
              <a:gd name="T5" fmla="*/ 452 h 21600"/>
              <a:gd name="T6" fmla="*/ 21333 w 21600"/>
              <a:gd name="T7" fmla="*/ 117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92" y="11718"/>
                </a:moveTo>
                <a:cubicBezTo>
                  <a:pt x="465" y="11413"/>
                  <a:pt x="452" y="11106"/>
                  <a:pt x="452" y="10800"/>
                </a:cubicBezTo>
                <a:cubicBezTo>
                  <a:pt x="452" y="5084"/>
                  <a:pt x="5084" y="452"/>
                  <a:pt x="10800" y="452"/>
                </a:cubicBezTo>
                <a:cubicBezTo>
                  <a:pt x="16515" y="452"/>
                  <a:pt x="21148" y="5084"/>
                  <a:pt x="21148" y="10800"/>
                </a:cubicBezTo>
                <a:cubicBezTo>
                  <a:pt x="21147" y="11106"/>
                  <a:pt x="21134" y="11413"/>
                  <a:pt x="21107" y="11718"/>
                </a:cubicBezTo>
                <a:lnTo>
                  <a:pt x="21557" y="11759"/>
                </a:lnTo>
                <a:cubicBezTo>
                  <a:pt x="21585" y="11440"/>
                  <a:pt x="21600" y="11120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1120"/>
                  <a:pt x="14" y="11440"/>
                  <a:pt x="42" y="11759"/>
                </a:cubicBez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50000">
                <a:srgbClr val="FFFFF4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zh-CN" altLang="zh-CN">
              <a:solidFill>
                <a:srgbClr val="000000"/>
              </a:solidFill>
              <a:ea typeface="黑体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28184"/>
            <a:ext cx="876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zh-CN" sz="3600" b="1" kern="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SiO</a:t>
            </a:r>
            <a:r>
              <a:rPr lang="en-US" altLang="zh-CN" sz="3600" b="1" kern="0" baseline="-2500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x</a:t>
            </a:r>
            <a:r>
              <a:rPr lang="en-US" altLang="zh-CN" sz="3600" b="1" kern="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/C</a:t>
            </a:r>
            <a:r>
              <a:rPr lang="zh-CN" altLang="en-US" sz="3600" b="1" kern="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复合负极材料</a:t>
            </a:r>
            <a:endParaRPr lang="zh-CN" altLang="en-US" sz="3600" b="1" dirty="0">
              <a:solidFill>
                <a:srgbClr val="002060"/>
              </a:solidFill>
              <a:latin typeface="黑体" pitchFamily="49" charset="-122"/>
              <a:ea typeface="黑体" pitchFamily="49" charset="-122"/>
              <a:sym typeface="Franklin Gothic Medium" pitchFamily="34" charset="0"/>
            </a:endParaRPr>
          </a:p>
        </p:txBody>
      </p:sp>
      <p:sp>
        <p:nvSpPr>
          <p:cNvPr id="63490" name="AutoShape 2" descr="data:image/jpeg;base64,/9j/4AAQSkZJRgABAQAAAQABAAD/2wBDAAgGBgcGBQgHBwcJCQgKDBQNDAsLDBkSEw8UHRofHh0aHBwgJC4nICIsIxwcKDcpLDAxNDQ0Hyc5PTgyPC4zNDL/2wBDAQkJCQwLDBgNDRgyIRwhMjIyMjIyMjIyMjIyMjIyMjIyMjIyMjIyMjIyMjIyMjIyMjIyMjIyMjIyMjIyMjIyMjL/wAARCADcAMgDASIAAhEBAxEB/8QAHAAAAgMBAQEBAAAAAAAAAAAABQYABAcDAgEI/8QAQxAAAgECBAQEBAQDBgQFBQAAAQIDBBEABRIhBhMxQRQiUWEycYGRFSNCUgehsSQzYsHR4RZygvAXJTSisjVDU5Lx/8QAFQEBAQAAAAAAAAAAAAAAAAAAAAH/xAAWEQEBAQAAAAAAAAAAAAAAAAAAEQH/2gAMAwEAAhEDEQA/AN/x51qDbUL/ADx6wi56kbZ7Va0DG6dR/hGAeNafuH3xNafuH3xm5giuCIkt3uMd6emp92eNAq7m632wGg60/cPvia1/cPvjPIaRJS80kcaIfOxK7IO38vucVZOVXSgRU6R0yHyeWzSH9ze3tgNN1r+4ffH3Wv7h98YrnWa09MOTCqGQmyhVuSfa3U+2OWXZdNCvjcxd+aR+XTFrhf8Am9TgNu1r+4ffE1r+4ffGPxR3Ysy3vi3HEh2CXt7YDVda/uH3xNa/uH3xmHIQ9UA+mIYIxY8tStuy4DT9afuH3xNafuH3xmRhi7IoH/Lj6IIxeyofWwHTAaZzE/cPvia1/cPvjM2hjAIEa/PTiLTxDcKnTuMBpmtf3D74mtP3D74zJoYrg6F//UY9cmOwBiX52wGl60/cPvicxP3D74zuOmiAuYVvfpbHGeWmiUhoYucCBosNgehPp9cBpWtf3D74+61/cPvjEc0r0iYloxJOzEaAAFUewHT64EVVZPJRNJFEKeUdL7Gw7+/pgP0LrX9w++PmtRbzDf3x+Yq/x1TW5dUisnpKCUciomW+kOLkX36nufbD/wAKUUsddRTzTSS6p0CiNgbG/Vuu3ywGwYmJiYCYR88/+uVfrdf/AIjDxhIzvfPKv5p/8RgKC7nufUY7abgxXCL/AHkrHoqj1/77Y+aEhXmSWuBcX6D3Pt/XFQztObAEQE6vOPNI3qf9MB7kc1+lFHLo497E212/U3thXzzih1n/AA/KadppS3xINz/oMW+IM0lDplNBd6qoOkhew9/bucdI8opeHeHp6+QrJVEeSUDfWegHfAUeG8vSB6iqzMIa5HIj66VFgSBcdcEXdquXWQbdh6DAVJKiaanSWdmOsMwdtgT7euGSCNdAuygHfb+mAkcA0j374sCIAgFwtutzb5Y4vW08JOizMD8JP3+fyx4lqmZrh4NRIUKsJv8AO5OAtTyGjpjVSQM9MrBXkEgUKSCQd+vT63xzpMwy7MRE1DWxT80aoxupPrsRvbfAuomnlqYp6yaSSGnOqnozYxq/TW47t6DoMC8yyqpRp5ctngpJnqPFUsccWpWl09FH6dR62Nt8A4GM9ANvXH1ImdTpG4Fz6W9SccaKWarpYJ6iAxyOgZlRrr03sOoIN7g9MV88kpp8t8Fz40Xmq7lz5JSpDCIjqwaxv26dcBcK6SFJFz03x55bari5GFDJ6mjnUBKo041EqnQRKWYBST6W/n7YbGrpsuo4nenapaUjSwdV5YHUm974DqEJPlNjbUR1Nsdo4pNIYo2j1YW+3rihSXo8veSooKqCaASNHURabqGYnSQSNSnbbFDK+OMuzatKTeJMyQg/lrqRL7ne/wAXr9sAT4jr1yiLKI1a8lZV8lttlXQxO/zAwn1/FMtM80VDlEskwY/m1EqhQb32XqQLYI8fVtDUf8M1HMk0R1NyGOm6nULgD0NsU6zJKRZ0qoYvNI6qxU6hc9yP5e2AU6rNsyiqIZecpaV9ExYbg+oI+n3w1xvRQUkNRUzwRtCQoV3JcudztuT9PXHP8FqxOXFNAJi7nlySdCbWIBHQevvjknDGYTQrH4y81/72m8pQE3N2OwF/qfpgClG34jkEtFUwR08KVHMpp5RolbS9weWe3msfbBfhilyemz2CPkmmrUdAWgDJDNuCCB0vfYjAiPhqmdDl8kdQWuZOe9SWkDgAXDC+/wDl2wQyThycZ3QDMY3zRKWaOWnqueNULaurIbX6dRgNfxMTEwEwl50yR5xWSOdwU0g9/KN8OmELiC5z6qB+EaT/AO0YAeXeoku5IS97H9R9T/kMD85zVMtpZJm3YfCB1J9Mdq2rWmhN/M3YX3OFyaWRqjmyRc0xkNpIvdv9sAa4eys06yV1W6yV1TYyN15ancIP6n1xz4vqWqKNMsjkkVtaSCKEXZ2BPU28oAOK9Pm/JiCIrFh5r1GlQTc9LHexuMdqB1MrNUSB2YlmIOx3wC/l9LLlmaw07NIxaQOWckjpte9++2Gl2kCMrzaZT8I0i33x6q8uNTy62ikMdRAunXHpOqMkXFj3HUY5ZpHUx0nLhkhpQx0CWU65HN+gHb3OArui0xEdZY0shsJwPKrftc/p9ji/BSVMdpIGSeMKSIZXvtb9LDAeGKWjmagqKamnZl1siqApXp5h6f1xdoad8nl5uVaRSSRMZ8vd/ILn4oyb2NjuOhGA6wcuppxVKjETgSIpG6ggWx6oqJpMySsdz+QNQXtc7D6YqU2anKpI6KLKK+qkDmJROvJjjTouqTcbHbbe2L9XUzUiiWvq9bO2kU1KoAJ/aO+3qxwBijgMySok0sWoG8kRUH3FyD1wstl1OIIlpoC7PZZJC92FgSQL9R0wRHFcVM51USqtrArKWPT/AJbXwmPnj0FcsCU8gy6pdhC7kIY3I3QliPL1t87YCzR0VWWegeBuVzGQTmNVJB3vbuRgotdV5e8eT1sDSLDFakngW4qUJPX9hHQj7HFOgrJ2pwfw+rSEyF1qHcAkdLKATf03wWVq169JamQxRxj8iCHe3c6mta/qfoMB4qMtMQ1Vk01RS8kMEEzFUTotz1I698CcvM0zyplPIpmVyopLWfQOukn74t1NTWVXj/Av/ZpX5WsoLHRe5UahYFrn0x2yHKJKbXUpHGKwkFamc8wxD92kbE9dI6euAE8ZtEMqiavkWWPkclEb+9EqsCQoHXre/bfAOmqsyzOJKWprFSS/KihZWAtbqd7E7euHyfKaCr5ylZausnBjkqJVvJYnrc2Cj2FsCZeG6Th6Ix1y0oglXeXnHWo/cD+4d7YBcqK2SBURqCurpALPLHHZSR1IN8E6fi1oIIomoZ8uj6hZ6aULf3NsN9FV8PUdMlLSyZcHQallapS8wt/iN9WBuacY5JBPSP8AisPh9ZR9Emt1FrEKo+LfAfaXN6Pkx1gmYvC2vREhVTF+vr7W64MZJmcmZ5tStGr06c9WKjSA632PTpinRUK5/k1S4QsJVBRWcFlGoA6h7C5ti7kgpYeI56dwYZIq5Eh0ta6aVt87m+A0/ExMTATGdcWVsdJm9W0hA+Dbv8IxouMy4opVfi2pqX8+kIqIfXSN8AucqaqrRrUh2ICLe2kepOOIFZSSS6VdwW1RjtYXuSTt2/nhngbl3uA46tfox/0wFbK6SsrRHGZOStyQJSFv8vbAB8toGmklaZVnl0C6gbW3Plv1G+Cy0AiJNKpjbSLqo2A79e2LIpIS8fIvDURteGbUdiOzDup7/PBOiqDJGZTG0b30SxGxKsO3/fUHAUoo5fER0MwVTN/dMp3uR0I6YHPmsKSiqdUlli8ltG2pTa1/5+98Es3rguX814Gd9V9Q3Gr2P6SLfyws1AjmXl0sskkiEKATYsL/APe/fAeKmrzStrXZylM7OZGSPzNINtKn5DsO2LaGsm5DmSYSxyLpVxsRbcD59BfFmgpTR0pqJyEnIIN97+5GLdLA9XLFrRtDtdnbckDf6YBa4qqqlJqFA4hnL8x0KnsTbWB3BHXHw1tXM8cEa06BvO0iAgk9juP9cNeY5ZHTVLzUlG9Z4rzTrzRrcg/pB2Ppb5YQa+rpoGZVnmpJI5AkjsukW6gFe5I2vgDj10VPRc2SVGnEhjYIwvcbXt2GPNDWRzVwy3NoI9D+aNpUuvmO+x7g9D8scsuqlqKKnpDRGWEswaQgDXq7k2vitV0tZJJDRV4MnIjYU0sPmYLfYkdSOm2AeMvpnysQwo+gJ5BGo8pPc27bemDMIlNLyqS8KsrWUuBJc9OvUf0wg0fEFU2ZQc6lljeJOU3MhfSdVhqJ9dha/rjRFro10rmOg0051IySW+t+2AUsulWtgWbkwSRtcPIjdAt9rDqTp7Y60kytqikl5KnzKsZKk3N9j1I/pgRwtW1GV5NNQwVSRw+Jl5atGG1Bn1Ek9b2sNsBJ84q824lrEqEWOkgDR/kE6ZSSCL73A9sBoDZjUZbVKKWuM0HIJtURXDENcjUoubj1GKeZVcVZkFXG4p6itKiRAR5t2BsO3pbAnNqlTw+1VBOl2ddEXQljta4/bufb647ZNkhzHmLLKkyIiOkqkkSnVudxta3TAL9XlUf9oeehlZGGnmmIIiG3UWBNhv164E0sVDRjxiU8HIj2GuO737H5bY0qfPslgpmjmqHYKQEEMbENb9RsNxfvfCsmZ5VnVfUxZfw9mNROl3sNMUduhJ1Wvvv3t1tgKVNJXvQRZlllbUU1RU3VYoW0kAfqc+mK/D8ecZ1xpkmZVebTTtFmEKzQkkFdLi1/UH1wUq6ObJ8yECgIeQsrgSK4DlrWB9wO/pjjluUzUnGOR5jFIsizZjErJuLAuLkkbEg/yOA/RuJiYmAmM94i24jqmGx8guf+UY0LGZcXvI3ElTBHsSEJP/SNsALlqGnPJh2jvYkHr/tjqrQR1CZfHPF4tvO0WqzFe1r9fpjpS06woO1upx5zeGlqKXl19PHLBb8rnizKx6FCLMp9we2AnLZJyhjIdd2UdbHv6jFuFOYCAbsxG42uB0vgVk1D4daiUzzTzSSqDLKTqYKtgTffffBiE/qC21dbbWwFDM3RCYVez1Dho7N1W1mBHT1OBca0lMBUBtWklZW2t7W9PphmGWw11VC2kCWKUMGIup2sb29sJqZhR5fxQ2TZzVmCCZg9NVzbI4PRb9F3vYn64Bjy2ko6+kWrlfmRBtxfcG17Edv98EwFdiywuz/pRGHT5dhhfy+raPjviagydIJstgpacyguQrS2IurDub2t3tj7PXZhTStLLAY5VXTGEbyhu3rYeuAZFoon/NnMhkiYPDEvYjaxPv0wm8aVOWR0UVFJlyzNHNo5iw6nF7kRq3cg7XPbBqpzXMqJDUZhVUwp5DFTmWkpyuom5PlJJBse2F2tWDMzSSTSu1PS1DyvKXsvTpcdDbf/ALOADZTmeZ0dLDS1KeFeRjytMKs1QAfhvawI9Prg9T034lPFLmKGYHaIE3aK3YkDqbfLFVxmmbMDDHDHRLIZllqVOtx01Ko9tt8HcqpbRSwgymOG5ZDsX7gA91t/pgKlVk1T4KlkoqsCpSoCiKoewkQanKFvpsfUDHLxVZmtM8Zbw0LTMs+pgzpY7gAdB/U/XBRJo5WpKaAXakRnZgm8bNcAH3sCAPniu4iXO1aKgZkMLNUkrpLn9JB6new+uAXKvLvC5jUS08IlCzkh5UsQrKCQfQDC3kOY0rZhnc9XOEeOa8EajyvZt9+3zxouc1cGVcK1ue1UxaRmWA8vq8jWBAHYgAi2AlBlS5LNQUNbSwu1TlTVUyugJ1s1zb/ELgYCpR5c6tJmE5jeVCzQQhjy0U7+Uevzwby+evpsuYUpLeJuga9itwBcD6nrjllWVyChZI+XMkcjxGNm0SRvfpc/EpBuPTBCip1oMlrGlqeVUahGTcaRciwJ9v64DxmE65DT+Gmp1qIY4V5LGXQSRtYgDc9LWxS4Yo5c9hnkzKae6qJmgAAUqCRqDXuApuDgYiLW5jTzNDNUTRt+UVZlWIgbde99/rglQQvmPGFDS1p51JyJjPEm0asCGu1uoPoetzgPNdU0yz1824gWcCKW2845aCyj9VrHfFnhfKc+qOIaCrrHaClWoRkgkRQwUEEX362w4VNPRVFV4qSkp3qSAqylN1Ht6Y60NJD4+lddMbioVm5YsDv0wD7iYmJgJjOuJgBxJVOb2OgEg2/SO+NFwg8Qqfx2rbSH+ABb21eUbYAPJRJUSRyLPUCI/Euv4T6jvgfmfD+XQVgzGmSpmn0qGMk7GzDuBewv6Y9VEuc5ewkgyRa+mYXPhZy0kNuupGAO3tgQ/wDEXh0NJDPWmBwCTdGO/cWsCD7YA1TZoDmKLJpEcyFA1t0ZbWBH3GLrVCmaMF49H6g36jhNTi3hutqonopJmU+TTPCUEzHpY9iDYi9ri+HGNVo1UvCG5aFxGqeVzbYn1vfbAUuIc2TI8inSgS+Z1wWKIxR/BrYLue1xe31OO8mUrFFXT5h4GoFPQx0yRuiyWTUCzMD7sfWwUYX67LYKrOsoSsQVN2DvCXJV5XvcsPRFG3yxb4rzOWZYsi4eLUpk/wDU1CRqCid1Ww2v1ud8BXqc4Th+pTLeGsgjnqn0vLFTuFEJJ8ocHq2je19r74vjOHniLGj5dZq0mCpY/l+pZhsQD+35YSf4fUbVQzOfWyR1M7RiXWeYwv2P2JPfGiV1D4Olgo3CiRY2WMS+SMld2N+vcH5XwFKsFVNl0CGYGrhrFmiVFNnOlgth6bnAutymmzfL5KmFYkMrGGaOJipF+pK+twd+98GYUaMg0ru3LFzM1ihPsB06/TFfOh4DhFKhCj1LzPJUTcoWYIp6e1jt8r4C88Qp5YmpxrkWNEaHbXILW1L/AIh3HfHylm8ZPVUqSaHFiA3lLJfpv9vbFXKYVgqoYqmKPnFmCSofKSq6rEE33Bvf2OOGf8Rz5GPA5XCkuYyxn8wgMtML2Lse53Nl++A+xZp/5vVCIxI1VMkpgtYsiWW9vZbm/pgZWTVYmmraGqaaoqj54VtojjudAUnfWBc29cQQ0/DuVU9ZAEeuDETGd9ctSrjcufS4vpHS2O8//l+QwjLJYzmMsxo6eUKAZWl3H/SouT6AYDjFQy8Y8Q0lE6NTcPZI6yzavM0s1hZPdhfc+5ww8YUbSZnwxMl+ZLJU06mPqTo1qgv66fvi5lOUUmR5dT0NNK8xhuZJHO80h+Jz8zv8rYIVK/iFDHALSy01RHVQbglHQ3+lxcfXALtAYqqtFU8hanqYlbmRAhWYdiOoI3BNuu2Lc4M61qCGoZJaljDpg2SPbe56nr98L+bipyHOgDJfK6uYaOXZRTSN0DX3s1jv0+WCiVrZLncFM0rz5ZW+RdQBNNUdAAeyNcbYDlVvy40ipoKpatxoV3UhVXubg2vbBDhuKkpYZrVLGokYxhXJIOnrpJ6974sZxBLSO3LCrLoZpGbUFhA66bDr09MJfj8yhzPkmJKiighjiEDtpl1OS+pT++3QHqDgNDJ079cXsvExrKVoUVl5o5oNrgXG4wPhanmiElPOZ4iT5nFmX1DDsw733xeopo1raJBIp1zjp6i22AeMTExMBMIefC3EFUw7FP8A4jD5hCz8kZ/Vad76L+3lGAHTxU+YKq1aSMFBF45ChIPYkdsdoKHKo2XlZNRah0ZoFcj6kHHmNS5AtcnHLM6qspqJ4MpliWukbQagjUIR+q3+IYDzxDUZXTT0tBNSxVddVEcjLIIlLsO5YAWCj1NsK+Y1p4cyrwUrPSwVZbw0AYOTGu5AN72uQNtuvtg7SeC4Vimq/D1GY5nVLpOuT82pPckn4VvuTsAMDU4VWvp4sxrTF+ITkcyYNqiiBJtGgI2XoLd/rgK/D8iVGYJXE20R8mmRRe7tsSSellFvljtxhL+B8KTVbVUIq5QYowgNyxvcg/L/APuO2ZUb5IquKRYZHRYYlvqQux8zD1aw/wDbijxrUU+cLQwMmhKajeqKu9gzE6Ix9fMftgO/CNDFwzklDzFQSimSWfUNwz+Yj574P5qr19ayysv5RAiRyQUAUAn2NzvgJUVrZpQxyRLJThiusE3YBbWC+hvbfHSKuaaV7OHYkFrm7YC1JltTUwFaWqMWY0351LMz2ST1RwBuGuRuPQ9sUOKee/AsoanaCenfZiwKhtWl0uNvha32wwwAueayaBo0kX364sZklJUcP5lBVMI6V4maRiPh2G/z2HzNsAl1tZAgjqzS1Dz0sayq7Wt5VNtx2tcb9cZ9FxBW1MtTMKOp8RUStK7GPyjUdlAJ3Av1w6mjqMvqlFUHamrYhDLHILGLa63373P1wXGVUcsCc9A5VQLnbpgFlaBqZ4a6SGpSeMWtI+oqSLGx9N8MPCeWJXTUlS805kpRIKVfJ5VOxIFr6j79sTl053ggQISdFr2PscCpMmps5ncLI8dTAAYwHKsg6/D0t74B9lEsdYI2BJeK6k9mU2N/of5Y8VbQQZVU1lTB5YojpkQ6X1HZbEWPW2F/h7Oq2nn/AA/MZDNpGmOZxdlPa/qCNt+mC9YTW1scZQrS08ofQP8A7knYkftH9cBQqcmmzCGOCPOYFzGaJBNHmEAc6huPzFtsDgfyKo09Rl2aLRSSqVu9KzKYmHwkBh6jrfDYkdTNGl01x3bUbXNwfvbAXP5WeRXTU00iKu3Ww6KPvgKueZ49ZkkbMAJWVedoGzMmoG/sSQcV6qhFHS5dTzESV1aWrKnWosPLvf1sLL7Y5GkJooTyz5ZVDPvub3Nv6Y6QqM6neSAtNJRVABjVriQW8wBAPY732JtgGfhiBZS0aKCrxb3O2w7n2/pgHlNZXZpxXl8lLJBJlfjtUMgUqHCsA7C/qdh8sd6yuo8uy6vheWeg1I0jPIGVuUBuLkW3Nht1vjjwXVRZdl3CmXU0TTyvynnKrcRMzXNz0sAbW9cBteJiYmAmEHiJwmfVWhdcvksO3wjr7YfsZ7xFPDR8SVDyTKjTaVAbpcKu/wDPAD5BmSQPNzqJIlQsVUPqPsGJFvbAZMyqqpwaLKyKceXVMpWzX2J36fPHiuzCqnKszxiGEl5GJIt6WGOFHmFRR5rNI6ySUuYuvtocjSfobDf2wB/L6B2M/ipedNOjIzlQNTWsd72t6bY9vSRZZlcc1coaOGJFXmVB5d1P6V6XuNtr9MVJaWsgyqeqyeoi5lMOaKWQalkK7+Q32J39jhT44aqzs0RpneKkKvEYgT8ezEX+v2wBnM+McvlM89XTLWSKrQ0tK0ulY5HGktcfqte57C+FHN6mprp2qnnidbIoNtAVV6KPbrhVy+jqhm0dTLNyYeY8KtcbAbE2PUdcM9RTiSJImhjWMi6zOAokItcWtvYbgYA1QZysVDy5qaZdVrMTYE97X/yxeymqp6ydpaKnZwljUT3GmM+lurH5bD1wlw1dZQyC6nMaJV0eYljCD0BHTTsSbDpjR8ryjKc2pUFEJ6Wtp4kk1QMOUy2309wpt0wHmoq5KasobE6J5mi1EnroLdO3w4+5pmtO9XTU1RIeTRU/jqrl7h3J0wr9PMx+Qx5qxRZewqsyzieslpVfkJIAsULMttWlR13IuxOAOTtU53mE3hVMhldIwNIJWM2BIHoBq6+uAap6yV6JZ2DyREKi6bEkbbt9d74BVNZSyo9PTyMgAIaUNZSL9P8AfBetkjjpisKznLVlPhiUCsjhtLIxGzRWJsR7X9cI+YogeaJesQYACx1Anb+WAZcszmhq6Q66S8sdo5o03Vetj6nFiWah8RGdUyTLGJVuASEvbqLd9t8KFFTVRhSSK8Zddye47Ajvi/SwtnWawxPUQQOAyjT+si2xtuAeuANNLBPmNirLKB8ew0jrqb/THjMM8oqCaHLKZaiqUg8x5xq2Nve/rbArOa/8GgqxSJHV1k7lOYGuSQLgkHqBbtsMJ2XSv4qpnlleSskQAkmzMT0CjsuA1KidKznS5U09LTwmzRiW9iBcmx7WxYSZcyhVVkIe+pJCbFgPX2wl5LmoE+VUSSk1VdO6yGM+YRjufU+mCeaUlZWSvQZSz07TyaQkhtGANixa/lHrbrgO+ZZq1DUJQ5Xy6mofUEZW6Gx1G/ov9dsVMjE+TUwpomX8xmlklcG7uwte1+ntjnknD9dG9XUZZIlY9NdHqwukMbWKx+q3397bnFzPaavWnFfQUySyGO9pDZRYbudyQB9L9sAG4lzSpzGkgyOV5J5qhrDXpSONVYMxIHToBhj4Hep8Zl0byxpFHVIulVsCbjpe18ZzR0da2dUddmkry61Y7XjVSTsNvvbD/l2bV0HGuTwHK454hUwwGQPzFXWwu/QaSNsBv2JiYmAmMt40oYq7P6wMPzY7Mj91AiuR9dsaljN+IY3/AOLq2VNNuQFbUbdVUf0GAVgiGsiM66oHTRJC7AHUQBffsRf+WPmcQ0dH4SKoq0goYiHDSIbDSDYFvXtbvfHuuJgk5eXwyTyKCzSOLEkj4vmMLWY0lTUwSwZhU0/hnKjlkl/Ne+9vMSemA0TLnq24ZgnjEVLNKqF2VbcoOp09ep/lgNV0Xj4Ugpo2eljB5VQZOosdWk7X774BZRVSVEj5RBz/AA2q65QJyxlUD49XXStvh1fMYaKPMoa7JIzMIY05rmJSd2UOVCi2/UdPlgAcnB9LmOTR0+XUNJTyNTgc6QXW5Nxe/Qnpt64WaShWZ3jNFVB6UHmxu+so3TygkbbHD09NF+FMiyzCnLkpHHtMSLWYkdRsfkLYoSJEYJIZ5TA08qrOUI1Mo30kjsentfAVOC6OJpDKZPzi5lkklGkBfhCgdTt3AthnTLIZKqpipKGnZGIDVEh0qNz0t5rdPnilksTVdH4pIRHE0p5RVt1QbC3qOuL1FVM9TIQQvLJjLhvKWHUD1HvgJFwurzM4zFHkX/8AJS6gfSxL7H3IxUz9zw5kUkVHyxnWZMaSnYKFMY6GXb2Jt7sMHqfMqKWr8KlVGtSirJMGcBUU38xPfYX+WE6PMJOIeJ582WAy5dSgQ0y2CF77mRV6m+1r9RbAG6SipYcopcuJPJpIxHIOt9tyL9uv+eAFflNNTV4RA8kAkamv6G5C39AfXscEp6yOKjhgIk5siBpFHxIuruO2B/GGdxpUTwU8FpiQZY9iota5PptbfvbAdkotMStLKaeNwQCqa21W2AvsPscUM7pm5klLlesB0HjKhhvHGOwb9zWsLdLYrLxRJUReBSLxEmrmxsHFkt6sbbj29cc/+I6WaN1rqVo5VJ1vzSl26XOk/wAsArZ3V1VRR+By2hlUEGMTN8ZTqb/L19MWslyiujq1rqqQTLraCPYXRyQG/l09r4aJMt/EKDlZZUSyvKgj19BGjfEbbkkgbb4H1EVLlk8ka0c8oRVCCMFi9trMt99++A95PlEdXxg9RS0cVTBRry4zNIEDP28336DthrqMqy3LVIzSoIJXm+HpAzc4g9Lk3It8hhZZeIJ4YqeMU+VB3AIaO0gNr3Kj/M4Nw08GXVPlnaSeXyyVMzFnew3Yn59umAY0z5JOVRUdFDAixlhDNa+gfqsvTtb+mB9amS161CSJBl1eVaMTpUWEtxuPRuvS2A2Z0tdURRTZZoXMqWQtTkj+9/cnyYbYrfi6VESQic89jpkhMYV6YjqJNQ8pueg67W9cAMzMk0lLFHTyPXuCksAGw0kWkB6XsOnQ3w08K1UFHnGWxyTALNUAQs6+Z9RG3qCCMEaFaHL6aVIIIl1i00i+aRwR3brinQZcZeJMr5M8LTUtakjRyKFfQbXJA+Wx74DZsTExMBMZ5xRQGbO6uerqUp6EqqrIhKvrCjyl/wBN73Hra1xjQ8ZRxlUVUXF88SxLLDI0OkOwsraRewO17DAIGc0MlRULRxQPAXOkPI7l2v30r2974X4eG6implrCZPFRTMj0pugkA7g9rjDhmObiR0qYkq4pAyuXkUF7a+lx0B6D+lsWqyBaqnmeZGh0R3MUguSQbhWY7An298AqyJmEk9NzI5IYY5BJFBRIpeMju1t7b2O+D+WZlDPEsLUsxzOI8pUeEmOoiB2Kk20ut+/X3ODlPS0+S0X40sYZQhUrGgszmxVB7bYGVfD81PSrSVdXLTV3IWsMoKgLId2Wx9CbYBkOY5lT1WmbLHoIANKItGLt2tuSbfTAOt8LL+Iy5j4Ki58Sxx1LMIh1N7AgEGx7YAUfEmb5nHyqMzyLHIBNNUScyVmIsoW/RTbBOOjraqtnq49a1lMoU1CkkRAG767ggjcD2wDHSZrltVQCJKqKCkK8syM3LVV2GzG23a/vjzPNPPGy0IEUOkRxy2GnSLgEevTtgJQ+PgjaqqJ1q+fKy0DTi7SWFmm3J2X4EuO5OGaCnUxRwIrAJEF2G9+4wCrRZfw7XVlRlc4qfHREutU87MWew1OB0bsCO2OiT13C2ZzLmjNNl9aVWnrUFlVgLG7AdAN7bHY4uTZIJkkpJg8ElPVSS00qf3kWvzXB+4I6HHDiPO54OHIuGnV5cxzY8pHVQVEZPmk6XFgOnYk9sBXrsxauFVmFGUnpaWMpTsVNqhQ1tfyG9vfC7xLlsua19RHlUvLgmZZYyW8wNgPMfQ+mGud6Km4VJyiEmGghmgGhx503T5nzHUPngdQLTxJHTTIxZQqqhXaQabj57i1sAq5CssdXJQVCRLMhsVbYj1sf8W1j0wxZ7la8iVoYHEiMLnT2t1Prg9nGRUPEuXLW6Y4a9UKxz2IuB+lgLXH8xhek4my9svrMrzqnmos5SKyVIlISUW+L57fXrtgOeUUGWGVXqfEUwIOmSkl5bHb06YsZrwnSyUUNRBW5hyy5ULOy3ckCy3UA2vj1FV5WFphTT1NQklgwZbqm24uRe3XfDJSUqzU61bq0ksahoFO4UX2sP3AbYCtw7Q0CcP5fmBjaOSSAOChJI7E3N99u+C0zRNEWpwhkBAsTcsPQnrgVw6Z4eFqGOVXUpHIml1tYB2sflbBlIgx0ugLW/ULW+uArRiOeIhYhFMzBtTdBbY2wvZ7lleHM9BTLUSMApkLWfc381+vT6DDPIghqkLMxjKnSxG2ruD6f54+TQmRDIgTyAmMO2kFuxv6D1wCa2cSUVU1HDTpNVPu8cTEiMdbDsfUnDZkE/jcyy01UKM0dTHy10qTEbi9za/2wG8FmFBDIlLktNLUzL+fVmqRdTnfoN7egx04eGfDiqgNRlMNMniYw7GUygrqG4Km23v0wG7YmJiYCYxz+IeZUlBxNVy1LJqiWKwZrbMB0t1xseME/iWtJS8fZjX18ZlhWkjUo3QeUdP8AETYXwAGfMZM2pTDS5cXp7WSRiIgbdGHU+n2x6zOseooFWpCmFeWjI0xIBAvqU2HX0wejy6ipcky6ORTyYgA/Oe7306iARvpBI2sfngVXtR5xncUUSRKscLSJFqJKqBZVJ/cdyfTAH4qmaoOXaYqeJUmUkGPcsy6VbTe7WG/bHfiqjr3qo58yy2kqqcEoPDVGgyN1GouNlsb9cecoy+CmyrKniMRMaMWJdVAudySO/wA/TBLOY6DO8s/D4p4X0qzMsslhI2nyrf1FsBQ4fy7Lo+VVB46mVNQiWmULFTE9QACSzf4mN/kMUs4mfNA2V0bwLTqCI4432Y9mc9Tv/wBnAOlpayJIYqYGGTVyuQ4Kaza4Jt3t33BsMdqKq/BaMz1tK8McUhPLZQHYod7fuDNYXwDXBSQ0cNGa+qlqpViSBJJQEjjS3SNALWuNybnbBKAUgMYaMSFxcB9iPtbFSKp/sFIwTmSpGCUv0Y72+l8dlljjmhSpnRaickoreQMPRb7G3zwF6ookkmkkjQ2ki1u7PZYygILMx6AC2Mvr3q81z2fP6V4I6CKIU1JNVEx6gT5pE2+Em4BxotfPDm3B1ZGaeVYJKpKeoimIRggYFyLnuot9ThF44zanzKeiyuelamaGtjijYXKpAAbgADp07W7jAdYZZsnyWmp4q9JqWSTmO8Ia12NytyLA79fTA7m1xzJRDQT8sPzH5jh+/wASgkHf2wfn4oy5ctSCnRZ6CpqADGU6gDt9r7YXs0zikq8xM1KkhjSExtHJ5AFuNFiOlt9j1wDXS1q1ainSgl8XIrDS4GhU6GRwCbW6epwr/wARKF0zSlmJFWKWmD1GpbPECbAg9/lbDNktPNC0M8hfxTshm5h3cHYA9gLdLYC5+7f8RQGQolNXVKcyVrkCGFtVv+phgPmXRVlfGjUz1ENQg5k4rSpZwPKAi22sCQLn6YYMjqpJTVx1MssjhgYS6BTpIFxYWsQbfywK/EqOad/DTQzyTVMkwKrZo7nYC/8AMeuLD1c1VndbHHAywZfAhlk2Gqd/hBPoFHTe2rAFZswdEWFaWKou2lVuV+53x9Ssn5d3pkjYtYgy339L4SqfOK/KJakVc/iJ4aGWqqoCihYmFimlh8Stf57X2x1nzfMMmp/7TUrVSVFE1SitGAI5gyiwt1Xzjrvt13wDXNWSJNHYgsdtFri3e+POZyVFJJS51FTtUwwQSxVKRW1rEdLBgD10lTsOxwBpHqqfiOTLKycVeqmE4leMKVIbSw8vbpbB2fNqbKKZXqtRhlkESqqFtRbYCw336YAfO9XNH4uOINTKNfK52mUj1Ftvod8d8mzKrHEeTx2Maz1EelNQcsmoEtcbDYjAutzbL8npUqKKStULOY3oamAs8WldbEN1tpINj1HfFzg9Yq7iainWOdY6WoVEidNGguQ9/fZhYdgcBvOJiYmAmMN49UZl/FaDLJ4yYFEdQUJAWYqoIU+wO9u+NyxmvHnAlfxHmArKRVMiSKUDShBpC2O/UH5YATTVEU5koJxTrUwL5YGshn819rje5Pb0wp53SIue0kVJHFLI8TJJEhG0lwR6WO/TByH+HPGkmc0Oupjhpqc6kqpKsyyRd9NupB+ffBiLgHPDxjHnJjgjU8x5FabWBJayt6knvgFvOXOWmnpihhjFMfIselnb3+ox5yeSTP0mhiIgpYiBJIQW5hG3lH8sOOZ8EZrmCo7xxGQIwAaQEKQfL1633J+mKGQcA5/l0lS08MKrLKzBFqBYA/L33wFPMaT+yS+HdjWxR6oHYmzsg2v9rYB1yQ1uUcLy1AW9ZXmsq5XNiQqsQrewboPfGhScNZ2kY0UsEuk+VWnAt73xRPCOfQmCemooBJBTypFEZ1sskmxYm3YXtgFzKqqZpGqKSbVAzHmsFMhXe1iOgPti1WaaisHjEkkhHlUtHZRbqSDsPlg9w5wDWU8skuZmeGaQ6nelrCokNhbUvQ99yMfM9/hs9ZE8lNLUO+q6QvUWA9z2wC1BRxUtSFpyhiRvEzSyG8IAuLkHa2/t0thO4jp5qijp8+hY+GWQxoZEJ/whyP2nt9saCn8KZfEFq9KyviV0005rwkTgAXLLbcaug9sFZ+Fc8rM2jMmW0ceXxDTHCJxZdrA2A377HbAYbktFPSEw1REpp2EppWB0t2uCDv1waXKZanNyE3pp216EJACDqbG25+EX9capmH8PK2Sojlpo6cmNSqam0le43H1GK9FwLnTQTtVUUCSzHSVE4OlR0838+2AE1lYjR080SThbauWrAabf7gDChxBns0LZIlTE0LiQxzG+pr22A9rntjRF4I4gWBF8LTgx7KqzjcW9SMLtZ/CTiGvp/wAyGnjqGYy80VIYxsB5VF+1+p74CsEirjTpMgEpFw6ghgo3LH0+XqcE8opXqaXMnhncU7SGOJpEAd3tdnY23AJAG36cFaLgHPqfJpS8EBzGcIH/ADxpCjqoODKcI5pBSw08UaaQCXbmj4j1PyvfAZTQ5GaIyZXmFfRNE8xE8hUpK5ZGUnUT6dvljsmX00wlizPN6eW1IaWFoyBpQ2Oom583lX0G2HxeA88p8xSoRYplXbzSgW7E/O39MfKvgTP5oLKlM24DR80DUt/3evfAIENVDTV0s9VmEdTVPEsPMhUIiIDqPc3JbqcXY6qmr5IQ9ZBCsNQlSNTjcqxuvXbrhlT+GOczzSNMkFOg2UJKGZvr2x6X+G+eLMh5cJRRb++APvgFTOMvpMyFVULmMfLMryPpAOjXCIh333F/fFvg+qkpeNKakmqOQKmpilS6giTSqIVBPQ7A/X2wyVvCPF6xGOkoqOSx8paoUC3qRbc44cOfw64ghz6jr83pKa8FSk2vnrJYAg7C2x+WA2bExMTATExMTATExMB854ggyWSnSaGolao16BCgNgi6mJuRYWvgDGJhQpP4h5ZXrTNTUtcy1DwqrGNfKJW0oWGq6gn1GGiprKeip2nq54oIlF2eRwqj6nAd8THwG4vipV5pSUKs1TLykUgFmRrXJAG9rbkgfXAXMTFZK6GSoECcwuQW3iYDb3It36YGxcUZfOsZjaQ61JAKbjp132vqW3rfAG8TA1s5p1yykzAhxBUmMKSu41kAE77dd/THg5/QHMYKBJddRMNSqo2K2vqv0I+Vzv0wBXExSzDMoMupJaiZvLEoZlXdrE26Y7mpi8wEiEp8W97fPAdsTAeLiOhmpKeqSS8c1iBbzKD3YX2ABBPoDfFipzmipaeKeWU8uVGdCqM2oKpYmwHoL4lBDEwGPE1D4hYAKjUzxR35LaQZPg39/wCWCDVsS1kdHq/tEkbSqmk7qpAJv06sMUWcTFWgrY8woKesiDcqdBImpbGx6XGLWAmJiXxMBMTExMBMTExMBMTExMBO2EnjiIT5lkcJ8PpeScMKhiIyOV0NiNQPTTcA9CQMO2KtVl9HWSRS1NLDM8JJiMiBtFxY2v6jAZBkyyU0q04rKRwM6pBLHJEUqPjXRpN7csC4CDUFtsxvho/jFyP/AA6rOaIuYJqcxa7XB5yX039r9O18ORyrLnMeqgpTy3Eifkr5WBuCNtiDi40aMRqRTbpcXwwSN1kQOjBkYXVlNwR7YXM+ads4ycSyJBRCrsQwuZHEbsp9gpUW9Tv2GGVQFFlAAHQDHmSKORkZ0VmjOpCRcqbEXHpsSPrgA1NXzzZnmUKTioSCGJowqC+pg9x1F76R1wtMnIzGgTwzxOsT6Y0jJAB08zp3Q26XvfY4fDBEzOWjQlxZiR8Q9D645+BpAynwsNwLA6BsMAm19LIMgyhJklk5FQqCkhsQ8SNqO2+ohI9r262IvtgfDVMKwyygMlS6uiGUqystRyE0+XZtNz0BJJxokVLTwhRFBHGFuFCKBa+5tb1OJ4WDnc/kpzdOjXbfTe9vvvgFLiWlqEOe1BhfkS0tOqSeSxKs1xvv3GCsVAgrsyilUo1cqAAsqs6KArfD0+K31walhiqImhmjSSNxZkcXDD0IxXp8oy6jl51NQ08MukrrSMBrdxf6DAI0FWXoKCWqYVEM1G7KQNX5lwp62sCGC7bb2wVzCkFTlOWU8xjNSyTRyKaggiUwtqAtcmxvsNgMMzZdROrq9LCyyrpcFAQw9D7e2JDltDTaOTSQR8ssUKxgFS3xWPv39cSBRijp0lp5TV0OmGqgqElMtyI5ECA30/rIZQb26C+DlTB4ziNGjP8A6alKOdTAAuykDykb2S/tt64Kmkpimg08RTSF0lBawNwLegOOixol9KgXNzbufXAB8hp6ZKbnJEkXKeSmQI7FQiSMoADHb4cGuYn71++OBpKdad4VhRY2JYqosCSbk/Mkk45mhpiHHKHmAB3Pa2KK4il5sumZAxtfzdN7/wBPTHpoKgqNNSFsu/ntc267e++PT0cEjlmS5GwOo+wxxmpoYkZ0jFzc7779e+A606tSSa6mqVlMYFi3Qg74vrLGygh1sem+KK0kDRxgp1jW9iR2/wBsfRTQsFul9/U/9/qP3wF8MrGwYH5HExVpqeKGVjGliRvucTAf/9k="/>
          <p:cNvSpPr>
            <a:spLocks noChangeAspect="1" noChangeArrowheads="1"/>
          </p:cNvSpPr>
          <p:nvPr/>
        </p:nvSpPr>
        <p:spPr bwMode="auto">
          <a:xfrm>
            <a:off x="183773" y="-91025"/>
            <a:ext cx="360045" cy="19205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8" name="图片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0228" y="1333386"/>
            <a:ext cx="5237412" cy="17364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1998439" y="3519776"/>
            <a:ext cx="6506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0" dirty="0" err="1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SiO</a:t>
            </a:r>
            <a:r>
              <a:rPr lang="en-US" altLang="zh-CN" sz="3200" b="1" kern="0" baseline="-25000" dirty="0" err="1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x</a:t>
            </a:r>
            <a:r>
              <a:rPr lang="en-US" altLang="zh-CN" sz="3200" b="1" kern="0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/C/</a:t>
            </a:r>
            <a:r>
              <a:rPr lang="zh-CN" altLang="en-US" sz="3200" b="1" kern="0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石墨负极材料放电性能测试</a:t>
            </a:r>
            <a:endParaRPr lang="zh-CN" altLang="en-US" sz="3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768" y="1333386"/>
            <a:ext cx="3208461" cy="176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5555957"/>
      </p:ext>
    </p:extLst>
  </p:cSld>
  <p:clrMapOvr>
    <a:masterClrMapping/>
  </p:clrMapOvr>
  <p:transition advTm="1375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102"/>
          <p:cNvSpPr>
            <a:spLocks noChangeArrowheads="1"/>
          </p:cNvSpPr>
          <p:nvPr/>
        </p:nvSpPr>
        <p:spPr bwMode="auto">
          <a:xfrm>
            <a:off x="0" y="627160"/>
            <a:ext cx="10801350" cy="48013"/>
          </a:xfrm>
          <a:prstGeom prst="rect">
            <a:avLst/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1999">
                <a:srgbClr val="FFFF00"/>
              </a:gs>
              <a:gs pos="73000">
                <a:srgbClr val="EE3F17"/>
              </a:gs>
              <a:gs pos="87999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2400">
              <a:solidFill>
                <a:srgbClr val="000066"/>
              </a:solidFill>
              <a:ea typeface="黑体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28184"/>
            <a:ext cx="876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zh-CN" sz="3600" b="1" kern="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SiO</a:t>
            </a:r>
            <a:r>
              <a:rPr lang="en-US" altLang="zh-CN" sz="3600" b="1" kern="0" baseline="-2500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x</a:t>
            </a:r>
            <a:r>
              <a:rPr lang="en-US" altLang="zh-CN" sz="3600" b="1" kern="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/C</a:t>
            </a:r>
            <a:r>
              <a:rPr lang="zh-CN" altLang="en-US" sz="3600" b="1" kern="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复合负极材料</a:t>
            </a:r>
            <a:endParaRPr lang="zh-CN" altLang="en-US" sz="3600" b="1" dirty="0">
              <a:solidFill>
                <a:srgbClr val="002060"/>
              </a:solidFill>
              <a:latin typeface="黑体" pitchFamily="49" charset="-122"/>
              <a:ea typeface="黑体" pitchFamily="49" charset="-122"/>
              <a:sym typeface="Franklin Gothic Medium" pitchFamily="34" charset="0"/>
            </a:endParaRPr>
          </a:p>
        </p:txBody>
      </p:sp>
      <p:sp>
        <p:nvSpPr>
          <p:cNvPr id="63490" name="AutoShape 2" descr="data:image/jpeg;base64,/9j/4AAQSkZJRgABAQAAAQABAAD/2wBDAAgGBgcGBQgHBwcJCQgKDBQNDAsLDBkSEw8UHRofHh0aHBwgJC4nICIsIxwcKDcpLDAxNDQ0Hyc5PTgyPC4zNDL/2wBDAQkJCQwLDBgNDRgyIRwhMjIyMjIyMjIyMjIyMjIyMjIyMjIyMjIyMjIyMjIyMjIyMjIyMjIyMjIyMjIyMjIyMjL/wAARCADcAMgDASIAAhEBAxEB/8QAHAAAAgMBAQEBAAAAAAAAAAAABQYABAcDAgEI/8QAQxAAAgECBAQEBAQDBgQFBQAAAQIDBBEABRIhBhMxQRQiUWEycYGRFSNCUgehsSQzYsHR4RZygvAXJTSisjVDU5Lx/8QAFQEBAQAAAAAAAAAAAAAAAAAAAAH/xAAWEQEBAQAAAAAAAAAAAAAAAAAAEQH/2gAMAwEAAhEDEQA/AN/x51qDbUL/ADx6wi56kbZ7Va0DG6dR/hGAeNafuH3xNafuH3xm5giuCIkt3uMd6emp92eNAq7m632wGg60/cPvia1/cPvjPIaRJS80kcaIfOxK7IO38vucVZOVXSgRU6R0yHyeWzSH9ze3tgNN1r+4ffH3Wv7h98YrnWa09MOTCqGQmyhVuSfa3U+2OWXZdNCvjcxd+aR+XTFrhf8Am9TgNu1r+4ffE1r+4ffGPxR3Ysy3vi3HEh2CXt7YDVda/uH3xNa/uH3xmHIQ9UA+mIYIxY8tStuy4DT9afuH3xNafuH3xmRhi7IoH/Lj6IIxeyofWwHTAaZzE/cPvia1/cPvjM2hjAIEa/PTiLTxDcKnTuMBpmtf3D74mtP3D74zJoYrg6F//UY9cmOwBiX52wGl60/cPvicxP3D74zuOmiAuYVvfpbHGeWmiUhoYucCBosNgehPp9cBpWtf3D74+61/cPvjEc0r0iYloxJOzEaAAFUewHT64EVVZPJRNJFEKeUdL7Gw7+/pgP0LrX9w++PmtRbzDf3x+Yq/x1TW5dUisnpKCUciomW+kOLkX36nufbD/wAKUUsddRTzTSS6p0CiNgbG/Vuu3ywGwYmJiYCYR88/+uVfrdf/AIjDxhIzvfPKv5p/8RgKC7nufUY7abgxXCL/AHkrHoqj1/77Y+aEhXmSWuBcX6D3Pt/XFQztObAEQE6vOPNI3qf9MB7kc1+lFHLo497E212/U3thXzzih1n/AA/KadppS3xINz/oMW+IM0lDplNBd6qoOkhew9/bucdI8opeHeHp6+QrJVEeSUDfWegHfAUeG8vSB6iqzMIa5HIj66VFgSBcdcEXdquXWQbdh6DAVJKiaanSWdmOsMwdtgT7euGSCNdAuygHfb+mAkcA0j374sCIAgFwtutzb5Y4vW08JOizMD8JP3+fyx4lqmZrh4NRIUKsJv8AO5OAtTyGjpjVSQM9MrBXkEgUKSCQd+vT63xzpMwy7MRE1DWxT80aoxupPrsRvbfAuomnlqYp6yaSSGnOqnozYxq/TW47t6DoMC8yyqpRp5ctngpJnqPFUsccWpWl09FH6dR62Nt8A4GM9ANvXH1ImdTpG4Fz6W9SccaKWarpYJ6iAxyOgZlRrr03sOoIN7g9MV88kpp8t8Fz40Xmq7lz5JSpDCIjqwaxv26dcBcK6SFJFz03x55bari5GFDJ6mjnUBKo041EqnQRKWYBST6W/n7YbGrpsuo4nenapaUjSwdV5YHUm974DqEJPlNjbUR1Nsdo4pNIYo2j1YW+3rihSXo8veSooKqCaASNHURabqGYnSQSNSnbbFDK+OMuzatKTeJMyQg/lrqRL7ne/wAXr9sAT4jr1yiLKI1a8lZV8lttlXQxO/zAwn1/FMtM80VDlEskwY/m1EqhQb32XqQLYI8fVtDUf8M1HMk0R1NyGOm6nULgD0NsU6zJKRZ0qoYvNI6qxU6hc9yP5e2AU6rNsyiqIZecpaV9ExYbg+oI+n3w1xvRQUkNRUzwRtCQoV3JcudztuT9PXHP8FqxOXFNAJi7nlySdCbWIBHQevvjknDGYTQrH4y81/72m8pQE3N2OwF/qfpgClG34jkEtFUwR08KVHMpp5RolbS9weWe3msfbBfhilyemz2CPkmmrUdAWgDJDNuCCB0vfYjAiPhqmdDl8kdQWuZOe9SWkDgAXDC+/wDl2wQyThycZ3QDMY3zRKWaOWnqueNULaurIbX6dRgNfxMTEwEwl50yR5xWSOdwU0g9/KN8OmELiC5z6qB+EaT/AO0YAeXeoku5IS97H9R9T/kMD85zVMtpZJm3YfCB1J9Mdq2rWmhN/M3YX3OFyaWRqjmyRc0xkNpIvdv9sAa4eys06yV1W6yV1TYyN15ancIP6n1xz4vqWqKNMsjkkVtaSCKEXZ2BPU28oAOK9Pm/JiCIrFh5r1GlQTc9LHexuMdqB1MrNUSB2YlmIOx3wC/l9LLlmaw07NIxaQOWckjpte9++2Gl2kCMrzaZT8I0i33x6q8uNTy62ikMdRAunXHpOqMkXFj3HUY5ZpHUx0nLhkhpQx0CWU65HN+gHb3OArui0xEdZY0shsJwPKrftc/p9ji/BSVMdpIGSeMKSIZXvtb9LDAeGKWjmagqKamnZl1siqApXp5h6f1xdoad8nl5uVaRSSRMZ8vd/ILn4oyb2NjuOhGA6wcuppxVKjETgSIpG6ggWx6oqJpMySsdz+QNQXtc7D6YqU2anKpI6KLKK+qkDmJROvJjjTouqTcbHbbe2L9XUzUiiWvq9bO2kU1KoAJ/aO+3qxwBijgMySok0sWoG8kRUH3FyD1wstl1OIIlpoC7PZZJC92FgSQL9R0wRHFcVM51USqtrArKWPT/AJbXwmPnj0FcsCU8gy6pdhC7kIY3I3QliPL1t87YCzR0VWWegeBuVzGQTmNVJB3vbuRgotdV5e8eT1sDSLDFakngW4qUJPX9hHQj7HFOgrJ2pwfw+rSEyF1qHcAkdLKATf03wWVq169JamQxRxj8iCHe3c6mta/qfoMB4qMtMQ1Vk01RS8kMEEzFUTotz1I698CcvM0zyplPIpmVyopLWfQOukn74t1NTWVXj/Av/ZpX5WsoLHRe5UahYFrn0x2yHKJKbXUpHGKwkFamc8wxD92kbE9dI6euAE8ZtEMqiavkWWPkclEb+9EqsCQoHXre/bfAOmqsyzOJKWprFSS/KihZWAtbqd7E7euHyfKaCr5ylZausnBjkqJVvJYnrc2Cj2FsCZeG6Th6Ix1y0oglXeXnHWo/cD+4d7YBcqK2SBURqCurpALPLHHZSR1IN8E6fi1oIIomoZ8uj6hZ6aULf3NsN9FV8PUdMlLSyZcHQallapS8wt/iN9WBuacY5JBPSP8AisPh9ZR9Emt1FrEKo+LfAfaXN6Pkx1gmYvC2vREhVTF+vr7W64MZJmcmZ5tStGr06c9WKjSA632PTpinRUK5/k1S4QsJVBRWcFlGoA6h7C5ti7kgpYeI56dwYZIq5Eh0ta6aVt87m+A0/ExMTATGdcWVsdJm9W0hA+Dbv8IxouMy4opVfi2pqX8+kIqIfXSN8AucqaqrRrUh2ICLe2kepOOIFZSSS6VdwW1RjtYXuSTt2/nhngbl3uA46tfox/0wFbK6SsrRHGZOStyQJSFv8vbAB8toGmklaZVnl0C6gbW3Plv1G+Cy0AiJNKpjbSLqo2A79e2LIpIS8fIvDURteGbUdiOzDup7/PBOiqDJGZTG0b30SxGxKsO3/fUHAUoo5fER0MwVTN/dMp3uR0I6YHPmsKSiqdUlli8ltG2pTa1/5+98Es3rguX814Gd9V9Q3Gr2P6SLfyws1AjmXl0sskkiEKATYsL/APe/fAeKmrzStrXZylM7OZGSPzNINtKn5DsO2LaGsm5DmSYSxyLpVxsRbcD59BfFmgpTR0pqJyEnIIN97+5GLdLA9XLFrRtDtdnbckDf6YBa4qqqlJqFA4hnL8x0KnsTbWB3BHXHw1tXM8cEa06BvO0iAgk9juP9cNeY5ZHTVLzUlG9Z4rzTrzRrcg/pB2Ppb5YQa+rpoGZVnmpJI5AkjsukW6gFe5I2vgDj10VPRc2SVGnEhjYIwvcbXt2GPNDWRzVwy3NoI9D+aNpUuvmO+x7g9D8scsuqlqKKnpDRGWEswaQgDXq7k2vitV0tZJJDRV4MnIjYU0sPmYLfYkdSOm2AeMvpnysQwo+gJ5BGo8pPc27bemDMIlNLyqS8KsrWUuBJc9OvUf0wg0fEFU2ZQc6lljeJOU3MhfSdVhqJ9dha/rjRFro10rmOg0051IySW+t+2AUsulWtgWbkwSRtcPIjdAt9rDqTp7Y60kytqikl5KnzKsZKk3N9j1I/pgRwtW1GV5NNQwVSRw+Jl5atGG1Bn1Ek9b2sNsBJ84q824lrEqEWOkgDR/kE6ZSSCL73A9sBoDZjUZbVKKWuM0HIJtURXDENcjUoubj1GKeZVcVZkFXG4p6itKiRAR5t2BsO3pbAnNqlTw+1VBOl2ddEXQljta4/bufb647ZNkhzHmLLKkyIiOkqkkSnVudxta3TAL9XlUf9oeehlZGGnmmIIiG3UWBNhv164E0sVDRjxiU8HIj2GuO737H5bY0qfPslgpmjmqHYKQEEMbENb9RsNxfvfCsmZ5VnVfUxZfw9mNROl3sNMUduhJ1Wvvv3t1tgKVNJXvQRZlllbUU1RU3VYoW0kAfqc+mK/D8ecZ1xpkmZVebTTtFmEKzQkkFdLi1/UH1wUq6ObJ8yECgIeQsrgSK4DlrWB9wO/pjjluUzUnGOR5jFIsizZjErJuLAuLkkbEg/yOA/RuJiYmAmM94i24jqmGx8guf+UY0LGZcXvI3ElTBHsSEJP/SNsALlqGnPJh2jvYkHr/tjqrQR1CZfHPF4tvO0WqzFe1r9fpjpS06woO1upx5zeGlqKXl19PHLBb8rnizKx6FCLMp9we2AnLZJyhjIdd2UdbHv6jFuFOYCAbsxG42uB0vgVk1D4daiUzzTzSSqDLKTqYKtgTffffBiE/qC21dbbWwFDM3RCYVez1Dho7N1W1mBHT1OBca0lMBUBtWklZW2t7W9PphmGWw11VC2kCWKUMGIup2sb29sJqZhR5fxQ2TZzVmCCZg9NVzbI4PRb9F3vYn64Bjy2ko6+kWrlfmRBtxfcG17Edv98EwFdiywuz/pRGHT5dhhfy+raPjviagydIJstgpacyguQrS2IurDub2t3tj7PXZhTStLLAY5VXTGEbyhu3rYeuAZFoon/NnMhkiYPDEvYjaxPv0wm8aVOWR0UVFJlyzNHNo5iw6nF7kRq3cg7XPbBqpzXMqJDUZhVUwp5DFTmWkpyuom5PlJJBse2F2tWDMzSSTSu1PS1DyvKXsvTpcdDbf/ALOADZTmeZ0dLDS1KeFeRjytMKs1QAfhvawI9Prg9T034lPFLmKGYHaIE3aK3YkDqbfLFVxmmbMDDHDHRLIZllqVOtx01Ko9tt8HcqpbRSwgymOG5ZDsX7gA91t/pgKlVk1T4KlkoqsCpSoCiKoewkQanKFvpsfUDHLxVZmtM8Zbw0LTMs+pgzpY7gAdB/U/XBRJo5WpKaAXakRnZgm8bNcAH3sCAPniu4iXO1aKgZkMLNUkrpLn9JB6new+uAXKvLvC5jUS08IlCzkh5UsQrKCQfQDC3kOY0rZhnc9XOEeOa8EajyvZt9+3zxouc1cGVcK1ue1UxaRmWA8vq8jWBAHYgAi2AlBlS5LNQUNbSwu1TlTVUyugJ1s1zb/ELgYCpR5c6tJmE5jeVCzQQhjy0U7+Uevzwby+evpsuYUpLeJuga9itwBcD6nrjllWVyChZI+XMkcjxGNm0SRvfpc/EpBuPTBCip1oMlrGlqeVUahGTcaRciwJ9v64DxmE65DT+Gmp1qIY4V5LGXQSRtYgDc9LWxS4Yo5c9hnkzKae6qJmgAAUqCRqDXuApuDgYiLW5jTzNDNUTRt+UVZlWIgbde99/rglQQvmPGFDS1p51JyJjPEm0asCGu1uoPoetzgPNdU0yz1824gWcCKW2845aCyj9VrHfFnhfKc+qOIaCrrHaClWoRkgkRQwUEEX362w4VNPRVFV4qSkp3qSAqylN1Ht6Y60NJD4+lddMbioVm5YsDv0wD7iYmJgJjOuJgBxJVOb2OgEg2/SO+NFwg8Qqfx2rbSH+ABb21eUbYAPJRJUSRyLPUCI/Euv4T6jvgfmfD+XQVgzGmSpmn0qGMk7GzDuBewv6Y9VEuc5ewkgyRa+mYXPhZy0kNuupGAO3tgQ/wDEXh0NJDPWmBwCTdGO/cWsCD7YA1TZoDmKLJpEcyFA1t0ZbWBH3GLrVCmaMF49H6g36jhNTi3hutqonopJmU+TTPCUEzHpY9iDYi9ri+HGNVo1UvCG5aFxGqeVzbYn1vfbAUuIc2TI8inSgS+Z1wWKIxR/BrYLue1xe31OO8mUrFFXT5h4GoFPQx0yRuiyWTUCzMD7sfWwUYX67LYKrOsoSsQVN2DvCXJV5XvcsPRFG3yxb4rzOWZYsi4eLUpk/wDU1CRqCid1Ww2v1ud8BXqc4Th+pTLeGsgjnqn0vLFTuFEJJ8ocHq2je19r74vjOHniLGj5dZq0mCpY/l+pZhsQD+35YSf4fUbVQzOfWyR1M7RiXWeYwv2P2JPfGiV1D4Olgo3CiRY2WMS+SMld2N+vcH5XwFKsFVNl0CGYGrhrFmiVFNnOlgth6bnAutymmzfL5KmFYkMrGGaOJipF+pK+twd+98GYUaMg0ru3LFzM1ihPsB06/TFfOh4DhFKhCj1LzPJUTcoWYIp6e1jt8r4C88Qp5YmpxrkWNEaHbXILW1L/AIh3HfHylm8ZPVUqSaHFiA3lLJfpv9vbFXKYVgqoYqmKPnFmCSofKSq6rEE33Bvf2OOGf8Rz5GPA5XCkuYyxn8wgMtML2Lse53Nl++A+xZp/5vVCIxI1VMkpgtYsiWW9vZbm/pgZWTVYmmraGqaaoqj54VtojjudAUnfWBc29cQQ0/DuVU9ZAEeuDETGd9ctSrjcufS4vpHS2O8//l+QwjLJYzmMsxo6eUKAZWl3H/SouT6AYDjFQy8Y8Q0lE6NTcPZI6yzavM0s1hZPdhfc+5ww8YUbSZnwxMl+ZLJU06mPqTo1qgv66fvi5lOUUmR5dT0NNK8xhuZJHO80h+Jz8zv8rYIVK/iFDHALSy01RHVQbglHQ3+lxcfXALtAYqqtFU8hanqYlbmRAhWYdiOoI3BNuu2Lc4M61qCGoZJaljDpg2SPbe56nr98L+bipyHOgDJfK6uYaOXZRTSN0DX3s1jv0+WCiVrZLncFM0rz5ZW+RdQBNNUdAAeyNcbYDlVvy40ipoKpatxoV3UhVXubg2vbBDhuKkpYZrVLGokYxhXJIOnrpJ6974sZxBLSO3LCrLoZpGbUFhA66bDr09MJfj8yhzPkmJKiighjiEDtpl1OS+pT++3QHqDgNDJ079cXsvExrKVoUVl5o5oNrgXG4wPhanmiElPOZ4iT5nFmX1DDsw733xeopo1raJBIp1zjp6i22AeMTExMBMIefC3EFUw7FP8A4jD5hCz8kZ/Vad76L+3lGAHTxU+YKq1aSMFBF45ChIPYkdsdoKHKo2XlZNRah0ZoFcj6kHHmNS5AtcnHLM6qspqJ4MpliWukbQagjUIR+q3+IYDzxDUZXTT0tBNSxVddVEcjLIIlLsO5YAWCj1NsK+Y1p4cyrwUrPSwVZbw0AYOTGu5AN72uQNtuvtg7SeC4Vimq/D1GY5nVLpOuT82pPckn4VvuTsAMDU4VWvp4sxrTF+ITkcyYNqiiBJtGgI2XoLd/rgK/D8iVGYJXE20R8mmRRe7tsSSellFvljtxhL+B8KTVbVUIq5QYowgNyxvcg/L/APuO2ZUb5IquKRYZHRYYlvqQux8zD1aw/wDbijxrUU+cLQwMmhKajeqKu9gzE6Ix9fMftgO/CNDFwzklDzFQSimSWfUNwz+Yj574P5qr19ayysv5RAiRyQUAUAn2NzvgJUVrZpQxyRLJThiusE3YBbWC+hvbfHSKuaaV7OHYkFrm7YC1JltTUwFaWqMWY0351LMz2ST1RwBuGuRuPQ9sUOKee/AsoanaCenfZiwKhtWl0uNvha32wwwAueayaBo0kX364sZklJUcP5lBVMI6V4maRiPh2G/z2HzNsAl1tZAgjqzS1Dz0sayq7Wt5VNtx2tcb9cZ9FxBW1MtTMKOp8RUStK7GPyjUdlAJ3Av1w6mjqMvqlFUHamrYhDLHILGLa63373P1wXGVUcsCc9A5VQLnbpgFlaBqZ4a6SGpSeMWtI+oqSLGx9N8MPCeWJXTUlS805kpRIKVfJ5VOxIFr6j79sTl053ggQISdFr2PscCpMmps5ncLI8dTAAYwHKsg6/D0t74B9lEsdYI2BJeK6k9mU2N/of5Y8VbQQZVU1lTB5YojpkQ6X1HZbEWPW2F/h7Oq2nn/AA/MZDNpGmOZxdlPa/qCNt+mC9YTW1scZQrS08ofQP8A7knYkftH9cBQqcmmzCGOCPOYFzGaJBNHmEAc6huPzFtsDgfyKo09Rl2aLRSSqVu9KzKYmHwkBh6jrfDYkdTNGl01x3bUbXNwfvbAXP5WeRXTU00iKu3Ww6KPvgKueZ49ZkkbMAJWVedoGzMmoG/sSQcV6qhFHS5dTzESV1aWrKnWosPLvf1sLL7Y5GkJooTyz5ZVDPvub3Nv6Y6QqM6neSAtNJRVABjVriQW8wBAPY732JtgGfhiBZS0aKCrxb3O2w7n2/pgHlNZXZpxXl8lLJBJlfjtUMgUqHCsA7C/qdh8sd6yuo8uy6vheWeg1I0jPIGVuUBuLkW3Nht1vjjwXVRZdl3CmXU0TTyvynnKrcRMzXNz0sAbW9cBteJiYmAmEHiJwmfVWhdcvksO3wjr7YfsZ7xFPDR8SVDyTKjTaVAbpcKu/wDPAD5BmSQPNzqJIlQsVUPqPsGJFvbAZMyqqpwaLKyKceXVMpWzX2J36fPHiuzCqnKszxiGEl5GJIt6WGOFHmFRR5rNI6ySUuYuvtocjSfobDf2wB/L6B2M/ipedNOjIzlQNTWsd72t6bY9vSRZZlcc1coaOGJFXmVB5d1P6V6XuNtr9MVJaWsgyqeqyeoi5lMOaKWQalkK7+Q32J39jhT44aqzs0RpneKkKvEYgT8ezEX+v2wBnM+McvlM89XTLWSKrQ0tK0ulY5HGktcfqte57C+FHN6mprp2qnnidbIoNtAVV6KPbrhVy+jqhm0dTLNyYeY8KtcbAbE2PUdcM9RTiSJImhjWMi6zOAokItcWtvYbgYA1QZysVDy5qaZdVrMTYE97X/yxeymqp6ydpaKnZwljUT3GmM+lurH5bD1wlw1dZQyC6nMaJV0eYljCD0BHTTsSbDpjR8ryjKc2pUFEJ6Wtp4kk1QMOUy2309wpt0wHmoq5KasobE6J5mi1EnroLdO3w4+5pmtO9XTU1RIeTRU/jqrl7h3J0wr9PMx+Qx5qxRZewqsyzieslpVfkJIAsULMttWlR13IuxOAOTtU53mE3hVMhldIwNIJWM2BIHoBq6+uAap6yV6JZ2DyREKi6bEkbbt9d74BVNZSyo9PTyMgAIaUNZSL9P8AfBetkjjpisKznLVlPhiUCsjhtLIxGzRWJsR7X9cI+YogeaJesQYACx1Anb+WAZcszmhq6Q66S8sdo5o03Vetj6nFiWah8RGdUyTLGJVuASEvbqLd9t8KFFTVRhSSK8Zddye47Ajvi/SwtnWawxPUQQOAyjT+si2xtuAeuANNLBPmNirLKB8ew0jrqb/THjMM8oqCaHLKZaiqUg8x5xq2Nve/rbArOa/8GgqxSJHV1k7lOYGuSQLgkHqBbtsMJ2XSv4qpnlleSskQAkmzMT0CjsuA1KidKznS5U09LTwmzRiW9iBcmx7WxYSZcyhVVkIe+pJCbFgPX2wl5LmoE+VUSSk1VdO6yGM+YRjufU+mCeaUlZWSvQZSz07TyaQkhtGANixa/lHrbrgO+ZZq1DUJQ5Xy6mofUEZW6Gx1G/ov9dsVMjE+TUwpomX8xmlklcG7uwte1+ntjnknD9dG9XUZZIlY9NdHqwukMbWKx+q3397bnFzPaavWnFfQUySyGO9pDZRYbudyQB9L9sAG4lzSpzGkgyOV5J5qhrDXpSONVYMxIHToBhj4Hep8Zl0byxpFHVIulVsCbjpe18ZzR0da2dUddmkry61Y7XjVSTsNvvbD/l2bV0HGuTwHK454hUwwGQPzFXWwu/QaSNsBv2JiYmAmMt40oYq7P6wMPzY7Mj91AiuR9dsaljN+IY3/AOLq2VNNuQFbUbdVUf0GAVgiGsiM66oHTRJC7AHUQBffsRf+WPmcQ0dH4SKoq0goYiHDSIbDSDYFvXtbvfHuuJgk5eXwyTyKCzSOLEkj4vmMLWY0lTUwSwZhU0/hnKjlkl/Ne+9vMSemA0TLnq24ZgnjEVLNKqF2VbcoOp09ep/lgNV0Xj4Ugpo2eljB5VQZOosdWk7X774BZRVSVEj5RBz/AA2q65QJyxlUD49XXStvh1fMYaKPMoa7JIzMIY05rmJSd2UOVCi2/UdPlgAcnB9LmOTR0+XUNJTyNTgc6QXW5Nxe/Qnpt64WaShWZ3jNFVB6UHmxu+so3TygkbbHD09NF+FMiyzCnLkpHHtMSLWYkdRsfkLYoSJEYJIZ5TA08qrOUI1Mo30kjsentfAVOC6OJpDKZPzi5lkklGkBfhCgdTt3AthnTLIZKqpipKGnZGIDVEh0qNz0t5rdPnilksTVdH4pIRHE0p5RVt1QbC3qOuL1FVM9TIQQvLJjLhvKWHUD1HvgJFwurzM4zFHkX/8AJS6gfSxL7H3IxUz9zw5kUkVHyxnWZMaSnYKFMY6GXb2Jt7sMHqfMqKWr8KlVGtSirJMGcBUU38xPfYX+WE6PMJOIeJ582WAy5dSgQ0y2CF77mRV6m+1r9RbAG6SipYcopcuJPJpIxHIOt9tyL9uv+eAFflNNTV4RA8kAkamv6G5C39AfXscEp6yOKjhgIk5siBpFHxIuruO2B/GGdxpUTwU8FpiQZY9iota5PptbfvbAdkotMStLKaeNwQCqa21W2AvsPscUM7pm5klLlesB0HjKhhvHGOwb9zWsLdLYrLxRJUReBSLxEmrmxsHFkt6sbbj29cc/+I6WaN1rqVo5VJ1vzSl26XOk/wAsArZ3V1VRR+By2hlUEGMTN8ZTqb/L19MWslyiujq1rqqQTLraCPYXRyQG/l09r4aJMt/EKDlZZUSyvKgj19BGjfEbbkkgbb4H1EVLlk8ka0c8oRVCCMFi9trMt99++A95PlEdXxg9RS0cVTBRry4zNIEDP28336DthrqMqy3LVIzSoIJXm+HpAzc4g9Lk3It8hhZZeIJ4YqeMU+VB3AIaO0gNr3Kj/M4Nw08GXVPlnaSeXyyVMzFnew3Yn59umAY0z5JOVRUdFDAixlhDNa+gfqsvTtb+mB9amS161CSJBl1eVaMTpUWEtxuPRuvS2A2Z0tdURRTZZoXMqWQtTkj+9/cnyYbYrfi6VESQic89jpkhMYV6YjqJNQ8pueg67W9cAMzMk0lLFHTyPXuCksAGw0kWkB6XsOnQ3w08K1UFHnGWxyTALNUAQs6+Z9RG3qCCMEaFaHL6aVIIIl1i00i+aRwR3brinQZcZeJMr5M8LTUtakjRyKFfQbXJA+Wx74DZsTExMBMZ5xRQGbO6uerqUp6EqqrIhKvrCjyl/wBN73Hra1xjQ8ZRxlUVUXF88SxLLDI0OkOwsraRewO17DAIGc0MlRULRxQPAXOkPI7l2v30r2974X4eG6implrCZPFRTMj0pugkA7g9rjDhmObiR0qYkq4pAyuXkUF7a+lx0B6D+lsWqyBaqnmeZGh0R3MUguSQbhWY7An298AqyJmEk9NzI5IYY5BJFBRIpeMju1t7b2O+D+WZlDPEsLUsxzOI8pUeEmOoiB2Kk20ut+/X3ODlPS0+S0X40sYZQhUrGgszmxVB7bYGVfD81PSrSVdXLTV3IWsMoKgLId2Wx9CbYBkOY5lT1WmbLHoIANKItGLt2tuSbfTAOt8LL+Iy5j4Ki58Sxx1LMIh1N7AgEGx7YAUfEmb5nHyqMzyLHIBNNUScyVmIsoW/RTbBOOjraqtnq49a1lMoU1CkkRAG767ggjcD2wDHSZrltVQCJKqKCkK8syM3LVV2GzG23a/vjzPNPPGy0IEUOkRxy2GnSLgEevTtgJQ+PgjaqqJ1q+fKy0DTi7SWFmm3J2X4EuO5OGaCnUxRwIrAJEF2G9+4wCrRZfw7XVlRlc4qfHREutU87MWew1OB0bsCO2OiT13C2ZzLmjNNl9aVWnrUFlVgLG7AdAN7bHY4uTZIJkkpJg8ElPVSS00qf3kWvzXB+4I6HHDiPO54OHIuGnV5cxzY8pHVQVEZPmk6XFgOnYk9sBXrsxauFVmFGUnpaWMpTsVNqhQ1tfyG9vfC7xLlsua19RHlUvLgmZZYyW8wNgPMfQ+mGud6Km4VJyiEmGghmgGhx503T5nzHUPngdQLTxJHTTIxZQqqhXaQabj57i1sAq5CssdXJQVCRLMhsVbYj1sf8W1j0wxZ7la8iVoYHEiMLnT2t1Prg9nGRUPEuXLW6Y4a9UKxz2IuB+lgLXH8xhek4my9svrMrzqnmos5SKyVIlISUW+L57fXrtgOeUUGWGVXqfEUwIOmSkl5bHb06YsZrwnSyUUNRBW5hyy5ULOy3ckCy3UA2vj1FV5WFphTT1NQklgwZbqm24uRe3XfDJSUqzU61bq0ksahoFO4UX2sP3AbYCtw7Q0CcP5fmBjaOSSAOChJI7E3N99u+C0zRNEWpwhkBAsTcsPQnrgVw6Z4eFqGOVXUpHIml1tYB2sflbBlIgx0ugLW/ULW+uArRiOeIhYhFMzBtTdBbY2wvZ7lleHM9BTLUSMApkLWfc381+vT6DDPIghqkLMxjKnSxG2ruD6f54+TQmRDIgTyAmMO2kFuxv6D1wCa2cSUVU1HDTpNVPu8cTEiMdbDsfUnDZkE/jcyy01UKM0dTHy10qTEbi9za/2wG8FmFBDIlLktNLUzL+fVmqRdTnfoN7egx04eGfDiqgNRlMNMniYw7GUygrqG4Km23v0wG7YmJiYCYxz+IeZUlBxNVy1LJqiWKwZrbMB0t1xseME/iWtJS8fZjX18ZlhWkjUo3QeUdP8AETYXwAGfMZM2pTDS5cXp7WSRiIgbdGHU+n2x6zOseooFWpCmFeWjI0xIBAvqU2HX0wejy6ipcky6ORTyYgA/Oe7306iARvpBI2sfngVXtR5xncUUSRKscLSJFqJKqBZVJ/cdyfTAH4qmaoOXaYqeJUmUkGPcsy6VbTe7WG/bHfiqjr3qo58yy2kqqcEoPDVGgyN1GouNlsb9cecoy+CmyrKniMRMaMWJdVAudySO/wA/TBLOY6DO8s/D4p4X0qzMsslhI2nyrf1FsBQ4fy7Lo+VVB46mVNQiWmULFTE9QACSzf4mN/kMUs4mfNA2V0bwLTqCI4432Y9mc9Tv/wBnAOlpayJIYqYGGTVyuQ4Kaza4Jt3t33BsMdqKq/BaMz1tK8McUhPLZQHYod7fuDNYXwDXBSQ0cNGa+qlqpViSBJJQEjjS3SNALWuNybnbBKAUgMYaMSFxcB9iPtbFSKp/sFIwTmSpGCUv0Y72+l8dlljjmhSpnRaickoreQMPRb7G3zwF6ookkmkkjQ2ki1u7PZYygILMx6AC2Mvr3q81z2fP6V4I6CKIU1JNVEx6gT5pE2+Em4BxotfPDm3B1ZGaeVYJKpKeoimIRggYFyLnuot9ThF44zanzKeiyuelamaGtjijYXKpAAbgADp07W7jAdYZZsnyWmp4q9JqWSTmO8Ia12NytyLA79fTA7m1xzJRDQT8sPzH5jh+/wASgkHf2wfn4oy5ctSCnRZ6CpqADGU6gDt9r7YXs0zikq8xM1KkhjSExtHJ5AFuNFiOlt9j1wDXS1q1ainSgl8XIrDS4GhU6GRwCbW6epwr/wARKF0zSlmJFWKWmD1GpbPECbAg9/lbDNktPNC0M8hfxTshm5h3cHYA9gLdLYC5+7f8RQGQolNXVKcyVrkCGFtVv+phgPmXRVlfGjUz1ENQg5k4rSpZwPKAi22sCQLn6YYMjqpJTVx1MssjhgYS6BTpIFxYWsQbfywK/EqOad/DTQzyTVMkwKrZo7nYC/8AMeuLD1c1VndbHHAywZfAhlk2Gqd/hBPoFHTe2rAFZswdEWFaWKou2lVuV+53x9Ssn5d3pkjYtYgy339L4SqfOK/KJakVc/iJ4aGWqqoCihYmFimlh8Stf57X2x1nzfMMmp/7TUrVSVFE1SitGAI5gyiwt1Xzjrvt13wDXNWSJNHYgsdtFri3e+POZyVFJJS51FTtUwwQSxVKRW1rEdLBgD10lTsOxwBpHqqfiOTLKycVeqmE4leMKVIbSw8vbpbB2fNqbKKZXqtRhlkESqqFtRbYCw336YAfO9XNH4uOINTKNfK52mUj1Ftvod8d8mzKrHEeTx2Maz1EelNQcsmoEtcbDYjAutzbL8npUqKKStULOY3oamAs8WldbEN1tpINj1HfFzg9Yq7iainWOdY6WoVEidNGguQ9/fZhYdgcBvOJiYmAmMN49UZl/FaDLJ4yYFEdQUJAWYqoIU+wO9u+NyxmvHnAlfxHmArKRVMiSKUDShBpC2O/UH5YATTVEU5koJxTrUwL5YGshn819rje5Pb0wp53SIue0kVJHFLI8TJJEhG0lwR6WO/TByH+HPGkmc0Oupjhpqc6kqpKsyyRd9NupB+ffBiLgHPDxjHnJjgjU8x5FabWBJayt6knvgFvOXOWmnpihhjFMfIselnb3+ox5yeSTP0mhiIgpYiBJIQW5hG3lH8sOOZ8EZrmCo7xxGQIwAaQEKQfL1633J+mKGQcA5/l0lS08MKrLKzBFqBYA/L33wFPMaT+yS+HdjWxR6oHYmzsg2v9rYB1yQ1uUcLy1AW9ZXmsq5XNiQqsQrewboPfGhScNZ2kY0UsEuk+VWnAt73xRPCOfQmCemooBJBTypFEZ1sskmxYm3YXtgFzKqqZpGqKSbVAzHmsFMhXe1iOgPti1WaaisHjEkkhHlUtHZRbqSDsPlg9w5wDWU8skuZmeGaQ6nelrCokNhbUvQ99yMfM9/hs9ZE8lNLUO+q6QvUWA9z2wC1BRxUtSFpyhiRvEzSyG8IAuLkHa2/t0thO4jp5qijp8+hY+GWQxoZEJ/whyP2nt9saCn8KZfEFq9KyviV0005rwkTgAXLLbcaug9sFZ+Fc8rM2jMmW0ceXxDTHCJxZdrA2A377HbAYbktFPSEw1REpp2EppWB0t2uCDv1waXKZanNyE3pp216EJACDqbG25+EX9capmH8PK2Sojlpo6cmNSqam0le43H1GK9FwLnTQTtVUUCSzHSVE4OlR0838+2AE1lYjR080SThbauWrAabf7gDChxBns0LZIlTE0LiQxzG+pr22A9rntjRF4I4gWBF8LTgx7KqzjcW9SMLtZ/CTiGvp/wAyGnjqGYy80VIYxsB5VF+1+p74CsEirjTpMgEpFw6ghgo3LH0+XqcE8opXqaXMnhncU7SGOJpEAd3tdnY23AJAG36cFaLgHPqfJpS8EBzGcIH/ADxpCjqoODKcI5pBSw08UaaQCXbmj4j1PyvfAZTQ5GaIyZXmFfRNE8xE8hUpK5ZGUnUT6dvljsmX00wlizPN6eW1IaWFoyBpQ2Oom583lX0G2HxeA88p8xSoRYplXbzSgW7E/O39MfKvgTP5oLKlM24DR80DUt/3evfAIENVDTV0s9VmEdTVPEsPMhUIiIDqPc3JbqcXY6qmr5IQ9ZBCsNQlSNTjcqxuvXbrhlT+GOczzSNMkFOg2UJKGZvr2x6X+G+eLMh5cJRRb++APvgFTOMvpMyFVULmMfLMryPpAOjXCIh333F/fFvg+qkpeNKakmqOQKmpilS6giTSqIVBPQ7A/X2wyVvCPF6xGOkoqOSx8paoUC3qRbc44cOfw64ghz6jr83pKa8FSk2vnrJYAg7C2x+WA2bExMTATExMTATExMB854ggyWSnSaGolao16BCgNgi6mJuRYWvgDGJhQpP4h5ZXrTNTUtcy1DwqrGNfKJW0oWGq6gn1GGiprKeip2nq54oIlF2eRwqj6nAd8THwG4vipV5pSUKs1TLykUgFmRrXJAG9rbkgfXAXMTFZK6GSoECcwuQW3iYDb3It36YGxcUZfOsZjaQ61JAKbjp132vqW3rfAG8TA1s5p1yykzAhxBUmMKSu41kAE77dd/THg5/QHMYKBJddRMNSqo2K2vqv0I+Vzv0wBXExSzDMoMupJaiZvLEoZlXdrE26Y7mpi8wEiEp8W97fPAdsTAeLiOhmpKeqSS8c1iBbzKD3YX2ABBPoDfFipzmipaeKeWU8uVGdCqM2oKpYmwHoL4lBDEwGPE1D4hYAKjUzxR35LaQZPg39/wCWCDVsS1kdHq/tEkbSqmk7qpAJv06sMUWcTFWgrY8woKesiDcqdBImpbGx6XGLWAmJiXxMBMTExMBMTExMBMTExMBO2EnjiIT5lkcJ8PpeScMKhiIyOV0NiNQPTTcA9CQMO2KtVl9HWSRS1NLDM8JJiMiBtFxY2v6jAZBkyyU0q04rKRwM6pBLHJEUqPjXRpN7csC4CDUFtsxvho/jFyP/AA6rOaIuYJqcxa7XB5yX039r9O18ORyrLnMeqgpTy3Eifkr5WBuCNtiDi40aMRqRTbpcXwwSN1kQOjBkYXVlNwR7YXM+ads4ycSyJBRCrsQwuZHEbsp9gpUW9Tv2GGVQFFlAAHQDHmSKORkZ0VmjOpCRcqbEXHpsSPrgA1NXzzZnmUKTioSCGJowqC+pg9x1F76R1wtMnIzGgTwzxOsT6Y0jJAB08zp3Q26XvfY4fDBEzOWjQlxZiR8Q9D645+BpAynwsNwLA6BsMAm19LIMgyhJklk5FQqCkhsQ8SNqO2+ohI9r262IvtgfDVMKwyygMlS6uiGUqystRyE0+XZtNz0BJJxokVLTwhRFBHGFuFCKBa+5tb1OJ4WDnc/kpzdOjXbfTe9vvvgFLiWlqEOe1BhfkS0tOqSeSxKs1xvv3GCsVAgrsyilUo1cqAAsqs6KArfD0+K31walhiqImhmjSSNxZkcXDD0IxXp8oy6jl51NQ08MukrrSMBrdxf6DAI0FWXoKCWqYVEM1G7KQNX5lwp62sCGC7bb2wVzCkFTlOWU8xjNSyTRyKaggiUwtqAtcmxvsNgMMzZdROrq9LCyyrpcFAQw9D7e2JDltDTaOTSQR8ssUKxgFS3xWPv39cSBRijp0lp5TV0OmGqgqElMtyI5ECA30/rIZQb26C+DlTB4ziNGjP8A6alKOdTAAuykDykb2S/tt64Kmkpimg08RTSF0lBawNwLegOOixol9KgXNzbufXAB8hp6ZKbnJEkXKeSmQI7FQiSMoADHb4cGuYn71++OBpKdad4VhRY2JYqosCSbk/Mkk45mhpiHHKHmAB3Pa2KK4il5sumZAxtfzdN7/wBPTHpoKgqNNSFsu/ntc267e++PT0cEjlmS5GwOo+wxxmpoYkZ0jFzc7779e+A606tSSa6mqVlMYFi3Qg74vrLGygh1sem+KK0kDRxgp1jW9iR2/wBsfRTQsFul9/U/9/qP3wF8MrGwYH5HExVpqeKGVjGliRvucTAf/9k="/>
          <p:cNvSpPr>
            <a:spLocks noChangeAspect="1" noChangeArrowheads="1"/>
          </p:cNvSpPr>
          <p:nvPr/>
        </p:nvSpPr>
        <p:spPr bwMode="auto">
          <a:xfrm>
            <a:off x="183773" y="-91025"/>
            <a:ext cx="360045" cy="19205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52238726"/>
              </p:ext>
            </p:extLst>
          </p:nvPr>
        </p:nvGraphicFramePr>
        <p:xfrm>
          <a:off x="543818" y="1298561"/>
          <a:ext cx="9696373" cy="26314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25851"/>
                <a:gridCol w="1616062"/>
                <a:gridCol w="1701118"/>
                <a:gridCol w="1531006"/>
                <a:gridCol w="1522336"/>
              </a:tblGrid>
              <a:tr h="3759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500" kern="100" dirty="0">
                          <a:effectLst/>
                        </a:rPr>
                        <a:t>项目</a:t>
                      </a:r>
                      <a:endParaRPr lang="zh-CN" sz="15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1010" marR="81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500" kern="100" dirty="0" smtClean="0">
                          <a:effectLst/>
                        </a:rPr>
                        <a:t>YSIO-1</a:t>
                      </a:r>
                      <a:endParaRPr lang="zh-CN" altLang="zh-CN" sz="15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1010" marR="81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YSIO-2</a:t>
                      </a:r>
                      <a:endParaRPr lang="zh-CN" sz="15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1010" marR="81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YSIO-3</a:t>
                      </a:r>
                      <a:endParaRPr lang="zh-CN" sz="15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1010" marR="81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 smtClean="0">
                          <a:effectLst/>
                        </a:rPr>
                        <a:t>YSIO-4</a:t>
                      </a:r>
                      <a:endParaRPr lang="zh-CN" sz="15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1010" marR="81010" marT="0" marB="0"/>
                </a:tc>
              </a:tr>
              <a:tr h="3759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500" kern="100">
                          <a:effectLst/>
                        </a:rPr>
                        <a:t>粒度（</a:t>
                      </a:r>
                      <a:r>
                        <a:rPr lang="en-US" sz="1500" kern="100">
                          <a:effectLst/>
                        </a:rPr>
                        <a:t>D50</a:t>
                      </a:r>
                      <a:r>
                        <a:rPr lang="zh-CN" sz="1500" kern="100">
                          <a:effectLst/>
                        </a:rPr>
                        <a:t>）</a:t>
                      </a:r>
                      <a:r>
                        <a:rPr lang="en-US" sz="1500" kern="100">
                          <a:effectLst/>
                        </a:rPr>
                        <a:t>/</a:t>
                      </a:r>
                      <a:r>
                        <a:rPr lang="zh-CN" sz="1500" kern="100">
                          <a:effectLst/>
                        </a:rPr>
                        <a:t>μ</a:t>
                      </a:r>
                      <a:r>
                        <a:rPr lang="en-US" sz="1500" kern="100">
                          <a:effectLst/>
                        </a:rPr>
                        <a:t>m</a:t>
                      </a:r>
                      <a:endParaRPr lang="zh-CN" sz="15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1010" marR="81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8.0-12.0</a:t>
                      </a:r>
                      <a:endParaRPr lang="zh-CN" sz="15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1010" marR="81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8.0-12.0</a:t>
                      </a:r>
                      <a:endParaRPr lang="zh-CN" sz="15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1010" marR="81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8.0-12.0</a:t>
                      </a:r>
                      <a:endParaRPr lang="zh-CN" sz="15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1010" marR="81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8.0-12.0</a:t>
                      </a:r>
                      <a:endParaRPr lang="zh-CN" sz="15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1010" marR="81010" marT="0" marB="0"/>
                </a:tc>
              </a:tr>
              <a:tr h="3759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500" kern="100">
                          <a:effectLst/>
                        </a:rPr>
                        <a:t>振实密度</a:t>
                      </a:r>
                      <a:r>
                        <a:rPr lang="en-US" sz="1500" kern="100">
                          <a:effectLst/>
                        </a:rPr>
                        <a:t>/g/cm</a:t>
                      </a:r>
                      <a:r>
                        <a:rPr lang="en-US" sz="1500" kern="100" baseline="30000">
                          <a:effectLst/>
                        </a:rPr>
                        <a:t>3</a:t>
                      </a:r>
                      <a:endParaRPr lang="zh-CN" sz="15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1010" marR="81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500" kern="100">
                          <a:effectLst/>
                        </a:rPr>
                        <a:t>≥</a:t>
                      </a:r>
                      <a:r>
                        <a:rPr lang="en-US" sz="1500" kern="100">
                          <a:effectLst/>
                        </a:rPr>
                        <a:t>0.9</a:t>
                      </a:r>
                      <a:endParaRPr lang="zh-CN" sz="15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1010" marR="81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500" kern="100" dirty="0">
                          <a:effectLst/>
                        </a:rPr>
                        <a:t>≥</a:t>
                      </a:r>
                      <a:r>
                        <a:rPr lang="en-US" sz="1500" kern="100" dirty="0">
                          <a:effectLst/>
                        </a:rPr>
                        <a:t>0.9</a:t>
                      </a:r>
                      <a:endParaRPr lang="zh-CN" sz="15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1010" marR="81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500" kern="100" dirty="0">
                          <a:effectLst/>
                        </a:rPr>
                        <a:t>≥</a:t>
                      </a:r>
                      <a:r>
                        <a:rPr lang="en-US" sz="1500" kern="100" dirty="0">
                          <a:effectLst/>
                        </a:rPr>
                        <a:t>0.9</a:t>
                      </a:r>
                      <a:endParaRPr lang="zh-CN" sz="15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1010" marR="81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500" kern="100" dirty="0">
                          <a:effectLst/>
                        </a:rPr>
                        <a:t>≥</a:t>
                      </a:r>
                      <a:r>
                        <a:rPr lang="en-US" sz="1500" kern="100" dirty="0">
                          <a:effectLst/>
                        </a:rPr>
                        <a:t>0.9</a:t>
                      </a:r>
                      <a:endParaRPr lang="zh-CN" sz="15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1010" marR="81010" marT="0" marB="0"/>
                </a:tc>
              </a:tr>
              <a:tr h="3759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500" kern="100">
                          <a:effectLst/>
                        </a:rPr>
                        <a:t>比表面积</a:t>
                      </a:r>
                      <a:r>
                        <a:rPr lang="en-US" sz="1500" kern="100">
                          <a:effectLst/>
                        </a:rPr>
                        <a:t>/m</a:t>
                      </a:r>
                      <a:r>
                        <a:rPr lang="en-US" sz="1500" kern="100" baseline="30000">
                          <a:effectLst/>
                        </a:rPr>
                        <a:t>2</a:t>
                      </a:r>
                      <a:r>
                        <a:rPr lang="en-US" sz="1500" kern="100">
                          <a:effectLst/>
                        </a:rPr>
                        <a:t>/g</a:t>
                      </a:r>
                      <a:endParaRPr lang="zh-CN" sz="15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1010" marR="81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3.0-5.0</a:t>
                      </a:r>
                      <a:endParaRPr lang="zh-CN" sz="15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1010" marR="81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3.0-5.0</a:t>
                      </a:r>
                      <a:endParaRPr lang="zh-CN" sz="15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1010" marR="81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5.0-6.0</a:t>
                      </a:r>
                      <a:endParaRPr lang="zh-CN" sz="15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1010" marR="81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 smtClean="0">
                          <a:effectLst/>
                        </a:rPr>
                        <a:t>5.0-8.0</a:t>
                      </a:r>
                      <a:endParaRPr lang="zh-CN" sz="15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1010" marR="81010" marT="0" marB="0"/>
                </a:tc>
              </a:tr>
              <a:tr h="3759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500" kern="100">
                          <a:effectLst/>
                        </a:rPr>
                        <a:t>压实密度</a:t>
                      </a:r>
                      <a:r>
                        <a:rPr lang="en-US" sz="1500" kern="100">
                          <a:effectLst/>
                        </a:rPr>
                        <a:t>/g/cm</a:t>
                      </a:r>
                      <a:r>
                        <a:rPr lang="en-US" sz="1500" kern="100" baseline="30000">
                          <a:effectLst/>
                        </a:rPr>
                        <a:t>3</a:t>
                      </a:r>
                      <a:endParaRPr lang="zh-CN" sz="15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1010" marR="81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500" kern="100" dirty="0">
                          <a:effectLst/>
                        </a:rPr>
                        <a:t>≥</a:t>
                      </a:r>
                      <a:r>
                        <a:rPr lang="en-US" sz="1500" kern="100" dirty="0" smtClean="0">
                          <a:effectLst/>
                        </a:rPr>
                        <a:t>1.5</a:t>
                      </a:r>
                      <a:endParaRPr lang="zh-CN" sz="15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1010" marR="81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500" kern="100" dirty="0">
                          <a:effectLst/>
                        </a:rPr>
                        <a:t>≥</a:t>
                      </a:r>
                      <a:r>
                        <a:rPr lang="en-US" sz="1500" kern="100" dirty="0" smtClean="0">
                          <a:effectLst/>
                        </a:rPr>
                        <a:t>1.5</a:t>
                      </a:r>
                      <a:endParaRPr lang="zh-CN" sz="15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1010" marR="81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500" kern="100" dirty="0">
                          <a:effectLst/>
                        </a:rPr>
                        <a:t>≥</a:t>
                      </a:r>
                      <a:r>
                        <a:rPr lang="en-US" sz="1500" kern="100" dirty="0" smtClean="0">
                          <a:effectLst/>
                        </a:rPr>
                        <a:t>1.3</a:t>
                      </a:r>
                      <a:endParaRPr lang="zh-CN" sz="15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1010" marR="81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500" kern="100" dirty="0">
                          <a:effectLst/>
                        </a:rPr>
                        <a:t>≥</a:t>
                      </a:r>
                      <a:r>
                        <a:rPr lang="en-US" sz="1500" kern="100" dirty="0" smtClean="0">
                          <a:effectLst/>
                        </a:rPr>
                        <a:t>1.3</a:t>
                      </a:r>
                      <a:endParaRPr lang="zh-CN" sz="15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1010" marR="81010" marT="0" marB="0"/>
                </a:tc>
              </a:tr>
              <a:tr h="3759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500" kern="100">
                          <a:effectLst/>
                        </a:rPr>
                        <a:t>比容量</a:t>
                      </a:r>
                      <a:r>
                        <a:rPr lang="en-US" sz="1500" kern="100">
                          <a:effectLst/>
                        </a:rPr>
                        <a:t>/mAh/g</a:t>
                      </a:r>
                      <a:endParaRPr lang="zh-CN" sz="15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1010" marR="81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500" kern="100">
                          <a:effectLst/>
                        </a:rPr>
                        <a:t>≥</a:t>
                      </a:r>
                      <a:r>
                        <a:rPr lang="en-US" sz="1500" kern="100">
                          <a:effectLst/>
                        </a:rPr>
                        <a:t>420</a:t>
                      </a:r>
                      <a:endParaRPr lang="zh-CN" sz="15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1010" marR="81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500" kern="100" dirty="0">
                          <a:effectLst/>
                        </a:rPr>
                        <a:t>≥</a:t>
                      </a:r>
                      <a:r>
                        <a:rPr lang="en-US" sz="1500" kern="100" dirty="0">
                          <a:effectLst/>
                        </a:rPr>
                        <a:t>450</a:t>
                      </a:r>
                      <a:endParaRPr lang="zh-CN" sz="15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1010" marR="81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500" kern="100" dirty="0">
                          <a:effectLst/>
                        </a:rPr>
                        <a:t>≥</a:t>
                      </a:r>
                      <a:r>
                        <a:rPr lang="en-US" sz="1500" kern="100" dirty="0">
                          <a:effectLst/>
                        </a:rPr>
                        <a:t>600</a:t>
                      </a:r>
                      <a:endParaRPr lang="zh-CN" sz="15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1010" marR="81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500" kern="100" dirty="0" smtClean="0">
                          <a:effectLst/>
                        </a:rPr>
                        <a:t>≥</a:t>
                      </a:r>
                      <a:r>
                        <a:rPr lang="en-US" altLang="zh-CN" sz="1500" kern="100" dirty="0" smtClean="0">
                          <a:effectLst/>
                        </a:rPr>
                        <a:t>8</a:t>
                      </a:r>
                      <a:r>
                        <a:rPr lang="en-US" sz="1500" kern="100" dirty="0" smtClean="0">
                          <a:effectLst/>
                        </a:rPr>
                        <a:t>00</a:t>
                      </a:r>
                      <a:endParaRPr lang="zh-CN" sz="15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1010" marR="81010" marT="0" marB="0"/>
                </a:tc>
              </a:tr>
              <a:tr h="3759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500" kern="100">
                          <a:effectLst/>
                        </a:rPr>
                        <a:t>循环寿命</a:t>
                      </a:r>
                      <a:r>
                        <a:rPr lang="en-US" sz="1500" kern="100">
                          <a:effectLst/>
                        </a:rPr>
                        <a:t>/</a:t>
                      </a:r>
                      <a:r>
                        <a:rPr lang="zh-CN" sz="1500" kern="100">
                          <a:effectLst/>
                        </a:rPr>
                        <a:t>次</a:t>
                      </a:r>
                      <a:endParaRPr lang="zh-CN" sz="15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1010" marR="81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500" kern="100" dirty="0" smtClean="0">
                          <a:effectLst/>
                        </a:rPr>
                        <a:t>≥</a:t>
                      </a:r>
                      <a:r>
                        <a:rPr lang="en-US" altLang="zh-CN" sz="1500" kern="100" dirty="0" smtClean="0">
                          <a:effectLst/>
                        </a:rPr>
                        <a:t>8</a:t>
                      </a:r>
                      <a:r>
                        <a:rPr lang="en-US" sz="1500" kern="100" dirty="0" smtClean="0">
                          <a:effectLst/>
                        </a:rPr>
                        <a:t>00</a:t>
                      </a:r>
                      <a:endParaRPr lang="zh-CN" sz="15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1010" marR="81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500" kern="100" dirty="0">
                          <a:effectLst/>
                        </a:rPr>
                        <a:t>≥</a:t>
                      </a:r>
                      <a:r>
                        <a:rPr lang="en-US" sz="1500" kern="100" dirty="0">
                          <a:effectLst/>
                        </a:rPr>
                        <a:t>500</a:t>
                      </a:r>
                      <a:endParaRPr lang="zh-CN" sz="15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1010" marR="81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500" kern="100" dirty="0">
                          <a:effectLst/>
                        </a:rPr>
                        <a:t>≥</a:t>
                      </a:r>
                      <a:r>
                        <a:rPr lang="en-US" sz="1500" kern="100" dirty="0">
                          <a:effectLst/>
                        </a:rPr>
                        <a:t>300</a:t>
                      </a:r>
                      <a:endParaRPr lang="zh-CN" sz="15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1010" marR="81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500" kern="100" dirty="0">
                          <a:effectLst/>
                        </a:rPr>
                        <a:t>≥</a:t>
                      </a:r>
                      <a:r>
                        <a:rPr lang="en-US" sz="1500" kern="100" dirty="0">
                          <a:effectLst/>
                        </a:rPr>
                        <a:t>300</a:t>
                      </a:r>
                      <a:endParaRPr lang="zh-CN" sz="15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1010" marR="81010" marT="0" marB="0"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763943" y="799493"/>
            <a:ext cx="4878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err="1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SiOx</a:t>
            </a:r>
            <a:r>
              <a:rPr lang="en-US" altLang="zh-CN" sz="2800" b="1" kern="0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/C</a:t>
            </a:r>
            <a:r>
              <a:rPr lang="zh-CN" altLang="en-US" sz="2800" b="1" kern="0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复合</a:t>
            </a:r>
            <a:r>
              <a:rPr lang="zh-CN" altLang="en-US" sz="2800" b="1" kern="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负极</a:t>
            </a:r>
            <a:r>
              <a:rPr lang="zh-CN" altLang="en-US" sz="2800" b="1" kern="0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材料性能指标</a:t>
            </a:r>
            <a:endParaRPr lang="zh-CN" altLang="en-US" sz="2800" b="1" dirty="0">
              <a:solidFill>
                <a:srgbClr val="002060"/>
              </a:solidFill>
              <a:latin typeface="黑体" pitchFamily="49" charset="-122"/>
              <a:ea typeface="黑体" pitchFamily="49" charset="-122"/>
              <a:sym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0998148"/>
      </p:ext>
    </p:extLst>
  </p:cSld>
  <p:clrMapOvr>
    <a:masterClrMapping/>
  </p:clrMapOvr>
  <p:transition advTm="1375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102"/>
          <p:cNvSpPr>
            <a:spLocks noChangeArrowheads="1"/>
          </p:cNvSpPr>
          <p:nvPr/>
        </p:nvSpPr>
        <p:spPr bwMode="auto">
          <a:xfrm>
            <a:off x="0" y="572644"/>
            <a:ext cx="10801350" cy="48013"/>
          </a:xfrm>
          <a:prstGeom prst="rect">
            <a:avLst/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1999">
                <a:srgbClr val="FFFF00"/>
              </a:gs>
              <a:gs pos="73000">
                <a:srgbClr val="EE3F17"/>
              </a:gs>
              <a:gs pos="87999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2400">
              <a:solidFill>
                <a:srgbClr val="000066"/>
              </a:solidFill>
              <a:ea typeface="黑体" pitchFamily="2" charset="-122"/>
            </a:endParaRPr>
          </a:p>
        </p:txBody>
      </p:sp>
      <p:sp>
        <p:nvSpPr>
          <p:cNvPr id="8197" name="AutoShape 111"/>
          <p:cNvSpPr>
            <a:spLocks noChangeArrowheads="1"/>
          </p:cNvSpPr>
          <p:nvPr/>
        </p:nvSpPr>
        <p:spPr bwMode="auto">
          <a:xfrm rot="5400000">
            <a:off x="-79130" y="2271002"/>
            <a:ext cx="2496679" cy="369332"/>
          </a:xfrm>
          <a:custGeom>
            <a:avLst/>
            <a:gdLst>
              <a:gd name="T0" fmla="*/ 10800 w 21600"/>
              <a:gd name="T1" fmla="*/ 0 h 21600"/>
              <a:gd name="T2" fmla="*/ 267 w 21600"/>
              <a:gd name="T3" fmla="*/ 11738 h 21600"/>
              <a:gd name="T4" fmla="*/ 10800 w 21600"/>
              <a:gd name="T5" fmla="*/ 452 h 21600"/>
              <a:gd name="T6" fmla="*/ 21333 w 21600"/>
              <a:gd name="T7" fmla="*/ 117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92" y="11718"/>
                </a:moveTo>
                <a:cubicBezTo>
                  <a:pt x="465" y="11413"/>
                  <a:pt x="452" y="11106"/>
                  <a:pt x="452" y="10800"/>
                </a:cubicBezTo>
                <a:cubicBezTo>
                  <a:pt x="452" y="5084"/>
                  <a:pt x="5084" y="452"/>
                  <a:pt x="10800" y="452"/>
                </a:cubicBezTo>
                <a:cubicBezTo>
                  <a:pt x="16515" y="452"/>
                  <a:pt x="21148" y="5084"/>
                  <a:pt x="21148" y="10800"/>
                </a:cubicBezTo>
                <a:cubicBezTo>
                  <a:pt x="21147" y="11106"/>
                  <a:pt x="21134" y="11413"/>
                  <a:pt x="21107" y="11718"/>
                </a:cubicBezTo>
                <a:lnTo>
                  <a:pt x="21557" y="11759"/>
                </a:lnTo>
                <a:cubicBezTo>
                  <a:pt x="21585" y="11440"/>
                  <a:pt x="21600" y="11120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1120"/>
                  <a:pt x="14" y="11440"/>
                  <a:pt x="42" y="11759"/>
                </a:cubicBez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50000">
                <a:srgbClr val="FFFFF4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zh-CN" altLang="zh-CN">
              <a:solidFill>
                <a:srgbClr val="000000"/>
              </a:solidFill>
              <a:ea typeface="黑体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7209" y="73576"/>
            <a:ext cx="876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kern="0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项目应用前景</a:t>
            </a:r>
            <a:endParaRPr lang="zh-CN" altLang="en-US" sz="3600" b="1" kern="0" dirty="0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3490" name="AutoShape 2" descr="data:image/jpeg;base64,/9j/4AAQSkZJRgABAQAAAQABAAD/2wBDAAgGBgcGBQgHBwcJCQgKDBQNDAsLDBkSEw8UHRofHh0aHBwgJC4nICIsIxwcKDcpLDAxNDQ0Hyc5PTgyPC4zNDL/2wBDAQkJCQwLDBgNDRgyIRwhMjIyMjIyMjIyMjIyMjIyMjIyMjIyMjIyMjIyMjIyMjIyMjIyMjIyMjIyMjIyMjIyMjL/wAARCADcAMgDASIAAhEBAxEB/8QAHAAAAgMBAQEBAAAAAAAAAAAABQYABAcDAgEI/8QAQxAAAgECBAQEBAQDBgQFBQAAAQIDBBEABRIhBhMxQRQiUWEycYGRFSNCUgehsSQzYsHR4RZygvAXJTSisjVDU5Lx/8QAFQEBAQAAAAAAAAAAAAAAAAAAAAH/xAAWEQEBAQAAAAAAAAAAAAAAAAAAEQH/2gAMAwEAAhEDEQA/AN/x51qDbUL/ADx6wi56kbZ7Va0DG6dR/hGAeNafuH3xNafuH3xm5giuCIkt3uMd6emp92eNAq7m632wGg60/cPvia1/cPvjPIaRJS80kcaIfOxK7IO38vucVZOVXSgRU6R0yHyeWzSH9ze3tgNN1r+4ffH3Wv7h98YrnWa09MOTCqGQmyhVuSfa3U+2OWXZdNCvjcxd+aR+XTFrhf8Am9TgNu1r+4ffE1r+4ffGPxR3Ysy3vi3HEh2CXt7YDVda/uH3xNa/uH3xmHIQ9UA+mIYIxY8tStuy4DT9afuH3xNafuH3xmRhi7IoH/Lj6IIxeyofWwHTAaZzE/cPvia1/cPvjM2hjAIEa/PTiLTxDcKnTuMBpmtf3D74mtP3D74zJoYrg6F//UY9cmOwBiX52wGl60/cPvicxP3D74zuOmiAuYVvfpbHGeWmiUhoYucCBosNgehPp9cBpWtf3D74+61/cPvjEc0r0iYloxJOzEaAAFUewHT64EVVZPJRNJFEKeUdL7Gw7+/pgP0LrX9w++PmtRbzDf3x+Yq/x1TW5dUisnpKCUciomW+kOLkX36nufbD/wAKUUsddRTzTSS6p0CiNgbG/Vuu3ywGwYmJiYCYR88/+uVfrdf/AIjDxhIzvfPKv5p/8RgKC7nufUY7abgxXCL/AHkrHoqj1/77Y+aEhXmSWuBcX6D3Pt/XFQztObAEQE6vOPNI3qf9MB7kc1+lFHLo497E212/U3thXzzih1n/AA/KadppS3xINz/oMW+IM0lDplNBd6qoOkhew9/bucdI8opeHeHp6+QrJVEeSUDfWegHfAUeG8vSB6iqzMIa5HIj66VFgSBcdcEXdquXWQbdh6DAVJKiaanSWdmOsMwdtgT7euGSCNdAuygHfb+mAkcA0j374sCIAgFwtutzb5Y4vW08JOizMD8JP3+fyx4lqmZrh4NRIUKsJv8AO5OAtTyGjpjVSQM9MrBXkEgUKSCQd+vT63xzpMwy7MRE1DWxT80aoxupPrsRvbfAuomnlqYp6yaSSGnOqnozYxq/TW47t6DoMC8yyqpRp5ctngpJnqPFUsccWpWl09FH6dR62Nt8A4GM9ANvXH1ImdTpG4Fz6W9SccaKWarpYJ6iAxyOgZlRrr03sOoIN7g9MV88kpp8t8Fz40Xmq7lz5JSpDCIjqwaxv26dcBcK6SFJFz03x55bari5GFDJ6mjnUBKo041EqnQRKWYBST6W/n7YbGrpsuo4nenapaUjSwdV5YHUm974DqEJPlNjbUR1Nsdo4pNIYo2j1YW+3rihSXo8veSooKqCaASNHURabqGYnSQSNSnbbFDK+OMuzatKTeJMyQg/lrqRL7ne/wAXr9sAT4jr1yiLKI1a8lZV8lttlXQxO/zAwn1/FMtM80VDlEskwY/m1EqhQb32XqQLYI8fVtDUf8M1HMk0R1NyGOm6nULgD0NsU6zJKRZ0qoYvNI6qxU6hc9yP5e2AU6rNsyiqIZecpaV9ExYbg+oI+n3w1xvRQUkNRUzwRtCQoV3JcudztuT9PXHP8FqxOXFNAJi7nlySdCbWIBHQevvjknDGYTQrH4y81/72m8pQE3N2OwF/qfpgClG34jkEtFUwR08KVHMpp5RolbS9weWe3msfbBfhilyemz2CPkmmrUdAWgDJDNuCCB0vfYjAiPhqmdDl8kdQWuZOe9SWkDgAXDC+/wDl2wQyThycZ3QDMY3zRKWaOWnqueNULaurIbX6dRgNfxMTEwEwl50yR5xWSOdwU0g9/KN8OmELiC5z6qB+EaT/AO0YAeXeoku5IS97H9R9T/kMD85zVMtpZJm3YfCB1J9Mdq2rWmhN/M3YX3OFyaWRqjmyRc0xkNpIvdv9sAa4eys06yV1W6yV1TYyN15ancIP6n1xz4vqWqKNMsjkkVtaSCKEXZ2BPU28oAOK9Pm/JiCIrFh5r1GlQTc9LHexuMdqB1MrNUSB2YlmIOx3wC/l9LLlmaw07NIxaQOWckjpte9++2Gl2kCMrzaZT8I0i33x6q8uNTy62ikMdRAunXHpOqMkXFj3HUY5ZpHUx0nLhkhpQx0CWU65HN+gHb3OArui0xEdZY0shsJwPKrftc/p9ji/BSVMdpIGSeMKSIZXvtb9LDAeGKWjmagqKamnZl1siqApXp5h6f1xdoad8nl5uVaRSSRMZ8vd/ILn4oyb2NjuOhGA6wcuppxVKjETgSIpG6ggWx6oqJpMySsdz+QNQXtc7D6YqU2anKpI6KLKK+qkDmJROvJjjTouqTcbHbbe2L9XUzUiiWvq9bO2kU1KoAJ/aO+3qxwBijgMySok0sWoG8kRUH3FyD1wstl1OIIlpoC7PZZJC92FgSQL9R0wRHFcVM51USqtrArKWPT/AJbXwmPnj0FcsCU8gy6pdhC7kIY3I3QliPL1t87YCzR0VWWegeBuVzGQTmNVJB3vbuRgotdV5e8eT1sDSLDFakngW4qUJPX9hHQj7HFOgrJ2pwfw+rSEyF1qHcAkdLKATf03wWVq169JamQxRxj8iCHe3c6mta/qfoMB4qMtMQ1Vk01RS8kMEEzFUTotz1I698CcvM0zyplPIpmVyopLWfQOukn74t1NTWVXj/Av/ZpX5WsoLHRe5UahYFrn0x2yHKJKbXUpHGKwkFamc8wxD92kbE9dI6euAE8ZtEMqiavkWWPkclEb+9EqsCQoHXre/bfAOmqsyzOJKWprFSS/KihZWAtbqd7E7euHyfKaCr5ylZausnBjkqJVvJYnrc2Cj2FsCZeG6Th6Ix1y0oglXeXnHWo/cD+4d7YBcqK2SBURqCurpALPLHHZSR1IN8E6fi1oIIomoZ8uj6hZ6aULf3NsN9FV8PUdMlLSyZcHQallapS8wt/iN9WBuacY5JBPSP8AisPh9ZR9Emt1FrEKo+LfAfaXN6Pkx1gmYvC2vREhVTF+vr7W64MZJmcmZ5tStGr06c9WKjSA632PTpinRUK5/k1S4QsJVBRWcFlGoA6h7C5ti7kgpYeI56dwYZIq5Eh0ta6aVt87m+A0/ExMTATGdcWVsdJm9W0hA+Dbv8IxouMy4opVfi2pqX8+kIqIfXSN8AucqaqrRrUh2ICLe2kepOOIFZSSS6VdwW1RjtYXuSTt2/nhngbl3uA46tfox/0wFbK6SsrRHGZOStyQJSFv8vbAB8toGmklaZVnl0C6gbW3Plv1G+Cy0AiJNKpjbSLqo2A79e2LIpIS8fIvDURteGbUdiOzDup7/PBOiqDJGZTG0b30SxGxKsO3/fUHAUoo5fER0MwVTN/dMp3uR0I6YHPmsKSiqdUlli8ltG2pTa1/5+98Es3rguX814Gd9V9Q3Gr2P6SLfyws1AjmXl0sskkiEKATYsL/APe/fAeKmrzStrXZylM7OZGSPzNINtKn5DsO2LaGsm5DmSYSxyLpVxsRbcD59BfFmgpTR0pqJyEnIIN97+5GLdLA9XLFrRtDtdnbckDf6YBa4qqqlJqFA4hnL8x0KnsTbWB3BHXHw1tXM8cEa06BvO0iAgk9juP9cNeY5ZHTVLzUlG9Z4rzTrzRrcg/pB2Ppb5YQa+rpoGZVnmpJI5AkjsukW6gFe5I2vgDj10VPRc2SVGnEhjYIwvcbXt2GPNDWRzVwy3NoI9D+aNpUuvmO+x7g9D8scsuqlqKKnpDRGWEswaQgDXq7k2vitV0tZJJDRV4MnIjYU0sPmYLfYkdSOm2AeMvpnysQwo+gJ5BGo8pPc27bemDMIlNLyqS8KsrWUuBJc9OvUf0wg0fEFU2ZQc6lljeJOU3MhfSdVhqJ9dha/rjRFro10rmOg0051IySW+t+2AUsulWtgWbkwSRtcPIjdAt9rDqTp7Y60kytqikl5KnzKsZKk3N9j1I/pgRwtW1GV5NNQwVSRw+Jl5atGG1Bn1Ek9b2sNsBJ84q824lrEqEWOkgDR/kE6ZSSCL73A9sBoDZjUZbVKKWuM0HIJtURXDENcjUoubj1GKeZVcVZkFXG4p6itKiRAR5t2BsO3pbAnNqlTw+1VBOl2ddEXQljta4/bufb647ZNkhzHmLLKkyIiOkqkkSnVudxta3TAL9XlUf9oeehlZGGnmmIIiG3UWBNhv164E0sVDRjxiU8HIj2GuO737H5bY0qfPslgpmjmqHYKQEEMbENb9RsNxfvfCsmZ5VnVfUxZfw9mNROl3sNMUduhJ1Wvvv3t1tgKVNJXvQRZlllbUU1RU3VYoW0kAfqc+mK/D8ecZ1xpkmZVebTTtFmEKzQkkFdLi1/UH1wUq6ObJ8yECgIeQsrgSK4DlrWB9wO/pjjluUzUnGOR5jFIsizZjErJuLAuLkkbEg/yOA/RuJiYmAmM94i24jqmGx8guf+UY0LGZcXvI3ElTBHsSEJP/SNsALlqGnPJh2jvYkHr/tjqrQR1CZfHPF4tvO0WqzFe1r9fpjpS06woO1upx5zeGlqKXl19PHLBb8rnizKx6FCLMp9we2AnLZJyhjIdd2UdbHv6jFuFOYCAbsxG42uB0vgVk1D4daiUzzTzSSqDLKTqYKtgTffffBiE/qC21dbbWwFDM3RCYVez1Dho7N1W1mBHT1OBca0lMBUBtWklZW2t7W9PphmGWw11VC2kCWKUMGIup2sb29sJqZhR5fxQ2TZzVmCCZg9NVzbI4PRb9F3vYn64Bjy2ko6+kWrlfmRBtxfcG17Edv98EwFdiywuz/pRGHT5dhhfy+raPjviagydIJstgpacyguQrS2IurDub2t3tj7PXZhTStLLAY5VXTGEbyhu3rYeuAZFoon/NnMhkiYPDEvYjaxPv0wm8aVOWR0UVFJlyzNHNo5iw6nF7kRq3cg7XPbBqpzXMqJDUZhVUwp5DFTmWkpyuom5PlJJBse2F2tWDMzSSTSu1PS1DyvKXsvTpcdDbf/ALOADZTmeZ0dLDS1KeFeRjytMKs1QAfhvawI9Prg9T034lPFLmKGYHaIE3aK3YkDqbfLFVxmmbMDDHDHRLIZllqVOtx01Ko9tt8HcqpbRSwgymOG5ZDsX7gA91t/pgKlVk1T4KlkoqsCpSoCiKoewkQanKFvpsfUDHLxVZmtM8Zbw0LTMs+pgzpY7gAdB/U/XBRJo5WpKaAXakRnZgm8bNcAH3sCAPniu4iXO1aKgZkMLNUkrpLn9JB6new+uAXKvLvC5jUS08IlCzkh5UsQrKCQfQDC3kOY0rZhnc9XOEeOa8EajyvZt9+3zxouc1cGVcK1ue1UxaRmWA8vq8jWBAHYgAi2AlBlS5LNQUNbSwu1TlTVUyugJ1s1zb/ELgYCpR5c6tJmE5jeVCzQQhjy0U7+Uevzwby+evpsuYUpLeJuga9itwBcD6nrjllWVyChZI+XMkcjxGNm0SRvfpc/EpBuPTBCip1oMlrGlqeVUahGTcaRciwJ9v64DxmE65DT+Gmp1qIY4V5LGXQSRtYgDc9LWxS4Yo5c9hnkzKae6qJmgAAUqCRqDXuApuDgYiLW5jTzNDNUTRt+UVZlWIgbde99/rglQQvmPGFDS1p51JyJjPEm0asCGu1uoPoetzgPNdU0yz1824gWcCKW2845aCyj9VrHfFnhfKc+qOIaCrrHaClWoRkgkRQwUEEX362w4VNPRVFV4qSkp3qSAqylN1Ht6Y60NJD4+lddMbioVm5YsDv0wD7iYmJgJjOuJgBxJVOb2OgEg2/SO+NFwg8Qqfx2rbSH+ABb21eUbYAPJRJUSRyLPUCI/Euv4T6jvgfmfD+XQVgzGmSpmn0qGMk7GzDuBewv6Y9VEuc5ewkgyRa+mYXPhZy0kNuupGAO3tgQ/wDEXh0NJDPWmBwCTdGO/cWsCD7YA1TZoDmKLJpEcyFA1t0ZbWBH3GLrVCmaMF49H6g36jhNTi3hutqonopJmU+TTPCUEzHpY9iDYi9ri+HGNVo1UvCG5aFxGqeVzbYn1vfbAUuIc2TI8inSgS+Z1wWKIxR/BrYLue1xe31OO8mUrFFXT5h4GoFPQx0yRuiyWTUCzMD7sfWwUYX67LYKrOsoSsQVN2DvCXJV5XvcsPRFG3yxb4rzOWZYsi4eLUpk/wDU1CRqCid1Ww2v1ud8BXqc4Th+pTLeGsgjnqn0vLFTuFEJJ8ocHq2je19r74vjOHniLGj5dZq0mCpY/l+pZhsQD+35YSf4fUbVQzOfWyR1M7RiXWeYwv2P2JPfGiV1D4Olgo3CiRY2WMS+SMld2N+vcH5XwFKsFVNl0CGYGrhrFmiVFNnOlgth6bnAutymmzfL5KmFYkMrGGaOJipF+pK+twd+98GYUaMg0ru3LFzM1ihPsB06/TFfOh4DhFKhCj1LzPJUTcoWYIp6e1jt8r4C88Qp5YmpxrkWNEaHbXILW1L/AIh3HfHylm8ZPVUqSaHFiA3lLJfpv9vbFXKYVgqoYqmKPnFmCSofKSq6rEE33Bvf2OOGf8Rz5GPA5XCkuYyxn8wgMtML2Lse53Nl++A+xZp/5vVCIxI1VMkpgtYsiWW9vZbm/pgZWTVYmmraGqaaoqj54VtojjudAUnfWBc29cQQ0/DuVU9ZAEeuDETGd9ctSrjcufS4vpHS2O8//l+QwjLJYzmMsxo6eUKAZWl3H/SouT6AYDjFQy8Y8Q0lE6NTcPZI6yzavM0s1hZPdhfc+5ww8YUbSZnwxMl+ZLJU06mPqTo1qgv66fvi5lOUUmR5dT0NNK8xhuZJHO80h+Jz8zv8rYIVK/iFDHALSy01RHVQbglHQ3+lxcfXALtAYqqtFU8hanqYlbmRAhWYdiOoI3BNuu2Lc4M61qCGoZJaljDpg2SPbe56nr98L+bipyHOgDJfK6uYaOXZRTSN0DX3s1jv0+WCiVrZLncFM0rz5ZW+RdQBNNUdAAeyNcbYDlVvy40ipoKpatxoV3UhVXubg2vbBDhuKkpYZrVLGokYxhXJIOnrpJ6974sZxBLSO3LCrLoZpGbUFhA66bDr09MJfj8yhzPkmJKiighjiEDtpl1OS+pT++3QHqDgNDJ079cXsvExrKVoUVl5o5oNrgXG4wPhanmiElPOZ4iT5nFmX1DDsw733xeopo1raJBIp1zjp6i22AeMTExMBMIefC3EFUw7FP8A4jD5hCz8kZ/Vad76L+3lGAHTxU+YKq1aSMFBF45ChIPYkdsdoKHKo2XlZNRah0ZoFcj6kHHmNS5AtcnHLM6qspqJ4MpliWukbQagjUIR+q3+IYDzxDUZXTT0tBNSxVddVEcjLIIlLsO5YAWCj1NsK+Y1p4cyrwUrPSwVZbw0AYOTGu5AN72uQNtuvtg7SeC4Vimq/D1GY5nVLpOuT82pPckn4VvuTsAMDU4VWvp4sxrTF+ITkcyYNqiiBJtGgI2XoLd/rgK/D8iVGYJXE20R8mmRRe7tsSSellFvljtxhL+B8KTVbVUIq5QYowgNyxvcg/L/APuO2ZUb5IquKRYZHRYYlvqQux8zD1aw/wDbijxrUU+cLQwMmhKajeqKu9gzE6Ix9fMftgO/CNDFwzklDzFQSimSWfUNwz+Yj574P5qr19ayysv5RAiRyQUAUAn2NzvgJUVrZpQxyRLJThiusE3YBbWC+hvbfHSKuaaV7OHYkFrm7YC1JltTUwFaWqMWY0351LMz2ST1RwBuGuRuPQ9sUOKee/AsoanaCenfZiwKhtWl0uNvha32wwwAueayaBo0kX364sZklJUcP5lBVMI6V4maRiPh2G/z2HzNsAl1tZAgjqzS1Dz0sayq7Wt5VNtx2tcb9cZ9FxBW1MtTMKOp8RUStK7GPyjUdlAJ3Av1w6mjqMvqlFUHamrYhDLHILGLa63373P1wXGVUcsCc9A5VQLnbpgFlaBqZ4a6SGpSeMWtI+oqSLGx9N8MPCeWJXTUlS805kpRIKVfJ5VOxIFr6j79sTl053ggQISdFr2PscCpMmps5ncLI8dTAAYwHKsg6/D0t74B9lEsdYI2BJeK6k9mU2N/of5Y8VbQQZVU1lTB5YojpkQ6X1HZbEWPW2F/h7Oq2nn/AA/MZDNpGmOZxdlPa/qCNt+mC9YTW1scZQrS08ofQP8A7knYkftH9cBQqcmmzCGOCPOYFzGaJBNHmEAc6huPzFtsDgfyKo09Rl2aLRSSqVu9KzKYmHwkBh6jrfDYkdTNGl01x3bUbXNwfvbAXP5WeRXTU00iKu3Ww6KPvgKueZ49ZkkbMAJWVedoGzMmoG/sSQcV6qhFHS5dTzESV1aWrKnWosPLvf1sLL7Y5GkJooTyz5ZVDPvub3Nv6Y6QqM6neSAtNJRVABjVriQW8wBAPY732JtgGfhiBZS0aKCrxb3O2w7n2/pgHlNZXZpxXl8lLJBJlfjtUMgUqHCsA7C/qdh8sd6yuo8uy6vheWeg1I0jPIGVuUBuLkW3Nht1vjjwXVRZdl3CmXU0TTyvynnKrcRMzXNz0sAbW9cBteJiYmAmEHiJwmfVWhdcvksO3wjr7YfsZ7xFPDR8SVDyTKjTaVAbpcKu/wDPAD5BmSQPNzqJIlQsVUPqPsGJFvbAZMyqqpwaLKyKceXVMpWzX2J36fPHiuzCqnKszxiGEl5GJIt6WGOFHmFRR5rNI6ySUuYuvtocjSfobDf2wB/L6B2M/ipedNOjIzlQNTWsd72t6bY9vSRZZlcc1coaOGJFXmVB5d1P6V6XuNtr9MVJaWsgyqeqyeoi5lMOaKWQalkK7+Q32J39jhT44aqzs0RpneKkKvEYgT8ezEX+v2wBnM+McvlM89XTLWSKrQ0tK0ulY5HGktcfqte57C+FHN6mprp2qnnidbIoNtAVV6KPbrhVy+jqhm0dTLNyYeY8KtcbAbE2PUdcM9RTiSJImhjWMi6zOAokItcWtvYbgYA1QZysVDy5qaZdVrMTYE97X/yxeymqp6ydpaKnZwljUT3GmM+lurH5bD1wlw1dZQyC6nMaJV0eYljCD0BHTTsSbDpjR8ryjKc2pUFEJ6Wtp4kk1QMOUy2309wpt0wHmoq5KasobE6J5mi1EnroLdO3w4+5pmtO9XTU1RIeTRU/jqrl7h3J0wr9PMx+Qx5qxRZewqsyzieslpVfkJIAsULMttWlR13IuxOAOTtU53mE3hVMhldIwNIJWM2BIHoBq6+uAap6yV6JZ2DyREKi6bEkbbt9d74BVNZSyo9PTyMgAIaUNZSL9P8AfBetkjjpisKznLVlPhiUCsjhtLIxGzRWJsR7X9cI+YogeaJesQYACx1Anb+WAZcszmhq6Q66S8sdo5o03Vetj6nFiWah8RGdUyTLGJVuASEvbqLd9t8KFFTVRhSSK8Zddye47Ajvi/SwtnWawxPUQQOAyjT+si2xtuAeuANNLBPmNirLKB8ew0jrqb/THjMM8oqCaHLKZaiqUg8x5xq2Nve/rbArOa/8GgqxSJHV1k7lOYGuSQLgkHqBbtsMJ2XSv4qpnlleSskQAkmzMT0CjsuA1KidKznS5U09LTwmzRiW9iBcmx7WxYSZcyhVVkIe+pJCbFgPX2wl5LmoE+VUSSk1VdO6yGM+YRjufU+mCeaUlZWSvQZSz07TyaQkhtGANixa/lHrbrgO+ZZq1DUJQ5Xy6mofUEZW6Gx1G/ov9dsVMjE+TUwpomX8xmlklcG7uwte1+ntjnknD9dG9XUZZIlY9NdHqwukMbWKx+q3397bnFzPaavWnFfQUySyGO9pDZRYbudyQB9L9sAG4lzSpzGkgyOV5J5qhrDXpSONVYMxIHToBhj4Hep8Zl0byxpFHVIulVsCbjpe18ZzR0da2dUddmkry61Y7XjVSTsNvvbD/l2bV0HGuTwHK454hUwwGQPzFXWwu/QaSNsBv2JiYmAmMt40oYq7P6wMPzY7Mj91AiuR9dsaljN+IY3/AOLq2VNNuQFbUbdVUf0GAVgiGsiM66oHTRJC7AHUQBffsRf+WPmcQ0dH4SKoq0goYiHDSIbDSDYFvXtbvfHuuJgk5eXwyTyKCzSOLEkj4vmMLWY0lTUwSwZhU0/hnKjlkl/Ne+9vMSemA0TLnq24ZgnjEVLNKqF2VbcoOp09ep/lgNV0Xj4Ugpo2eljB5VQZOosdWk7X774BZRVSVEj5RBz/AA2q65QJyxlUD49XXStvh1fMYaKPMoa7JIzMIY05rmJSd2UOVCi2/UdPlgAcnB9LmOTR0+XUNJTyNTgc6QXW5Nxe/Qnpt64WaShWZ3jNFVB6UHmxu+so3TygkbbHD09NF+FMiyzCnLkpHHtMSLWYkdRsfkLYoSJEYJIZ5TA08qrOUI1Mo30kjsentfAVOC6OJpDKZPzi5lkklGkBfhCgdTt3AthnTLIZKqpipKGnZGIDVEh0qNz0t5rdPnilksTVdH4pIRHE0p5RVt1QbC3qOuL1FVM9TIQQvLJjLhvKWHUD1HvgJFwurzM4zFHkX/8AJS6gfSxL7H3IxUz9zw5kUkVHyxnWZMaSnYKFMY6GXb2Jt7sMHqfMqKWr8KlVGtSirJMGcBUU38xPfYX+WE6PMJOIeJ582WAy5dSgQ0y2CF77mRV6m+1r9RbAG6SipYcopcuJPJpIxHIOt9tyL9uv+eAFflNNTV4RA8kAkamv6G5C39AfXscEp6yOKjhgIk5siBpFHxIuruO2B/GGdxpUTwU8FpiQZY9iota5PptbfvbAdkotMStLKaeNwQCqa21W2AvsPscUM7pm5klLlesB0HjKhhvHGOwb9zWsLdLYrLxRJUReBSLxEmrmxsHFkt6sbbj29cc/+I6WaN1rqVo5VJ1vzSl26XOk/wAsArZ3V1VRR+By2hlUEGMTN8ZTqb/L19MWslyiujq1rqqQTLraCPYXRyQG/l09r4aJMt/EKDlZZUSyvKgj19BGjfEbbkkgbb4H1EVLlk8ka0c8oRVCCMFi9trMt99++A95PlEdXxg9RS0cVTBRry4zNIEDP28336DthrqMqy3LVIzSoIJXm+HpAzc4g9Lk3It8hhZZeIJ4YqeMU+VB3AIaO0gNr3Kj/M4Nw08GXVPlnaSeXyyVMzFnew3Yn59umAY0z5JOVRUdFDAixlhDNa+gfqsvTtb+mB9amS161CSJBl1eVaMTpUWEtxuPRuvS2A2Z0tdURRTZZoXMqWQtTkj+9/cnyYbYrfi6VESQic89jpkhMYV6YjqJNQ8pueg67W9cAMzMk0lLFHTyPXuCksAGw0kWkB6XsOnQ3w08K1UFHnGWxyTALNUAQs6+Z9RG3qCCMEaFaHL6aVIIIl1i00i+aRwR3brinQZcZeJMr5M8LTUtakjRyKFfQbXJA+Wx74DZsTExMBMZ5xRQGbO6uerqUp6EqqrIhKvrCjyl/wBN73Hra1xjQ8ZRxlUVUXF88SxLLDI0OkOwsraRewO17DAIGc0MlRULRxQPAXOkPI7l2v30r2974X4eG6implrCZPFRTMj0pugkA7g9rjDhmObiR0qYkq4pAyuXkUF7a+lx0B6D+lsWqyBaqnmeZGh0R3MUguSQbhWY7An298AqyJmEk9NzI5IYY5BJFBRIpeMju1t7b2O+D+WZlDPEsLUsxzOI8pUeEmOoiB2Kk20ut+/X3ODlPS0+S0X40sYZQhUrGgszmxVB7bYGVfD81PSrSVdXLTV3IWsMoKgLId2Wx9CbYBkOY5lT1WmbLHoIANKItGLt2tuSbfTAOt8LL+Iy5j4Ki58Sxx1LMIh1N7AgEGx7YAUfEmb5nHyqMzyLHIBNNUScyVmIsoW/RTbBOOjraqtnq49a1lMoU1CkkRAG767ggjcD2wDHSZrltVQCJKqKCkK8syM3LVV2GzG23a/vjzPNPPGy0IEUOkRxy2GnSLgEevTtgJQ+PgjaqqJ1q+fKy0DTi7SWFmm3J2X4EuO5OGaCnUxRwIrAJEF2G9+4wCrRZfw7XVlRlc4qfHREutU87MWew1OB0bsCO2OiT13C2ZzLmjNNl9aVWnrUFlVgLG7AdAN7bHY4uTZIJkkpJg8ElPVSS00qf3kWvzXB+4I6HHDiPO54OHIuGnV5cxzY8pHVQVEZPmk6XFgOnYk9sBXrsxauFVmFGUnpaWMpTsVNqhQ1tfyG9vfC7xLlsua19RHlUvLgmZZYyW8wNgPMfQ+mGud6Km4VJyiEmGghmgGhx503T5nzHUPngdQLTxJHTTIxZQqqhXaQabj57i1sAq5CssdXJQVCRLMhsVbYj1sf8W1j0wxZ7la8iVoYHEiMLnT2t1Prg9nGRUPEuXLW6Y4a9UKxz2IuB+lgLXH8xhek4my9svrMrzqnmos5SKyVIlISUW+L57fXrtgOeUUGWGVXqfEUwIOmSkl5bHb06YsZrwnSyUUNRBW5hyy5ULOy3ckCy3UA2vj1FV5WFphTT1NQklgwZbqm24uRe3XfDJSUqzU61bq0ksahoFO4UX2sP3AbYCtw7Q0CcP5fmBjaOSSAOChJI7E3N99u+C0zRNEWpwhkBAsTcsPQnrgVw6Z4eFqGOVXUpHIml1tYB2sflbBlIgx0ugLW/ULW+uArRiOeIhYhFMzBtTdBbY2wvZ7lleHM9BTLUSMApkLWfc381+vT6DDPIghqkLMxjKnSxG2ruD6f54+TQmRDIgTyAmMO2kFuxv6D1wCa2cSUVU1HDTpNVPu8cTEiMdbDsfUnDZkE/jcyy01UKM0dTHy10qTEbi9za/2wG8FmFBDIlLktNLUzL+fVmqRdTnfoN7egx04eGfDiqgNRlMNMniYw7GUygrqG4Km23v0wG7YmJiYCYxz+IeZUlBxNVy1LJqiWKwZrbMB0t1xseME/iWtJS8fZjX18ZlhWkjUo3QeUdP8AETYXwAGfMZM2pTDS5cXp7WSRiIgbdGHU+n2x6zOseooFWpCmFeWjI0xIBAvqU2HX0wejy6ipcky6ORTyYgA/Oe7306iARvpBI2sfngVXtR5xncUUSRKscLSJFqJKqBZVJ/cdyfTAH4qmaoOXaYqeJUmUkGPcsy6VbTe7WG/bHfiqjr3qo58yy2kqqcEoPDVGgyN1GouNlsb9cecoy+CmyrKniMRMaMWJdVAudySO/wA/TBLOY6DO8s/D4p4X0qzMsslhI2nyrf1FsBQ4fy7Lo+VVB46mVNQiWmULFTE9QACSzf4mN/kMUs4mfNA2V0bwLTqCI4432Y9mc9Tv/wBnAOlpayJIYqYGGTVyuQ4Kaza4Jt3t33BsMdqKq/BaMz1tK8McUhPLZQHYod7fuDNYXwDXBSQ0cNGa+qlqpViSBJJQEjjS3SNALWuNybnbBKAUgMYaMSFxcB9iPtbFSKp/sFIwTmSpGCUv0Y72+l8dlljjmhSpnRaickoreQMPRb7G3zwF6ookkmkkjQ2ki1u7PZYygILMx6AC2Mvr3q81z2fP6V4I6CKIU1JNVEx6gT5pE2+Em4BxotfPDm3B1ZGaeVYJKpKeoimIRggYFyLnuot9ThF44zanzKeiyuelamaGtjijYXKpAAbgADp07W7jAdYZZsnyWmp4q9JqWSTmO8Ia12NytyLA79fTA7m1xzJRDQT8sPzH5jh+/wASgkHf2wfn4oy5ctSCnRZ6CpqADGU6gDt9r7YXs0zikq8xM1KkhjSExtHJ5AFuNFiOlt9j1wDXS1q1ainSgl8XIrDS4GhU6GRwCbW6epwr/wARKF0zSlmJFWKWmD1GpbPECbAg9/lbDNktPNC0M8hfxTshm5h3cHYA9gLdLYC5+7f8RQGQolNXVKcyVrkCGFtVv+phgPmXRVlfGjUz1ENQg5k4rSpZwPKAi22sCQLn6YYMjqpJTVx1MssjhgYS6BTpIFxYWsQbfywK/EqOad/DTQzyTVMkwKrZo7nYC/8AMeuLD1c1VndbHHAywZfAhlk2Gqd/hBPoFHTe2rAFZswdEWFaWKou2lVuV+53x9Ssn5d3pkjYtYgy339L4SqfOK/KJakVc/iJ4aGWqqoCihYmFimlh8Stf57X2x1nzfMMmp/7TUrVSVFE1SitGAI5gyiwt1Xzjrvt13wDXNWSJNHYgsdtFri3e+POZyVFJJS51FTtUwwQSxVKRW1rEdLBgD10lTsOxwBpHqqfiOTLKycVeqmE4leMKVIbSw8vbpbB2fNqbKKZXqtRhlkESqqFtRbYCw336YAfO9XNH4uOINTKNfK52mUj1Ftvod8d8mzKrHEeTx2Maz1EelNQcsmoEtcbDYjAutzbL8npUqKKStULOY3oamAs8WldbEN1tpINj1HfFzg9Yq7iainWOdY6WoVEidNGguQ9/fZhYdgcBvOJiYmAmMN49UZl/FaDLJ4yYFEdQUJAWYqoIU+wO9u+NyxmvHnAlfxHmArKRVMiSKUDShBpC2O/UH5YATTVEU5koJxTrUwL5YGshn819rje5Pb0wp53SIue0kVJHFLI8TJJEhG0lwR6WO/TByH+HPGkmc0Oupjhpqc6kqpKsyyRd9NupB+ffBiLgHPDxjHnJjgjU8x5FabWBJayt6knvgFvOXOWmnpihhjFMfIselnb3+ox5yeSTP0mhiIgpYiBJIQW5hG3lH8sOOZ8EZrmCo7xxGQIwAaQEKQfL1633J+mKGQcA5/l0lS08MKrLKzBFqBYA/L33wFPMaT+yS+HdjWxR6oHYmzsg2v9rYB1yQ1uUcLy1AW9ZXmsq5XNiQqsQrewboPfGhScNZ2kY0UsEuk+VWnAt73xRPCOfQmCemooBJBTypFEZ1sskmxYm3YXtgFzKqqZpGqKSbVAzHmsFMhXe1iOgPti1WaaisHjEkkhHlUtHZRbqSDsPlg9w5wDWU8skuZmeGaQ6nelrCokNhbUvQ99yMfM9/hs9ZE8lNLUO+q6QvUWA9z2wC1BRxUtSFpyhiRvEzSyG8IAuLkHa2/t0thO4jp5qijp8+hY+GWQxoZEJ/whyP2nt9saCn8KZfEFq9KyviV0005rwkTgAXLLbcaug9sFZ+Fc8rM2jMmW0ceXxDTHCJxZdrA2A377HbAYbktFPSEw1REpp2EppWB0t2uCDv1waXKZanNyE3pp216EJACDqbG25+EX9capmH8PK2Sojlpo6cmNSqam0le43H1GK9FwLnTQTtVUUCSzHSVE4OlR0838+2AE1lYjR080SThbauWrAabf7gDChxBns0LZIlTE0LiQxzG+pr22A9rntjRF4I4gWBF8LTgx7KqzjcW9SMLtZ/CTiGvp/wAyGnjqGYy80VIYxsB5VF+1+p74CsEirjTpMgEpFw6ghgo3LH0+XqcE8opXqaXMnhncU7SGOJpEAd3tdnY23AJAG36cFaLgHPqfJpS8EBzGcIH/ADxpCjqoODKcI5pBSw08UaaQCXbmj4j1PyvfAZTQ5GaIyZXmFfRNE8xE8hUpK5ZGUnUT6dvljsmX00wlizPN6eW1IaWFoyBpQ2Oom583lX0G2HxeA88p8xSoRYplXbzSgW7E/O39MfKvgTP5oLKlM24DR80DUt/3evfAIENVDTV0s9VmEdTVPEsPMhUIiIDqPc3JbqcXY6qmr5IQ9ZBCsNQlSNTjcqxuvXbrhlT+GOczzSNMkFOg2UJKGZvr2x6X+G+eLMh5cJRRb++APvgFTOMvpMyFVULmMfLMryPpAOjXCIh333F/fFvg+qkpeNKakmqOQKmpilS6giTSqIVBPQ7A/X2wyVvCPF6xGOkoqOSx8paoUC3qRbc44cOfw64ghz6jr83pKa8FSk2vnrJYAg7C2x+WA2bExMTATExMTATExMB854ggyWSnSaGolao16BCgNgi6mJuRYWvgDGJhQpP4h5ZXrTNTUtcy1DwqrGNfKJW0oWGq6gn1GGiprKeip2nq54oIlF2eRwqj6nAd8THwG4vipV5pSUKs1TLykUgFmRrXJAG9rbkgfXAXMTFZK6GSoECcwuQW3iYDb3It36YGxcUZfOsZjaQ61JAKbjp132vqW3rfAG8TA1s5p1yykzAhxBUmMKSu41kAE77dd/THg5/QHMYKBJddRMNSqo2K2vqv0I+Vzv0wBXExSzDMoMupJaiZvLEoZlXdrE26Y7mpi8wEiEp8W97fPAdsTAeLiOhmpKeqSS8c1iBbzKD3YX2ABBPoDfFipzmipaeKeWU8uVGdCqM2oKpYmwHoL4lBDEwGPE1D4hYAKjUzxR35LaQZPg39/wCWCDVsS1kdHq/tEkbSqmk7qpAJv06sMUWcTFWgrY8woKesiDcqdBImpbGx6XGLWAmJiXxMBMTExMBMTExMBMTExMBO2EnjiIT5lkcJ8PpeScMKhiIyOV0NiNQPTTcA9CQMO2KtVl9HWSRS1NLDM8JJiMiBtFxY2v6jAZBkyyU0q04rKRwM6pBLHJEUqPjXRpN7csC4CDUFtsxvho/jFyP/AA6rOaIuYJqcxa7XB5yX039r9O18ORyrLnMeqgpTy3Eifkr5WBuCNtiDi40aMRqRTbpcXwwSN1kQOjBkYXVlNwR7YXM+ads4ycSyJBRCrsQwuZHEbsp9gpUW9Tv2GGVQFFlAAHQDHmSKORkZ0VmjOpCRcqbEXHpsSPrgA1NXzzZnmUKTioSCGJowqC+pg9x1F76R1wtMnIzGgTwzxOsT6Y0jJAB08zp3Q26XvfY4fDBEzOWjQlxZiR8Q9D645+BpAynwsNwLA6BsMAm19LIMgyhJklk5FQqCkhsQ8SNqO2+ohI9r262IvtgfDVMKwyygMlS6uiGUqystRyE0+XZtNz0BJJxokVLTwhRFBHGFuFCKBa+5tb1OJ4WDnc/kpzdOjXbfTe9vvvgFLiWlqEOe1BhfkS0tOqSeSxKs1xvv3GCsVAgrsyilUo1cqAAsqs6KArfD0+K31walhiqImhmjSSNxZkcXDD0IxXp8oy6jl51NQ08MukrrSMBrdxf6DAI0FWXoKCWqYVEM1G7KQNX5lwp62sCGC7bb2wVzCkFTlOWU8xjNSyTRyKaggiUwtqAtcmxvsNgMMzZdROrq9LCyyrpcFAQw9D7e2JDltDTaOTSQR8ssUKxgFS3xWPv39cSBRijp0lp5TV0OmGqgqElMtyI5ECA30/rIZQb26C+DlTB4ziNGjP8A6alKOdTAAuykDykb2S/tt64Kmkpimg08RTSF0lBawNwLegOOixol9KgXNzbufXAB8hp6ZKbnJEkXKeSmQI7FQiSMoADHb4cGuYn71++OBpKdad4VhRY2JYqosCSbk/Mkk45mhpiHHKHmAB3Pa2KK4il5sumZAxtfzdN7/wBPTHpoKgqNNSFsu/ntc267e++PT0cEjlmS5GwOo+wxxmpoYkZ0jFzc7779e+A606tSSa6mqVlMYFi3Qg74vrLGygh1sem+KK0kDRxgp1jW9iR2/wBsfRTQsFul9/U/9/qP3wF8MrGwYH5HExVpqeKGVjGliRvucTAf/9k="/>
          <p:cNvSpPr>
            <a:spLocks noChangeAspect="1" noChangeArrowheads="1"/>
          </p:cNvSpPr>
          <p:nvPr/>
        </p:nvSpPr>
        <p:spPr bwMode="auto">
          <a:xfrm>
            <a:off x="183773" y="-91025"/>
            <a:ext cx="360045" cy="19205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3383" y="1033468"/>
            <a:ext cx="1418681" cy="4099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7733" y="957851"/>
            <a:ext cx="3786214" cy="133236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48716" y="1655926"/>
            <a:ext cx="27330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2060"/>
                </a:solidFill>
              </a:rPr>
              <a:t>21700</a:t>
            </a:r>
            <a:r>
              <a:rPr lang="zh-CN" altLang="en-US" sz="2800" b="1" dirty="0" smtClean="0">
                <a:solidFill>
                  <a:srgbClr val="002060"/>
                </a:solidFill>
              </a:rPr>
              <a:t>动力电池（</a:t>
            </a:r>
            <a:r>
              <a:rPr lang="en-US" altLang="zh-CN" sz="2800" b="1" dirty="0" smtClean="0">
                <a:solidFill>
                  <a:srgbClr val="002060"/>
                </a:solidFill>
              </a:rPr>
              <a:t>4.8Ah</a:t>
            </a:r>
            <a:r>
              <a:rPr lang="zh-CN" altLang="en-US" sz="2800" b="1" dirty="0" smtClean="0">
                <a:solidFill>
                  <a:srgbClr val="002060"/>
                </a:solidFill>
              </a:rPr>
              <a:t>）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4885" y="2643432"/>
            <a:ext cx="4348146" cy="150917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1123" y="2977245"/>
            <a:ext cx="4556820" cy="12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3424883"/>
      </p:ext>
    </p:extLst>
  </p:cSld>
  <p:clrMapOvr>
    <a:masterClrMapping/>
  </p:clrMapOvr>
  <p:transition advTm="1375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102"/>
          <p:cNvSpPr>
            <a:spLocks noChangeArrowheads="1"/>
          </p:cNvSpPr>
          <p:nvPr/>
        </p:nvSpPr>
        <p:spPr bwMode="auto">
          <a:xfrm>
            <a:off x="0" y="572644"/>
            <a:ext cx="10801350" cy="48013"/>
          </a:xfrm>
          <a:prstGeom prst="rect">
            <a:avLst/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1999">
                <a:srgbClr val="FFFF00"/>
              </a:gs>
              <a:gs pos="73000">
                <a:srgbClr val="EE3F17"/>
              </a:gs>
              <a:gs pos="87999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2400">
              <a:solidFill>
                <a:srgbClr val="000066"/>
              </a:solidFill>
              <a:ea typeface="黑体" pitchFamily="2" charset="-122"/>
            </a:endParaRPr>
          </a:p>
        </p:txBody>
      </p:sp>
      <p:sp>
        <p:nvSpPr>
          <p:cNvPr id="8197" name="AutoShape 111"/>
          <p:cNvSpPr>
            <a:spLocks noChangeArrowheads="1"/>
          </p:cNvSpPr>
          <p:nvPr/>
        </p:nvSpPr>
        <p:spPr bwMode="auto">
          <a:xfrm rot="5400000">
            <a:off x="-79130" y="2271002"/>
            <a:ext cx="2496679" cy="369332"/>
          </a:xfrm>
          <a:custGeom>
            <a:avLst/>
            <a:gdLst>
              <a:gd name="T0" fmla="*/ 10800 w 21600"/>
              <a:gd name="T1" fmla="*/ 0 h 21600"/>
              <a:gd name="T2" fmla="*/ 267 w 21600"/>
              <a:gd name="T3" fmla="*/ 11738 h 21600"/>
              <a:gd name="T4" fmla="*/ 10800 w 21600"/>
              <a:gd name="T5" fmla="*/ 452 h 21600"/>
              <a:gd name="T6" fmla="*/ 21333 w 21600"/>
              <a:gd name="T7" fmla="*/ 117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92" y="11718"/>
                </a:moveTo>
                <a:cubicBezTo>
                  <a:pt x="465" y="11413"/>
                  <a:pt x="452" y="11106"/>
                  <a:pt x="452" y="10800"/>
                </a:cubicBezTo>
                <a:cubicBezTo>
                  <a:pt x="452" y="5084"/>
                  <a:pt x="5084" y="452"/>
                  <a:pt x="10800" y="452"/>
                </a:cubicBezTo>
                <a:cubicBezTo>
                  <a:pt x="16515" y="452"/>
                  <a:pt x="21148" y="5084"/>
                  <a:pt x="21148" y="10800"/>
                </a:cubicBezTo>
                <a:cubicBezTo>
                  <a:pt x="21147" y="11106"/>
                  <a:pt x="21134" y="11413"/>
                  <a:pt x="21107" y="11718"/>
                </a:cubicBezTo>
                <a:lnTo>
                  <a:pt x="21557" y="11759"/>
                </a:lnTo>
                <a:cubicBezTo>
                  <a:pt x="21585" y="11440"/>
                  <a:pt x="21600" y="11120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1120"/>
                  <a:pt x="14" y="11440"/>
                  <a:pt x="42" y="11759"/>
                </a:cubicBez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50000">
                <a:srgbClr val="FFFFF4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zh-CN" altLang="zh-CN">
              <a:solidFill>
                <a:srgbClr val="000000"/>
              </a:solidFill>
              <a:ea typeface="黑体" pitchFamily="2" charset="-122"/>
            </a:endParaRPr>
          </a:p>
        </p:txBody>
      </p:sp>
      <p:sp>
        <p:nvSpPr>
          <p:cNvPr id="63490" name="AutoShape 2" descr="data:image/jpeg;base64,/9j/4AAQSkZJRgABAQAAAQABAAD/2wBDAAgGBgcGBQgHBwcJCQgKDBQNDAsLDBkSEw8UHRofHh0aHBwgJC4nICIsIxwcKDcpLDAxNDQ0Hyc5PTgyPC4zNDL/2wBDAQkJCQwLDBgNDRgyIRwhMjIyMjIyMjIyMjIyMjIyMjIyMjIyMjIyMjIyMjIyMjIyMjIyMjIyMjIyMjIyMjIyMjL/wAARCADcAMgDASIAAhEBAxEB/8QAHAAAAgMBAQEBAAAAAAAAAAAABQYABAcDAgEI/8QAQxAAAgECBAQEBAQDBgQFBQAAAQIDBBEABRIhBhMxQRQiUWEycYGRFSNCUgehsSQzYsHR4RZygvAXJTSisjVDU5Lx/8QAFQEBAQAAAAAAAAAAAAAAAAAAAAH/xAAWEQEBAQAAAAAAAAAAAAAAAAAAEQH/2gAMAwEAAhEDEQA/AN/x51qDbUL/ADx6wi56kbZ7Va0DG6dR/hGAeNafuH3xNafuH3xm5giuCIkt3uMd6emp92eNAq7m632wGg60/cPvia1/cPvjPIaRJS80kcaIfOxK7IO38vucVZOVXSgRU6R0yHyeWzSH9ze3tgNN1r+4ffH3Wv7h98YrnWa09MOTCqGQmyhVuSfa3U+2OWXZdNCvjcxd+aR+XTFrhf8Am9TgNu1r+4ffE1r+4ffGPxR3Ysy3vi3HEh2CXt7YDVda/uH3xNa/uH3xmHIQ9UA+mIYIxY8tStuy4DT9afuH3xNafuH3xmRhi7IoH/Lj6IIxeyofWwHTAaZzE/cPvia1/cPvjM2hjAIEa/PTiLTxDcKnTuMBpmtf3D74mtP3D74zJoYrg6F//UY9cmOwBiX52wGl60/cPvicxP3D74zuOmiAuYVvfpbHGeWmiUhoYucCBosNgehPp9cBpWtf3D74+61/cPvjEc0r0iYloxJOzEaAAFUewHT64EVVZPJRNJFEKeUdL7Gw7+/pgP0LrX9w++PmtRbzDf3x+Yq/x1TW5dUisnpKCUciomW+kOLkX36nufbD/wAKUUsddRTzTSS6p0CiNgbG/Vuu3ywGwYmJiYCYR88/+uVfrdf/AIjDxhIzvfPKv5p/8RgKC7nufUY7abgxXCL/AHkrHoqj1/77Y+aEhXmSWuBcX6D3Pt/XFQztObAEQE6vOPNI3qf9MB7kc1+lFHLo497E212/U3thXzzih1n/AA/KadppS3xINz/oMW+IM0lDplNBd6qoOkhew9/bucdI8opeHeHp6+QrJVEeSUDfWegHfAUeG8vSB6iqzMIa5HIj66VFgSBcdcEXdquXWQbdh6DAVJKiaanSWdmOsMwdtgT7euGSCNdAuygHfb+mAkcA0j374sCIAgFwtutzb5Y4vW08JOizMD8JP3+fyx4lqmZrh4NRIUKsJv8AO5OAtTyGjpjVSQM9MrBXkEgUKSCQd+vT63xzpMwy7MRE1DWxT80aoxupPrsRvbfAuomnlqYp6yaSSGnOqnozYxq/TW47t6DoMC8yyqpRp5ctngpJnqPFUsccWpWl09FH6dR62Nt8A4GM9ANvXH1ImdTpG4Fz6W9SccaKWarpYJ6iAxyOgZlRrr03sOoIN7g9MV88kpp8t8Fz40Xmq7lz5JSpDCIjqwaxv26dcBcK6SFJFz03x55bari5GFDJ6mjnUBKo041EqnQRKWYBST6W/n7YbGrpsuo4nenapaUjSwdV5YHUm974DqEJPlNjbUR1Nsdo4pNIYo2j1YW+3rihSXo8veSooKqCaASNHURabqGYnSQSNSnbbFDK+OMuzatKTeJMyQg/lrqRL7ne/wAXr9sAT4jr1yiLKI1a8lZV8lttlXQxO/zAwn1/FMtM80VDlEskwY/m1EqhQb32XqQLYI8fVtDUf8M1HMk0R1NyGOm6nULgD0NsU6zJKRZ0qoYvNI6qxU6hc9yP5e2AU6rNsyiqIZecpaV9ExYbg+oI+n3w1xvRQUkNRUzwRtCQoV3JcudztuT9PXHP8FqxOXFNAJi7nlySdCbWIBHQevvjknDGYTQrH4y81/72m8pQE3N2OwF/qfpgClG34jkEtFUwR08KVHMpp5RolbS9weWe3msfbBfhilyemz2CPkmmrUdAWgDJDNuCCB0vfYjAiPhqmdDl8kdQWuZOe9SWkDgAXDC+/wDl2wQyThycZ3QDMY3zRKWaOWnqueNULaurIbX6dRgNfxMTEwEwl50yR5xWSOdwU0g9/KN8OmELiC5z6qB+EaT/AO0YAeXeoku5IS97H9R9T/kMD85zVMtpZJm3YfCB1J9Mdq2rWmhN/M3YX3OFyaWRqjmyRc0xkNpIvdv9sAa4eys06yV1W6yV1TYyN15ancIP6n1xz4vqWqKNMsjkkVtaSCKEXZ2BPU28oAOK9Pm/JiCIrFh5r1GlQTc9LHexuMdqB1MrNUSB2YlmIOx3wC/l9LLlmaw07NIxaQOWckjpte9++2Gl2kCMrzaZT8I0i33x6q8uNTy62ikMdRAunXHpOqMkXFj3HUY5ZpHUx0nLhkhpQx0CWU65HN+gHb3OArui0xEdZY0shsJwPKrftc/p9ji/BSVMdpIGSeMKSIZXvtb9LDAeGKWjmagqKamnZl1siqApXp5h6f1xdoad8nl5uVaRSSRMZ8vd/ILn4oyb2NjuOhGA6wcuppxVKjETgSIpG6ggWx6oqJpMySsdz+QNQXtc7D6YqU2anKpI6KLKK+qkDmJROvJjjTouqTcbHbbe2L9XUzUiiWvq9bO2kU1KoAJ/aO+3qxwBijgMySok0sWoG8kRUH3FyD1wstl1OIIlpoC7PZZJC92FgSQL9R0wRHFcVM51USqtrArKWPT/AJbXwmPnj0FcsCU8gy6pdhC7kIY3I3QliPL1t87YCzR0VWWegeBuVzGQTmNVJB3vbuRgotdV5e8eT1sDSLDFakngW4qUJPX9hHQj7HFOgrJ2pwfw+rSEyF1qHcAkdLKATf03wWVq169JamQxRxj8iCHe3c6mta/qfoMB4qMtMQ1Vk01RS8kMEEzFUTotz1I698CcvM0zyplPIpmVyopLWfQOukn74t1NTWVXj/Av/ZpX5WsoLHRe5UahYFrn0x2yHKJKbXUpHGKwkFamc8wxD92kbE9dI6euAE8ZtEMqiavkWWPkclEb+9EqsCQoHXre/bfAOmqsyzOJKWprFSS/KihZWAtbqd7E7euHyfKaCr5ylZausnBjkqJVvJYnrc2Cj2FsCZeG6Th6Ix1y0oglXeXnHWo/cD+4d7YBcqK2SBURqCurpALPLHHZSR1IN8E6fi1oIIomoZ8uj6hZ6aULf3NsN9FV8PUdMlLSyZcHQallapS8wt/iN9WBuacY5JBPSP8AisPh9ZR9Emt1FrEKo+LfAfaXN6Pkx1gmYvC2vREhVTF+vr7W64MZJmcmZ5tStGr06c9WKjSA632PTpinRUK5/k1S4QsJVBRWcFlGoA6h7C5ti7kgpYeI56dwYZIq5Eh0ta6aVt87m+A0/ExMTATGdcWVsdJm9W0hA+Dbv8IxouMy4opVfi2pqX8+kIqIfXSN8AucqaqrRrUh2ICLe2kepOOIFZSSS6VdwW1RjtYXuSTt2/nhngbl3uA46tfox/0wFbK6SsrRHGZOStyQJSFv8vbAB8toGmklaZVnl0C6gbW3Plv1G+Cy0AiJNKpjbSLqo2A79e2LIpIS8fIvDURteGbUdiOzDup7/PBOiqDJGZTG0b30SxGxKsO3/fUHAUoo5fER0MwVTN/dMp3uR0I6YHPmsKSiqdUlli8ltG2pTa1/5+98Es3rguX814Gd9V9Q3Gr2P6SLfyws1AjmXl0sskkiEKATYsL/APe/fAeKmrzStrXZylM7OZGSPzNINtKn5DsO2LaGsm5DmSYSxyLpVxsRbcD59BfFmgpTR0pqJyEnIIN97+5GLdLA9XLFrRtDtdnbckDf6YBa4qqqlJqFA4hnL8x0KnsTbWB3BHXHw1tXM8cEa06BvO0iAgk9juP9cNeY5ZHTVLzUlG9Z4rzTrzRrcg/pB2Ppb5YQa+rpoGZVnmpJI5AkjsukW6gFe5I2vgDj10VPRc2SVGnEhjYIwvcbXt2GPNDWRzVwy3NoI9D+aNpUuvmO+x7g9D8scsuqlqKKnpDRGWEswaQgDXq7k2vitV0tZJJDRV4MnIjYU0sPmYLfYkdSOm2AeMvpnysQwo+gJ5BGo8pPc27bemDMIlNLyqS8KsrWUuBJc9OvUf0wg0fEFU2ZQc6lljeJOU3MhfSdVhqJ9dha/rjRFro10rmOg0051IySW+t+2AUsulWtgWbkwSRtcPIjdAt9rDqTp7Y60kytqikl5KnzKsZKk3N9j1I/pgRwtW1GV5NNQwVSRw+Jl5atGG1Bn1Ek9b2sNsBJ84q824lrEqEWOkgDR/kE6ZSSCL73A9sBoDZjUZbVKKWuM0HIJtURXDENcjUoubj1GKeZVcVZkFXG4p6itKiRAR5t2BsO3pbAnNqlTw+1VBOl2ddEXQljta4/bufb647ZNkhzHmLLKkyIiOkqkkSnVudxta3TAL9XlUf9oeehlZGGnmmIIiG3UWBNhv164E0sVDRjxiU8HIj2GuO737H5bY0qfPslgpmjmqHYKQEEMbENb9RsNxfvfCsmZ5VnVfUxZfw9mNROl3sNMUduhJ1Wvvv3t1tgKVNJXvQRZlllbUU1RU3VYoW0kAfqc+mK/D8ecZ1xpkmZVebTTtFmEKzQkkFdLi1/UH1wUq6ObJ8yECgIeQsrgSK4DlrWB9wO/pjjluUzUnGOR5jFIsizZjErJuLAuLkkbEg/yOA/RuJiYmAmM94i24jqmGx8guf+UY0LGZcXvI3ElTBHsSEJP/SNsALlqGnPJh2jvYkHr/tjqrQR1CZfHPF4tvO0WqzFe1r9fpjpS06woO1upx5zeGlqKXl19PHLBb8rnizKx6FCLMp9we2AnLZJyhjIdd2UdbHv6jFuFOYCAbsxG42uB0vgVk1D4daiUzzTzSSqDLKTqYKtgTffffBiE/qC21dbbWwFDM3RCYVez1Dho7N1W1mBHT1OBca0lMBUBtWklZW2t7W9PphmGWw11VC2kCWKUMGIup2sb29sJqZhR5fxQ2TZzVmCCZg9NVzbI4PRb9F3vYn64Bjy2ko6+kWrlfmRBtxfcG17Edv98EwFdiywuz/pRGHT5dhhfy+raPjviagydIJstgpacyguQrS2IurDub2t3tj7PXZhTStLLAY5VXTGEbyhu3rYeuAZFoon/NnMhkiYPDEvYjaxPv0wm8aVOWR0UVFJlyzNHNo5iw6nF7kRq3cg7XPbBqpzXMqJDUZhVUwp5DFTmWkpyuom5PlJJBse2F2tWDMzSSTSu1PS1DyvKXsvTpcdDbf/ALOADZTmeZ0dLDS1KeFeRjytMKs1QAfhvawI9Prg9T034lPFLmKGYHaIE3aK3YkDqbfLFVxmmbMDDHDHRLIZllqVOtx01Ko9tt8HcqpbRSwgymOG5ZDsX7gA91t/pgKlVk1T4KlkoqsCpSoCiKoewkQanKFvpsfUDHLxVZmtM8Zbw0LTMs+pgzpY7gAdB/U/XBRJo5WpKaAXakRnZgm8bNcAH3sCAPniu4iXO1aKgZkMLNUkrpLn9JB6new+uAXKvLvC5jUS08IlCzkh5UsQrKCQfQDC3kOY0rZhnc9XOEeOa8EajyvZt9+3zxouc1cGVcK1ue1UxaRmWA8vq8jWBAHYgAi2AlBlS5LNQUNbSwu1TlTVUyugJ1s1zb/ELgYCpR5c6tJmE5jeVCzQQhjy0U7+Uevzwby+evpsuYUpLeJuga9itwBcD6nrjllWVyChZI+XMkcjxGNm0SRvfpc/EpBuPTBCip1oMlrGlqeVUahGTcaRciwJ9v64DxmE65DT+Gmp1qIY4V5LGXQSRtYgDc9LWxS4Yo5c9hnkzKae6qJmgAAUqCRqDXuApuDgYiLW5jTzNDNUTRt+UVZlWIgbde99/rglQQvmPGFDS1p51JyJjPEm0asCGu1uoPoetzgPNdU0yz1824gWcCKW2845aCyj9VrHfFnhfKc+qOIaCrrHaClWoRkgkRQwUEEX362w4VNPRVFV4qSkp3qSAqylN1Ht6Y60NJD4+lddMbioVm5YsDv0wD7iYmJgJjOuJgBxJVOb2OgEg2/SO+NFwg8Qqfx2rbSH+ABb21eUbYAPJRJUSRyLPUCI/Euv4T6jvgfmfD+XQVgzGmSpmn0qGMk7GzDuBewv6Y9VEuc5ewkgyRa+mYXPhZy0kNuupGAO3tgQ/wDEXh0NJDPWmBwCTdGO/cWsCD7YA1TZoDmKLJpEcyFA1t0ZbWBH3GLrVCmaMF49H6g36jhNTi3hutqonopJmU+TTPCUEzHpY9iDYi9ri+HGNVo1UvCG5aFxGqeVzbYn1vfbAUuIc2TI8inSgS+Z1wWKIxR/BrYLue1xe31OO8mUrFFXT5h4GoFPQx0yRuiyWTUCzMD7sfWwUYX67LYKrOsoSsQVN2DvCXJV5XvcsPRFG3yxb4rzOWZYsi4eLUpk/wDU1CRqCid1Ww2v1ud8BXqc4Th+pTLeGsgjnqn0vLFTuFEJJ8ocHq2je19r74vjOHniLGj5dZq0mCpY/l+pZhsQD+35YSf4fUbVQzOfWyR1M7RiXWeYwv2P2JPfGiV1D4Olgo3CiRY2WMS+SMld2N+vcH5XwFKsFVNl0CGYGrhrFmiVFNnOlgth6bnAutymmzfL5KmFYkMrGGaOJipF+pK+twd+98GYUaMg0ru3LFzM1ihPsB06/TFfOh4DhFKhCj1LzPJUTcoWYIp6e1jt8r4C88Qp5YmpxrkWNEaHbXILW1L/AIh3HfHylm8ZPVUqSaHFiA3lLJfpv9vbFXKYVgqoYqmKPnFmCSofKSq6rEE33Bvf2OOGf8Rz5GPA5XCkuYyxn8wgMtML2Lse53Nl++A+xZp/5vVCIxI1VMkpgtYsiWW9vZbm/pgZWTVYmmraGqaaoqj54VtojjudAUnfWBc29cQQ0/DuVU9ZAEeuDETGd9ctSrjcufS4vpHS2O8//l+QwjLJYzmMsxo6eUKAZWl3H/SouT6AYDjFQy8Y8Q0lE6NTcPZI6yzavM0s1hZPdhfc+5ww8YUbSZnwxMl+ZLJU06mPqTo1qgv66fvi5lOUUmR5dT0NNK8xhuZJHO80h+Jz8zv8rYIVK/iFDHALSy01RHVQbglHQ3+lxcfXALtAYqqtFU8hanqYlbmRAhWYdiOoI3BNuu2Lc4M61qCGoZJaljDpg2SPbe56nr98L+bipyHOgDJfK6uYaOXZRTSN0DX3s1jv0+WCiVrZLncFM0rz5ZW+RdQBNNUdAAeyNcbYDlVvy40ipoKpatxoV3UhVXubg2vbBDhuKkpYZrVLGokYxhXJIOnrpJ6974sZxBLSO3LCrLoZpGbUFhA66bDr09MJfj8yhzPkmJKiighjiEDtpl1OS+pT++3QHqDgNDJ079cXsvExrKVoUVl5o5oNrgXG4wPhanmiElPOZ4iT5nFmX1DDsw733xeopo1raJBIp1zjp6i22AeMTExMBMIefC3EFUw7FP8A4jD5hCz8kZ/Vad76L+3lGAHTxU+YKq1aSMFBF45ChIPYkdsdoKHKo2XlZNRah0ZoFcj6kHHmNS5AtcnHLM6qspqJ4MpliWukbQagjUIR+q3+IYDzxDUZXTT0tBNSxVddVEcjLIIlLsO5YAWCj1NsK+Y1p4cyrwUrPSwVZbw0AYOTGu5AN72uQNtuvtg7SeC4Vimq/D1GY5nVLpOuT82pPckn4VvuTsAMDU4VWvp4sxrTF+ITkcyYNqiiBJtGgI2XoLd/rgK/D8iVGYJXE20R8mmRRe7tsSSellFvljtxhL+B8KTVbVUIq5QYowgNyxvcg/L/APuO2ZUb5IquKRYZHRYYlvqQux8zD1aw/wDbijxrUU+cLQwMmhKajeqKu9gzE6Ix9fMftgO/CNDFwzklDzFQSimSWfUNwz+Yj574P5qr19ayysv5RAiRyQUAUAn2NzvgJUVrZpQxyRLJThiusE3YBbWC+hvbfHSKuaaV7OHYkFrm7YC1JltTUwFaWqMWY0351LMz2ST1RwBuGuRuPQ9sUOKee/AsoanaCenfZiwKhtWl0uNvha32wwwAueayaBo0kX364sZklJUcP5lBVMI6V4maRiPh2G/z2HzNsAl1tZAgjqzS1Dz0sayq7Wt5VNtx2tcb9cZ9FxBW1MtTMKOp8RUStK7GPyjUdlAJ3Av1w6mjqMvqlFUHamrYhDLHILGLa63373P1wXGVUcsCc9A5VQLnbpgFlaBqZ4a6SGpSeMWtI+oqSLGx9N8MPCeWJXTUlS805kpRIKVfJ5VOxIFr6j79sTl053ggQISdFr2PscCpMmps5ncLI8dTAAYwHKsg6/D0t74B9lEsdYI2BJeK6k9mU2N/of5Y8VbQQZVU1lTB5YojpkQ6X1HZbEWPW2F/h7Oq2nn/AA/MZDNpGmOZxdlPa/qCNt+mC9YTW1scZQrS08ofQP8A7knYkftH9cBQqcmmzCGOCPOYFzGaJBNHmEAc6huPzFtsDgfyKo09Rl2aLRSSqVu9KzKYmHwkBh6jrfDYkdTNGl01x3bUbXNwfvbAXP5WeRXTU00iKu3Ww6KPvgKueZ49ZkkbMAJWVedoGzMmoG/sSQcV6qhFHS5dTzESV1aWrKnWosPLvf1sLL7Y5GkJooTyz5ZVDPvub3Nv6Y6QqM6neSAtNJRVABjVriQW8wBAPY732JtgGfhiBZS0aKCrxb3O2w7n2/pgHlNZXZpxXl8lLJBJlfjtUMgUqHCsA7C/qdh8sd6yuo8uy6vheWeg1I0jPIGVuUBuLkW3Nht1vjjwXVRZdl3CmXU0TTyvynnKrcRMzXNz0sAbW9cBteJiYmAmEHiJwmfVWhdcvksO3wjr7YfsZ7xFPDR8SVDyTKjTaVAbpcKu/wDPAD5BmSQPNzqJIlQsVUPqPsGJFvbAZMyqqpwaLKyKceXVMpWzX2J36fPHiuzCqnKszxiGEl5GJIt6WGOFHmFRR5rNI6ySUuYuvtocjSfobDf2wB/L6B2M/ipedNOjIzlQNTWsd72t6bY9vSRZZlcc1coaOGJFXmVB5d1P6V6XuNtr9MVJaWsgyqeqyeoi5lMOaKWQalkK7+Q32J39jhT44aqzs0RpneKkKvEYgT8ezEX+v2wBnM+McvlM89XTLWSKrQ0tK0ulY5HGktcfqte57C+FHN6mprp2qnnidbIoNtAVV6KPbrhVy+jqhm0dTLNyYeY8KtcbAbE2PUdcM9RTiSJImhjWMi6zOAokItcWtvYbgYA1QZysVDy5qaZdVrMTYE97X/yxeymqp6ydpaKnZwljUT3GmM+lurH5bD1wlw1dZQyC6nMaJV0eYljCD0BHTTsSbDpjR8ryjKc2pUFEJ6Wtp4kk1QMOUy2309wpt0wHmoq5KasobE6J5mi1EnroLdO3w4+5pmtO9XTU1RIeTRU/jqrl7h3J0wr9PMx+Qx5qxRZewqsyzieslpVfkJIAsULMttWlR13IuxOAOTtU53mE3hVMhldIwNIJWM2BIHoBq6+uAap6yV6JZ2DyREKi6bEkbbt9d74BVNZSyo9PTyMgAIaUNZSL9P8AfBetkjjpisKznLVlPhiUCsjhtLIxGzRWJsR7X9cI+YogeaJesQYACx1Anb+WAZcszmhq6Q66S8sdo5o03Vetj6nFiWah8RGdUyTLGJVuASEvbqLd9t8KFFTVRhSSK8Zddye47Ajvi/SwtnWawxPUQQOAyjT+si2xtuAeuANNLBPmNirLKB8ew0jrqb/THjMM8oqCaHLKZaiqUg8x5xq2Nve/rbArOa/8GgqxSJHV1k7lOYGuSQLgkHqBbtsMJ2XSv4qpnlleSskQAkmzMT0CjsuA1KidKznS5U09LTwmzRiW9iBcmx7WxYSZcyhVVkIe+pJCbFgPX2wl5LmoE+VUSSk1VdO6yGM+YRjufU+mCeaUlZWSvQZSz07TyaQkhtGANixa/lHrbrgO+ZZq1DUJQ5Xy6mofUEZW6Gx1G/ov9dsVMjE+TUwpomX8xmlklcG7uwte1+ntjnknD9dG9XUZZIlY9NdHqwukMbWKx+q3397bnFzPaavWnFfQUySyGO9pDZRYbudyQB9L9sAG4lzSpzGkgyOV5J5qhrDXpSONVYMxIHToBhj4Hep8Zl0byxpFHVIulVsCbjpe18ZzR0da2dUddmkry61Y7XjVSTsNvvbD/l2bV0HGuTwHK454hUwwGQPzFXWwu/QaSNsBv2JiYmAmMt40oYq7P6wMPzY7Mj91AiuR9dsaljN+IY3/AOLq2VNNuQFbUbdVUf0GAVgiGsiM66oHTRJC7AHUQBffsRf+WPmcQ0dH4SKoq0goYiHDSIbDSDYFvXtbvfHuuJgk5eXwyTyKCzSOLEkj4vmMLWY0lTUwSwZhU0/hnKjlkl/Ne+9vMSemA0TLnq24ZgnjEVLNKqF2VbcoOp09ep/lgNV0Xj4Ugpo2eljB5VQZOosdWk7X774BZRVSVEj5RBz/AA2q65QJyxlUD49XXStvh1fMYaKPMoa7JIzMIY05rmJSd2UOVCi2/UdPlgAcnB9LmOTR0+XUNJTyNTgc6QXW5Nxe/Qnpt64WaShWZ3jNFVB6UHmxu+so3TygkbbHD09NF+FMiyzCnLkpHHtMSLWYkdRsfkLYoSJEYJIZ5TA08qrOUI1Mo30kjsentfAVOC6OJpDKZPzi5lkklGkBfhCgdTt3AthnTLIZKqpipKGnZGIDVEh0qNz0t5rdPnilksTVdH4pIRHE0p5RVt1QbC3qOuL1FVM9TIQQvLJjLhvKWHUD1HvgJFwurzM4zFHkX/8AJS6gfSxL7H3IxUz9zw5kUkVHyxnWZMaSnYKFMY6GXb2Jt7sMHqfMqKWr8KlVGtSirJMGcBUU38xPfYX+WE6PMJOIeJ582WAy5dSgQ0y2CF77mRV6m+1r9RbAG6SipYcopcuJPJpIxHIOt9tyL9uv+eAFflNNTV4RA8kAkamv6G5C39AfXscEp6yOKjhgIk5siBpFHxIuruO2B/GGdxpUTwU8FpiQZY9iota5PptbfvbAdkotMStLKaeNwQCqa21W2AvsPscUM7pm5klLlesB0HjKhhvHGOwb9zWsLdLYrLxRJUReBSLxEmrmxsHFkt6sbbj29cc/+I6WaN1rqVo5VJ1vzSl26XOk/wAsArZ3V1VRR+By2hlUEGMTN8ZTqb/L19MWslyiujq1rqqQTLraCPYXRyQG/l09r4aJMt/EKDlZZUSyvKgj19BGjfEbbkkgbb4H1EVLlk8ka0c8oRVCCMFi9trMt99++A95PlEdXxg9RS0cVTBRry4zNIEDP28336DthrqMqy3LVIzSoIJXm+HpAzc4g9Lk3It8hhZZeIJ4YqeMU+VB3AIaO0gNr3Kj/M4Nw08GXVPlnaSeXyyVMzFnew3Yn59umAY0z5JOVRUdFDAixlhDNa+gfqsvTtb+mB9amS161CSJBl1eVaMTpUWEtxuPRuvS2A2Z0tdURRTZZoXMqWQtTkj+9/cnyYbYrfi6VESQic89jpkhMYV6YjqJNQ8pueg67W9cAMzMk0lLFHTyPXuCksAGw0kWkB6XsOnQ3w08K1UFHnGWxyTALNUAQs6+Z9RG3qCCMEaFaHL6aVIIIl1i00i+aRwR3brinQZcZeJMr5M8LTUtakjRyKFfQbXJA+Wx74DZsTExMBMZ5xRQGbO6uerqUp6EqqrIhKvrCjyl/wBN73Hra1xjQ8ZRxlUVUXF88SxLLDI0OkOwsraRewO17DAIGc0MlRULRxQPAXOkPI7l2v30r2974X4eG6implrCZPFRTMj0pugkA7g9rjDhmObiR0qYkq4pAyuXkUF7a+lx0B6D+lsWqyBaqnmeZGh0R3MUguSQbhWY7An298AqyJmEk9NzI5IYY5BJFBRIpeMju1t7b2O+D+WZlDPEsLUsxzOI8pUeEmOoiB2Kk20ut+/X3ODlPS0+S0X40sYZQhUrGgszmxVB7bYGVfD81PSrSVdXLTV3IWsMoKgLId2Wx9CbYBkOY5lT1WmbLHoIANKItGLt2tuSbfTAOt8LL+Iy5j4Ki58Sxx1LMIh1N7AgEGx7YAUfEmb5nHyqMzyLHIBNNUScyVmIsoW/RTbBOOjraqtnq49a1lMoU1CkkRAG767ggjcD2wDHSZrltVQCJKqKCkK8syM3LVV2GzG23a/vjzPNPPGy0IEUOkRxy2GnSLgEevTtgJQ+PgjaqqJ1q+fKy0DTi7SWFmm3J2X4EuO5OGaCnUxRwIrAJEF2G9+4wCrRZfw7XVlRlc4qfHREutU87MWew1OB0bsCO2OiT13C2ZzLmjNNl9aVWnrUFlVgLG7AdAN7bHY4uTZIJkkpJg8ElPVSS00qf3kWvzXB+4I6HHDiPO54OHIuGnV5cxzY8pHVQVEZPmk6XFgOnYk9sBXrsxauFVmFGUnpaWMpTsVNqhQ1tfyG9vfC7xLlsua19RHlUvLgmZZYyW8wNgPMfQ+mGud6Km4VJyiEmGghmgGhx503T5nzHUPngdQLTxJHTTIxZQqqhXaQabj57i1sAq5CssdXJQVCRLMhsVbYj1sf8W1j0wxZ7la8iVoYHEiMLnT2t1Prg9nGRUPEuXLW6Y4a9UKxz2IuB+lgLXH8xhek4my9svrMrzqnmos5SKyVIlISUW+L57fXrtgOeUUGWGVXqfEUwIOmSkl5bHb06YsZrwnSyUUNRBW5hyy5ULOy3ckCy3UA2vj1FV5WFphTT1NQklgwZbqm24uRe3XfDJSUqzU61bq0ksahoFO4UX2sP3AbYCtw7Q0CcP5fmBjaOSSAOChJI7E3N99u+C0zRNEWpwhkBAsTcsPQnrgVw6Z4eFqGOVXUpHIml1tYB2sflbBlIgx0ugLW/ULW+uArRiOeIhYhFMzBtTdBbY2wvZ7lleHM9BTLUSMApkLWfc381+vT6DDPIghqkLMxjKnSxG2ruD6f54+TQmRDIgTyAmMO2kFuxv6D1wCa2cSUVU1HDTpNVPu8cTEiMdbDsfUnDZkE/jcyy01UKM0dTHy10qTEbi9za/2wG8FmFBDIlLktNLUzL+fVmqRdTnfoN7egx04eGfDiqgNRlMNMniYw7GUygrqG4Km23v0wG7YmJiYCYxz+IeZUlBxNVy1LJqiWKwZrbMB0t1xseME/iWtJS8fZjX18ZlhWkjUo3QeUdP8AETYXwAGfMZM2pTDS5cXp7WSRiIgbdGHU+n2x6zOseooFWpCmFeWjI0xIBAvqU2HX0wejy6ipcky6ORTyYgA/Oe7306iARvpBI2sfngVXtR5xncUUSRKscLSJFqJKqBZVJ/cdyfTAH4qmaoOXaYqeJUmUkGPcsy6VbTe7WG/bHfiqjr3qo58yy2kqqcEoPDVGgyN1GouNlsb9cecoy+CmyrKniMRMaMWJdVAudySO/wA/TBLOY6DO8s/D4p4X0qzMsslhI2nyrf1FsBQ4fy7Lo+VVB46mVNQiWmULFTE9QACSzf4mN/kMUs4mfNA2V0bwLTqCI4432Y9mc9Tv/wBnAOlpayJIYqYGGTVyuQ4Kaza4Jt3t33BsMdqKq/BaMz1tK8McUhPLZQHYod7fuDNYXwDXBSQ0cNGa+qlqpViSBJJQEjjS3SNALWuNybnbBKAUgMYaMSFxcB9iPtbFSKp/sFIwTmSpGCUv0Y72+l8dlljjmhSpnRaickoreQMPRb7G3zwF6ookkmkkjQ2ki1u7PZYygILMx6AC2Mvr3q81z2fP6V4I6CKIU1JNVEx6gT5pE2+Em4BxotfPDm3B1ZGaeVYJKpKeoimIRggYFyLnuot9ThF44zanzKeiyuelamaGtjijYXKpAAbgADp07W7jAdYZZsnyWmp4q9JqWSTmO8Ia12NytyLA79fTA7m1xzJRDQT8sPzH5jh+/wASgkHf2wfn4oy5ctSCnRZ6CpqADGU6gDt9r7YXs0zikq8xM1KkhjSExtHJ5AFuNFiOlt9j1wDXS1q1ainSgl8XIrDS4GhU6GRwCbW6epwr/wARKF0zSlmJFWKWmD1GpbPECbAg9/lbDNktPNC0M8hfxTshm5h3cHYA9gLdLYC5+7f8RQGQolNXVKcyVrkCGFtVv+phgPmXRVlfGjUz1ENQg5k4rSpZwPKAi22sCQLn6YYMjqpJTVx1MssjhgYS6BTpIFxYWsQbfywK/EqOad/DTQzyTVMkwKrZo7nYC/8AMeuLD1c1VndbHHAywZfAhlk2Gqd/hBPoFHTe2rAFZswdEWFaWKou2lVuV+53x9Ssn5d3pkjYtYgy339L4SqfOK/KJakVc/iJ4aGWqqoCihYmFimlh8Stf57X2x1nzfMMmp/7TUrVSVFE1SitGAI5gyiwt1Xzjrvt13wDXNWSJNHYgsdtFri3e+POZyVFJJS51FTtUwwQSxVKRW1rEdLBgD10lTsOxwBpHqqfiOTLKycVeqmE4leMKVIbSw8vbpbB2fNqbKKZXqtRhlkESqqFtRbYCw336YAfO9XNH4uOINTKNfK52mUj1Ftvod8d8mzKrHEeTx2Maz1EelNQcsmoEtcbDYjAutzbL8npUqKKStULOY3oamAs8WldbEN1tpINj1HfFzg9Yq7iainWOdY6WoVEidNGguQ9/fZhYdgcBvOJiYmAmMN49UZl/FaDLJ4yYFEdQUJAWYqoIU+wO9u+NyxmvHnAlfxHmArKRVMiSKUDShBpC2O/UH5YATTVEU5koJxTrUwL5YGshn819rje5Pb0wp53SIue0kVJHFLI8TJJEhG0lwR6WO/TByH+HPGkmc0Oupjhpqc6kqpKsyyRd9NupB+ffBiLgHPDxjHnJjgjU8x5FabWBJayt6knvgFvOXOWmnpihhjFMfIselnb3+ox5yeSTP0mhiIgpYiBJIQW5hG3lH8sOOZ8EZrmCo7xxGQIwAaQEKQfL1633J+mKGQcA5/l0lS08MKrLKzBFqBYA/L33wFPMaT+yS+HdjWxR6oHYmzsg2v9rYB1yQ1uUcLy1AW9ZXmsq5XNiQqsQrewboPfGhScNZ2kY0UsEuk+VWnAt73xRPCOfQmCemooBJBTypFEZ1sskmxYm3YXtgFzKqqZpGqKSbVAzHmsFMhXe1iOgPti1WaaisHjEkkhHlUtHZRbqSDsPlg9w5wDWU8skuZmeGaQ6nelrCokNhbUvQ99yMfM9/hs9ZE8lNLUO+q6QvUWA9z2wC1BRxUtSFpyhiRvEzSyG8IAuLkHa2/t0thO4jp5qijp8+hY+GWQxoZEJ/whyP2nt9saCn8KZfEFq9KyviV0005rwkTgAXLLbcaug9sFZ+Fc8rM2jMmW0ceXxDTHCJxZdrA2A377HbAYbktFPSEw1REpp2EppWB0t2uCDv1waXKZanNyE3pp216EJACDqbG25+EX9capmH8PK2Sojlpo6cmNSqam0le43H1GK9FwLnTQTtVUUCSzHSVE4OlR0838+2AE1lYjR080SThbauWrAabf7gDChxBns0LZIlTE0LiQxzG+pr22A9rntjRF4I4gWBF8LTgx7KqzjcW9SMLtZ/CTiGvp/wAyGnjqGYy80VIYxsB5VF+1+p74CsEirjTpMgEpFw6ghgo3LH0+XqcE8opXqaXMnhncU7SGOJpEAd3tdnY23AJAG36cFaLgHPqfJpS8EBzGcIH/ADxpCjqoODKcI5pBSw08UaaQCXbmj4j1PyvfAZTQ5GaIyZXmFfRNE8xE8hUpK5ZGUnUT6dvljsmX00wlizPN6eW1IaWFoyBpQ2Oom583lX0G2HxeA88p8xSoRYplXbzSgW7E/O39MfKvgTP5oLKlM24DR80DUt/3evfAIENVDTV0s9VmEdTVPEsPMhUIiIDqPc3JbqcXY6qmr5IQ9ZBCsNQlSNTjcqxuvXbrhlT+GOczzSNMkFOg2UJKGZvr2x6X+G+eLMh5cJRRb++APvgFTOMvpMyFVULmMfLMryPpAOjXCIh333F/fFvg+qkpeNKakmqOQKmpilS6giTSqIVBPQ7A/X2wyVvCPF6xGOkoqOSx8paoUC3qRbc44cOfw64ghz6jr83pKa8FSk2vnrJYAg7C2x+WA2bExMTATExMTATExMB854ggyWSnSaGolao16BCgNgi6mJuRYWvgDGJhQpP4h5ZXrTNTUtcy1DwqrGNfKJW0oWGq6gn1GGiprKeip2nq54oIlF2eRwqj6nAd8THwG4vipV5pSUKs1TLykUgFmRrXJAG9rbkgfXAXMTFZK6GSoECcwuQW3iYDb3It36YGxcUZfOsZjaQ61JAKbjp132vqW3rfAG8TA1s5p1yykzAhxBUmMKSu41kAE77dd/THg5/QHMYKBJddRMNSqo2K2vqv0I+Vzv0wBXExSzDMoMupJaiZvLEoZlXdrE26Y7mpi8wEiEp8W97fPAdsTAeLiOhmpKeqSS8c1iBbzKD3YX2ABBPoDfFipzmipaeKeWU8uVGdCqM2oKpYmwHoL4lBDEwGPE1D4hYAKjUzxR35LaQZPg39/wCWCDVsS1kdHq/tEkbSqmk7qpAJv06sMUWcTFWgrY8woKesiDcqdBImpbGx6XGLWAmJiXxMBMTExMBMTExMBMTExMBO2EnjiIT5lkcJ8PpeScMKhiIyOV0NiNQPTTcA9CQMO2KtVl9HWSRS1NLDM8JJiMiBtFxY2v6jAZBkyyU0q04rKRwM6pBLHJEUqPjXRpN7csC4CDUFtsxvho/jFyP/AA6rOaIuYJqcxa7XB5yX039r9O18ORyrLnMeqgpTy3Eifkr5WBuCNtiDi40aMRqRTbpcXwwSN1kQOjBkYXVlNwR7YXM+ads4ycSyJBRCrsQwuZHEbsp9gpUW9Tv2GGVQFFlAAHQDHmSKORkZ0VmjOpCRcqbEXHpsSPrgA1NXzzZnmUKTioSCGJowqC+pg9x1F76R1wtMnIzGgTwzxOsT6Y0jJAB08zp3Q26XvfY4fDBEzOWjQlxZiR8Q9D645+BpAynwsNwLA6BsMAm19LIMgyhJklk5FQqCkhsQ8SNqO2+ohI9r262IvtgfDVMKwyygMlS6uiGUqystRyE0+XZtNz0BJJxokVLTwhRFBHGFuFCKBa+5tb1OJ4WDnc/kpzdOjXbfTe9vvvgFLiWlqEOe1BhfkS0tOqSeSxKs1xvv3GCsVAgrsyilUo1cqAAsqs6KArfD0+K31walhiqImhmjSSNxZkcXDD0IxXp8oy6jl51NQ08MukrrSMBrdxf6DAI0FWXoKCWqYVEM1G7KQNX5lwp62sCGC7bb2wVzCkFTlOWU8xjNSyTRyKaggiUwtqAtcmxvsNgMMzZdROrq9LCyyrpcFAQw9D7e2JDltDTaOTSQR8ssUKxgFS3xWPv39cSBRijp0lp5TV0OmGqgqElMtyI5ECA30/rIZQb26C+DlTB4ziNGjP8A6alKOdTAAuykDykb2S/tt64Kmkpimg08RTSF0lBawNwLegOOixol9KgXNzbufXAB8hp6ZKbnJEkXKeSmQI7FQiSMoADHb4cGuYn71++OBpKdad4VhRY2JYqosCSbk/Mkk45mhpiHHKHmAB3Pa2KK4il5sumZAxtfzdN7/wBPTHpoKgqNNSFsu/ntc267e++PT0cEjlmS5GwOo+wxxmpoYkZ0jFzc7779e+A606tSSa6mqVlMYFi3Qg74vrLGygh1sem+KK0kDRxgp1jW9iR2/wBsfRTQsFul9/U/9/qP3wF8MrGwYH5HExVpqeKGVjGliRvucTAf/9k="/>
          <p:cNvSpPr>
            <a:spLocks noChangeAspect="1" noChangeArrowheads="1"/>
          </p:cNvSpPr>
          <p:nvPr/>
        </p:nvSpPr>
        <p:spPr bwMode="auto">
          <a:xfrm>
            <a:off x="183773" y="-91025"/>
            <a:ext cx="360045" cy="19205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266" y="-17164"/>
            <a:ext cx="759253" cy="5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文本框 9"/>
          <p:cNvSpPr txBox="1"/>
          <p:nvPr/>
        </p:nvSpPr>
        <p:spPr>
          <a:xfrm>
            <a:off x="1403048" y="118946"/>
            <a:ext cx="3791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accent5"/>
                </a:solidFill>
                <a:latin typeface="+mn-lt"/>
              </a:rPr>
              <a:t>广东省稀有金属研究所</a:t>
            </a:r>
          </a:p>
        </p:txBody>
      </p:sp>
      <p:sp>
        <p:nvSpPr>
          <p:cNvPr id="9" name="矩形 8"/>
          <p:cNvSpPr/>
          <p:nvPr/>
        </p:nvSpPr>
        <p:spPr>
          <a:xfrm>
            <a:off x="757205" y="660389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rgbClr val="002060"/>
                </a:solidFill>
                <a:latin typeface="Times New Roman" pitchFamily="18" charset="0"/>
                <a:cs typeface="宋体" pitchFamily="2" charset="-122"/>
                <a:sym typeface="Franklin Gothic Medium" pitchFamily="34" charset="0"/>
              </a:rPr>
              <a:t>致谢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757205" y="1160455"/>
            <a:ext cx="902931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广东省自然科学基金重大培育项目（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2014A030308015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）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Times New Roman" pitchFamily="18" charset="0"/>
                <a:cs typeface="宋体" pitchFamily="2" charset="-122"/>
              </a:rPr>
              <a:t>广东省重大专项（</a:t>
            </a:r>
            <a:r>
              <a:rPr lang="en-US" altLang="zh-C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2015B010116002</a:t>
            </a:r>
            <a:r>
              <a:rPr lang="zh-CN" altLang="en-US" sz="2400" b="1" dirty="0" smtClean="0">
                <a:solidFill>
                  <a:srgbClr val="002060"/>
                </a:solidFill>
                <a:latin typeface="Times New Roman" pitchFamily="18" charset="0"/>
                <a:cs typeface="宋体" pitchFamily="2" charset="-122"/>
              </a:rPr>
              <a:t>）</a:t>
            </a:r>
            <a:endParaRPr lang="en-US" altLang="zh-CN" sz="2400" b="1" dirty="0" smtClean="0">
              <a:solidFill>
                <a:srgbClr val="002060"/>
              </a:solidFill>
              <a:latin typeface="Times New Roman" pitchFamily="18" charset="0"/>
              <a:cs typeface="宋体" pitchFamily="2" charset="-122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97240" y="2205957"/>
            <a:ext cx="90293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项目团队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900081" y="3660785"/>
            <a:ext cx="1616062" cy="2268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b="1" dirty="0" smtClean="0">
                <a:solidFill>
                  <a:srgbClr val="002060"/>
                </a:solidFill>
                <a:latin typeface="Times New Roman" pitchFamily="18" charset="0"/>
                <a:cs typeface="宋体" pitchFamily="2" charset="-122"/>
              </a:rPr>
              <a:t>肖方明教授</a:t>
            </a:r>
            <a:endParaRPr lang="en-US" altLang="zh-CN" b="1" dirty="0">
              <a:solidFill>
                <a:srgbClr val="002060"/>
              </a:solidFill>
              <a:latin typeface="Times New Roman" pitchFamily="18" charset="0"/>
              <a:cs typeface="宋体" pitchFamily="2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2957" y="2660653"/>
            <a:ext cx="1000132" cy="100013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0411" y="2660653"/>
            <a:ext cx="1000132" cy="957981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 bwMode="auto">
          <a:xfrm>
            <a:off x="3257535" y="3660785"/>
            <a:ext cx="1616062" cy="2268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b="1" dirty="0" smtClean="0">
                <a:solidFill>
                  <a:srgbClr val="002060"/>
                </a:solidFill>
                <a:latin typeface="Times New Roman" pitchFamily="18" charset="0"/>
                <a:cs typeface="宋体" pitchFamily="2" charset="-122"/>
              </a:rPr>
              <a:t>唐仁衡教授</a:t>
            </a:r>
            <a:endParaRPr lang="en-US" altLang="zh-CN" b="1" dirty="0">
              <a:solidFill>
                <a:srgbClr val="002060"/>
              </a:solidFill>
              <a:latin typeface="Times New Roman" pitchFamily="18" charset="0"/>
              <a:cs typeface="宋体" pitchFamily="2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6427" y="2660653"/>
            <a:ext cx="857256" cy="899648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 bwMode="auto">
          <a:xfrm>
            <a:off x="5614989" y="3660785"/>
            <a:ext cx="1616062" cy="2268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b="1" dirty="0" smtClean="0">
                <a:solidFill>
                  <a:srgbClr val="002060"/>
                </a:solidFill>
                <a:latin typeface="Times New Roman" pitchFamily="18" charset="0"/>
                <a:cs typeface="宋体" pitchFamily="2" charset="-122"/>
              </a:rPr>
              <a:t>王英教授</a:t>
            </a:r>
            <a:endParaRPr lang="en-US" altLang="zh-CN" b="1" dirty="0">
              <a:solidFill>
                <a:srgbClr val="002060"/>
              </a:solidFill>
              <a:latin typeface="Times New Roman" pitchFamily="18" charset="0"/>
              <a:cs typeface="宋体" pitchFamily="2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3815" y="2660653"/>
            <a:ext cx="857406" cy="922925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 bwMode="auto">
          <a:xfrm>
            <a:off x="7543815" y="3660785"/>
            <a:ext cx="1616062" cy="2268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zh-CN" altLang="en-US" b="1" dirty="0">
                <a:solidFill>
                  <a:srgbClr val="002060"/>
                </a:solidFill>
                <a:latin typeface="Times New Roman" pitchFamily="18" charset="0"/>
                <a:cs typeface="宋体" pitchFamily="2" charset="-122"/>
              </a:rPr>
              <a:t>孙泰高工</a:t>
            </a:r>
          </a:p>
        </p:txBody>
      </p:sp>
    </p:spTree>
    <p:extLst>
      <p:ext uri="{BB962C8B-B14F-4D97-AF65-F5344CB8AC3E}">
        <p14:creationId xmlns:p14="http://schemas.microsoft.com/office/powerpoint/2010/main" xmlns="" val="2013424883"/>
      </p:ext>
    </p:extLst>
  </p:cSld>
  <p:clrMapOvr>
    <a:masterClrMapping/>
  </p:clrMapOvr>
  <p:transition advTm="1375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C:\Users\lenovo联想\Desktop\logo.png"/>
          <p:cNvPicPr>
            <a:picLocks noChangeAspect="1" noChangeArrowheads="1"/>
          </p:cNvPicPr>
          <p:nvPr/>
        </p:nvPicPr>
        <p:blipFill rotWithShape="1">
          <a:blip r:embed="rId2" cstate="print"/>
          <a:srcRect r="74516"/>
          <a:stretch/>
        </p:blipFill>
        <p:spPr bwMode="auto">
          <a:xfrm>
            <a:off x="127209" y="118946"/>
            <a:ext cx="915748" cy="606165"/>
          </a:xfrm>
          <a:prstGeom prst="rect">
            <a:avLst/>
          </a:prstGeom>
          <a:noFill/>
        </p:spPr>
      </p:pic>
      <p:sp>
        <p:nvSpPr>
          <p:cNvPr id="9" name="矩形 6"/>
          <p:cNvSpPr>
            <a:spLocks noChangeArrowheads="1"/>
          </p:cNvSpPr>
          <p:nvPr/>
        </p:nvSpPr>
        <p:spPr bwMode="auto">
          <a:xfrm>
            <a:off x="675052" y="1440387"/>
            <a:ext cx="937242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6666FF"/>
                </a:solidFill>
                <a:latin typeface="黑体" pitchFamily="49" charset="-122"/>
                <a:ea typeface="黑体" pitchFamily="49" charset="-122"/>
                <a:sym typeface="宋体" charset="-122"/>
              </a:rPr>
              <a:t>Thank you for your attention! </a:t>
            </a:r>
            <a:endParaRPr lang="zh-CN" altLang="en-US" sz="5400" dirty="0">
              <a:solidFill>
                <a:srgbClr val="6666FF"/>
              </a:solidFill>
              <a:latin typeface="黑体" pitchFamily="49" charset="-122"/>
              <a:ea typeface="黑体" pitchFamily="49" charset="-122"/>
              <a:sym typeface="宋体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32936" y="255055"/>
            <a:ext cx="3791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accent5"/>
                </a:solidFill>
                <a:latin typeface="+mn-lt"/>
              </a:rPr>
              <a:t>广东省稀有金属研究所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0" y="661180"/>
            <a:ext cx="10801350" cy="75350"/>
          </a:xfrm>
          <a:prstGeom prst="rect">
            <a:avLst/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zh-CN" altLang="en-US" sz="2400">
              <a:solidFill>
                <a:srgbClr val="000066"/>
              </a:solidFill>
              <a:ea typeface="黑体" pitchFamily="2" charset="-122"/>
            </a:endParaRPr>
          </a:p>
        </p:txBody>
      </p:sp>
      <p:sp>
        <p:nvSpPr>
          <p:cNvPr id="50" name="标题 1"/>
          <p:cNvSpPr txBox="1">
            <a:spLocks/>
          </p:cNvSpPr>
          <p:nvPr/>
        </p:nvSpPr>
        <p:spPr>
          <a:xfrm>
            <a:off x="506279" y="135023"/>
            <a:ext cx="9721215" cy="47713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Franklin Gothic Medium" pitchFamily="34" charset="0"/>
              </a:rPr>
              <a:t>概 要</a:t>
            </a:r>
            <a:endParaRPr kumimoji="0" lang="zh-CN" altLang="en-US" sz="4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  <a:sym typeface="Franklin Gothic Medium" pitchFamily="34" charset="0"/>
            </a:endParaRPr>
          </a:p>
        </p:txBody>
      </p:sp>
      <p:grpSp>
        <p:nvGrpSpPr>
          <p:cNvPr id="51" name="Group 31"/>
          <p:cNvGrpSpPr>
            <a:grpSpLocks/>
          </p:cNvGrpSpPr>
          <p:nvPr/>
        </p:nvGrpSpPr>
        <p:grpSpPr bwMode="auto">
          <a:xfrm>
            <a:off x="1685899" y="1303170"/>
            <a:ext cx="6493937" cy="714195"/>
            <a:chOff x="1152" y="960"/>
            <a:chExt cx="3463" cy="714"/>
          </a:xfrm>
        </p:grpSpPr>
        <p:grpSp>
          <p:nvGrpSpPr>
            <p:cNvPr id="52" name="Group 3"/>
            <p:cNvGrpSpPr>
              <a:grpSpLocks/>
            </p:cNvGrpSpPr>
            <p:nvPr/>
          </p:nvGrpSpPr>
          <p:grpSpPr bwMode="auto">
            <a:xfrm>
              <a:off x="1152" y="1103"/>
              <a:ext cx="480" cy="571"/>
              <a:chOff x="1110" y="2667"/>
              <a:chExt cx="1549" cy="1847"/>
            </a:xfrm>
          </p:grpSpPr>
          <p:sp>
            <p:nvSpPr>
              <p:cNvPr id="56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AutoShape 5"/>
              <p:cNvSpPr>
                <a:spLocks noChangeArrowheads="1"/>
              </p:cNvSpPr>
              <p:nvPr/>
            </p:nvSpPr>
            <p:spPr bwMode="gray">
              <a:xfrm>
                <a:off x="1110" y="2667"/>
                <a:ext cx="1536" cy="1847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250" cy="1484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53" name="Line 11"/>
            <p:cNvSpPr>
              <a:spLocks noChangeShapeType="1"/>
            </p:cNvSpPr>
            <p:nvPr/>
          </p:nvSpPr>
          <p:spPr bwMode="auto">
            <a:xfrm>
              <a:off x="1536" y="1488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" name="Text Box 12"/>
            <p:cNvSpPr txBox="1">
              <a:spLocks noChangeArrowheads="1"/>
            </p:cNvSpPr>
            <p:nvPr/>
          </p:nvSpPr>
          <p:spPr bwMode="auto">
            <a:xfrm>
              <a:off x="1647" y="960"/>
              <a:ext cx="2968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 smtClean="0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rPr>
                <a:t>项目背景</a:t>
              </a:r>
              <a:endParaRPr lang="zh-CN" altLang="en-US" sz="28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55" name="Text Box 13"/>
            <p:cNvSpPr txBox="1">
              <a:spLocks noChangeArrowheads="1"/>
            </p:cNvSpPr>
            <p:nvPr/>
          </p:nvSpPr>
          <p:spPr bwMode="gray">
            <a:xfrm>
              <a:off x="1288" y="1153"/>
              <a:ext cx="181" cy="4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67" name="Group 32"/>
          <p:cNvGrpSpPr>
            <a:grpSpLocks/>
          </p:cNvGrpSpPr>
          <p:nvPr/>
        </p:nvGrpSpPr>
        <p:grpSpPr bwMode="auto">
          <a:xfrm>
            <a:off x="1685899" y="2089149"/>
            <a:ext cx="6953369" cy="615167"/>
            <a:chOff x="1152" y="1680"/>
            <a:chExt cx="3708" cy="615"/>
          </a:xfrm>
        </p:grpSpPr>
        <p:grpSp>
          <p:nvGrpSpPr>
            <p:cNvPr id="68" name="Group 7"/>
            <p:cNvGrpSpPr>
              <a:grpSpLocks/>
            </p:cNvGrpSpPr>
            <p:nvPr/>
          </p:nvGrpSpPr>
          <p:grpSpPr bwMode="auto">
            <a:xfrm>
              <a:off x="1152" y="1680"/>
              <a:ext cx="494" cy="501"/>
              <a:chOff x="3177" y="2653"/>
              <a:chExt cx="1597" cy="1614"/>
            </a:xfrm>
          </p:grpSpPr>
          <p:sp>
            <p:nvSpPr>
              <p:cNvPr id="72" name="AutoShape 8"/>
              <p:cNvSpPr>
                <a:spLocks noChangeArrowheads="1"/>
              </p:cNvSpPr>
              <p:nvPr/>
            </p:nvSpPr>
            <p:spPr bwMode="gray">
              <a:xfrm>
                <a:off x="3187" y="2678"/>
                <a:ext cx="1587" cy="1589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" name="AutoShape 9"/>
              <p:cNvSpPr>
                <a:spLocks noChangeArrowheads="1"/>
              </p:cNvSpPr>
              <p:nvPr/>
            </p:nvSpPr>
            <p:spPr bwMode="gray">
              <a:xfrm>
                <a:off x="3177" y="2653"/>
                <a:ext cx="1478" cy="1611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4" name="AutoShape 10"/>
              <p:cNvSpPr>
                <a:spLocks noChangeArrowheads="1"/>
              </p:cNvSpPr>
              <p:nvPr/>
            </p:nvSpPr>
            <p:spPr bwMode="gray">
              <a:xfrm>
                <a:off x="3300" y="2653"/>
                <a:ext cx="1268" cy="1299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69" name="Line 14"/>
            <p:cNvSpPr>
              <a:spLocks noChangeShapeType="1"/>
            </p:cNvSpPr>
            <p:nvPr/>
          </p:nvSpPr>
          <p:spPr bwMode="auto">
            <a:xfrm>
              <a:off x="1536" y="2064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0" name="Text Box 15"/>
            <p:cNvSpPr txBox="1">
              <a:spLocks noChangeArrowheads="1"/>
            </p:cNvSpPr>
            <p:nvPr/>
          </p:nvSpPr>
          <p:spPr bwMode="auto">
            <a:xfrm>
              <a:off x="1980" y="1710"/>
              <a:ext cx="2880" cy="5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71" name="Text Box 16"/>
            <p:cNvSpPr txBox="1">
              <a:spLocks noChangeArrowheads="1"/>
            </p:cNvSpPr>
            <p:nvPr/>
          </p:nvSpPr>
          <p:spPr bwMode="gray">
            <a:xfrm>
              <a:off x="1304" y="1751"/>
              <a:ext cx="181" cy="4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CN" sz="2400" b="1" dirty="0" smtClean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altLang="zh-CN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5" name="矩形 46"/>
          <p:cNvSpPr>
            <a:spLocks noChangeArrowheads="1"/>
          </p:cNvSpPr>
          <p:nvPr/>
        </p:nvSpPr>
        <p:spPr bwMode="auto">
          <a:xfrm>
            <a:off x="2647789" y="1936155"/>
            <a:ext cx="658040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kern="0" dirty="0" smtClean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项目内容－</a:t>
            </a:r>
            <a:r>
              <a:rPr lang="en-US" altLang="zh-CN" sz="2800" b="1" kern="0" dirty="0" err="1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SiO</a:t>
            </a:r>
            <a:r>
              <a:rPr lang="en-US" altLang="zh-CN" sz="2800" b="1" kern="0" baseline="-25000" dirty="0" err="1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x</a:t>
            </a:r>
            <a:r>
              <a:rPr lang="en-US" altLang="zh-CN" sz="2800" b="1" kern="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/C</a:t>
            </a:r>
            <a:r>
              <a:rPr lang="zh-CN" altLang="en-US" sz="2800" b="1" kern="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复合负极材料</a:t>
            </a:r>
          </a:p>
          <a:p>
            <a:pPr>
              <a:defRPr/>
            </a:pPr>
            <a:endParaRPr lang="zh-CN" altLang="en-US" sz="2800" b="1" kern="0" dirty="0">
              <a:solidFill>
                <a:schemeClr val="accent2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30" name="Group 31"/>
          <p:cNvGrpSpPr>
            <a:grpSpLocks/>
          </p:cNvGrpSpPr>
          <p:nvPr/>
        </p:nvGrpSpPr>
        <p:grpSpPr bwMode="auto">
          <a:xfrm>
            <a:off x="1685899" y="2589215"/>
            <a:ext cx="6493937" cy="612166"/>
            <a:chOff x="1152" y="1033"/>
            <a:chExt cx="3463" cy="612"/>
          </a:xfrm>
        </p:grpSpPr>
        <p:grpSp>
          <p:nvGrpSpPr>
            <p:cNvPr id="31" name="Group 3"/>
            <p:cNvGrpSpPr>
              <a:grpSpLocks/>
            </p:cNvGrpSpPr>
            <p:nvPr/>
          </p:nvGrpSpPr>
          <p:grpSpPr bwMode="auto">
            <a:xfrm>
              <a:off x="1152" y="1104"/>
              <a:ext cx="480" cy="541"/>
              <a:chOff x="1110" y="2656"/>
              <a:chExt cx="1549" cy="1744"/>
            </a:xfrm>
          </p:grpSpPr>
          <p:sp>
            <p:nvSpPr>
              <p:cNvPr id="3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475" cy="1744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262" cy="1434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32" name="Line 11"/>
            <p:cNvSpPr>
              <a:spLocks noChangeShapeType="1"/>
            </p:cNvSpPr>
            <p:nvPr/>
          </p:nvSpPr>
          <p:spPr bwMode="auto">
            <a:xfrm>
              <a:off x="1536" y="1488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" name="Text Box 12"/>
            <p:cNvSpPr txBox="1">
              <a:spLocks noChangeArrowheads="1"/>
            </p:cNvSpPr>
            <p:nvPr/>
          </p:nvSpPr>
          <p:spPr bwMode="auto">
            <a:xfrm>
              <a:off x="1647" y="1033"/>
              <a:ext cx="2968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 smtClean="0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rPr>
                <a:t>应用前景</a:t>
              </a:r>
              <a:endParaRPr lang="zh-CN" altLang="en-US" sz="28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34" name="Text Box 13"/>
            <p:cNvSpPr txBox="1">
              <a:spLocks noChangeArrowheads="1"/>
            </p:cNvSpPr>
            <p:nvPr/>
          </p:nvSpPr>
          <p:spPr bwMode="gray">
            <a:xfrm>
              <a:off x="1277" y="1156"/>
              <a:ext cx="181" cy="4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altLang="zh-CN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0" y="661180"/>
            <a:ext cx="10801350" cy="75350"/>
          </a:xfrm>
          <a:prstGeom prst="rect">
            <a:avLst/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zh-CN" altLang="en-US" sz="2400">
              <a:solidFill>
                <a:srgbClr val="000066"/>
              </a:solidFill>
              <a:ea typeface="黑体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86227">
            <a:off x="2448945" y="1500317"/>
            <a:ext cx="2185244" cy="164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0" y="0"/>
            <a:ext cx="7540506" cy="47713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  <a:sym typeface="Franklin Gothic Medium" pitchFamily="34" charset="0"/>
              </a:rPr>
              <a:t>项目背景</a:t>
            </a:r>
          </a:p>
        </p:txBody>
      </p:sp>
      <p:sp>
        <p:nvSpPr>
          <p:cNvPr id="22" name="矩形 21"/>
          <p:cNvSpPr/>
          <p:nvPr/>
        </p:nvSpPr>
        <p:spPr>
          <a:xfrm>
            <a:off x="1358644" y="3742085"/>
            <a:ext cx="1101070" cy="4553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矩形 17"/>
          <p:cNvSpPr/>
          <p:nvPr/>
        </p:nvSpPr>
        <p:spPr>
          <a:xfrm>
            <a:off x="3839596" y="3102457"/>
            <a:ext cx="1134149" cy="109493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5" name="Picture 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7931" y="874703"/>
            <a:ext cx="3214709" cy="160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66" t="18016" r="2242" b="21668"/>
          <a:stretch/>
        </p:blipFill>
        <p:spPr>
          <a:xfrm>
            <a:off x="1042957" y="2946405"/>
            <a:ext cx="1928826" cy="108887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39" t="1893" r="17929"/>
          <a:stretch/>
        </p:blipFill>
        <p:spPr>
          <a:xfrm>
            <a:off x="7829567" y="2660653"/>
            <a:ext cx="1857388" cy="141295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0609" y="3017843"/>
            <a:ext cx="1904283" cy="99858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14263" y="731827"/>
            <a:ext cx="3892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kern="0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锂离子电池应用领域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32507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0" y="661180"/>
            <a:ext cx="10801350" cy="75350"/>
          </a:xfrm>
          <a:prstGeom prst="rect">
            <a:avLst/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zh-CN" altLang="en-US" sz="2400">
              <a:solidFill>
                <a:srgbClr val="000066"/>
              </a:solidFill>
              <a:ea typeface="黑体" pitchFamily="2" charset="-122"/>
            </a:endParaRPr>
          </a:p>
        </p:txBody>
      </p:sp>
      <p:pic>
        <p:nvPicPr>
          <p:cNvPr id="13" name="Picture 2" descr="2016年中国锂电池市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5507" y="1292235"/>
            <a:ext cx="5415814" cy="203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内容占位符 2"/>
          <p:cNvSpPr txBox="1">
            <a:spLocks/>
          </p:cNvSpPr>
          <p:nvPr/>
        </p:nvSpPr>
        <p:spPr>
          <a:xfrm>
            <a:off x="400015" y="946141"/>
            <a:ext cx="4303185" cy="276755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2400" b="1" dirty="0" smtClean="0">
                <a:solidFill>
                  <a:srgbClr val="002060"/>
                </a:solidFill>
              </a:rPr>
              <a:t>《“</a:t>
            </a:r>
            <a:r>
              <a:rPr lang="zh-CN" altLang="en-US" sz="2400" b="1" dirty="0" smtClean="0">
                <a:solidFill>
                  <a:srgbClr val="002060"/>
                </a:solidFill>
              </a:rPr>
              <a:t>十三五”国家战略性新兴产业发展规划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》</a:t>
            </a:r>
            <a:r>
              <a:rPr lang="zh-CN" altLang="en-US" sz="2400" b="1" dirty="0" smtClean="0">
                <a:solidFill>
                  <a:srgbClr val="002060"/>
                </a:solidFill>
              </a:rPr>
              <a:t>，到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2020</a:t>
            </a:r>
            <a:r>
              <a:rPr lang="zh-CN" altLang="en-US" sz="2400" b="1" dirty="0" smtClean="0">
                <a:solidFill>
                  <a:srgbClr val="002060"/>
                </a:solidFill>
              </a:rPr>
              <a:t>年实现当年产销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200</a:t>
            </a:r>
            <a:r>
              <a:rPr lang="zh-CN" altLang="en-US" sz="2400" b="1" dirty="0" smtClean="0">
                <a:solidFill>
                  <a:srgbClr val="002060"/>
                </a:solidFill>
              </a:rPr>
              <a:t>万辆以上，累计产销超过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500</a:t>
            </a:r>
            <a:r>
              <a:rPr lang="zh-CN" altLang="en-US" sz="2400" b="1" dirty="0" smtClean="0">
                <a:solidFill>
                  <a:srgbClr val="002060"/>
                </a:solidFill>
              </a:rPr>
              <a:t>万辆</a:t>
            </a:r>
            <a:endParaRPr lang="en-US" altLang="zh-CN" sz="2400" b="1" dirty="0" smtClean="0">
              <a:solidFill>
                <a:srgbClr val="002060"/>
              </a:solidFill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CN" altLang="en-US" sz="2400" b="1" dirty="0" smtClean="0">
                <a:solidFill>
                  <a:srgbClr val="002060"/>
                </a:solidFill>
              </a:rPr>
              <a:t>动力锂离子电池总需求量将接近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5000</a:t>
            </a:r>
            <a:r>
              <a:rPr lang="zh-CN" altLang="en-US" sz="2400" b="1" dirty="0" smtClean="0">
                <a:solidFill>
                  <a:srgbClr val="002060"/>
                </a:solidFill>
              </a:rPr>
              <a:t>万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kWh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831957" y="3476312"/>
            <a:ext cx="4237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</a:rPr>
              <a:t>锂离子动力电池市场需求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69343" y="118115"/>
            <a:ext cx="7540506" cy="47713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  <a:sym typeface="Franklin Gothic Medium" pitchFamily="34" charset="0"/>
              </a:rPr>
              <a:t>项目背景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0" y="661180"/>
            <a:ext cx="10801350" cy="75350"/>
          </a:xfrm>
          <a:prstGeom prst="rect">
            <a:avLst/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zh-CN" altLang="en-US" sz="2400">
              <a:solidFill>
                <a:srgbClr val="000066"/>
              </a:solidFill>
              <a:ea typeface="黑体" pitchFamily="2" charset="-122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9435" y="1303331"/>
            <a:ext cx="3248271" cy="1946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00015" y="731827"/>
            <a:ext cx="5698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7030A0"/>
                </a:solidFill>
              </a:rPr>
              <a:t>锂离子电池负极材料</a:t>
            </a:r>
            <a:endParaRPr lang="zh-CN" altLang="en-US" sz="3600" b="1" dirty="0">
              <a:solidFill>
                <a:srgbClr val="7030A0"/>
              </a:solidFill>
            </a:endParaRPr>
          </a:p>
        </p:txBody>
      </p:sp>
      <p:sp>
        <p:nvSpPr>
          <p:cNvPr id="10" name="内容占位符 2"/>
          <p:cNvSpPr txBox="1">
            <a:spLocks/>
          </p:cNvSpPr>
          <p:nvPr/>
        </p:nvSpPr>
        <p:spPr>
          <a:xfrm>
            <a:off x="69344" y="3232157"/>
            <a:ext cx="10732006" cy="862027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rgbClr val="002060"/>
                </a:solidFill>
              </a:rPr>
              <a:t>“十三五”新能源汽车发展目标</a:t>
            </a:r>
            <a:r>
              <a:rPr lang="zh-CN" altLang="en-US" sz="2400" b="1" dirty="0" smtClean="0">
                <a:solidFill>
                  <a:srgbClr val="002060"/>
                </a:solidFill>
              </a:rPr>
              <a:t>：到 </a:t>
            </a:r>
            <a:r>
              <a:rPr lang="en-US" altLang="zh-CN" sz="2400" b="1" dirty="0">
                <a:solidFill>
                  <a:srgbClr val="002060"/>
                </a:solidFill>
              </a:rPr>
              <a:t>2020</a:t>
            </a:r>
            <a:r>
              <a:rPr lang="zh-CN" altLang="en-US" sz="2400" b="1" dirty="0">
                <a:solidFill>
                  <a:srgbClr val="002060"/>
                </a:solidFill>
              </a:rPr>
              <a:t>年，电池单体能量密度≥</a:t>
            </a:r>
            <a:r>
              <a:rPr lang="en-US" altLang="zh-CN" sz="2400" b="1" dirty="0">
                <a:solidFill>
                  <a:srgbClr val="002060"/>
                </a:solidFill>
              </a:rPr>
              <a:t>300 </a:t>
            </a:r>
            <a:r>
              <a:rPr lang="zh-CN" altLang="en-US" sz="2400" b="1" dirty="0">
                <a:solidFill>
                  <a:srgbClr val="002060"/>
                </a:solidFill>
              </a:rPr>
              <a:t>，循环寿命≥</a:t>
            </a:r>
            <a:r>
              <a:rPr lang="en-US" altLang="zh-CN" sz="2400" b="1" dirty="0">
                <a:solidFill>
                  <a:srgbClr val="002060"/>
                </a:solidFill>
              </a:rPr>
              <a:t>1500 </a:t>
            </a:r>
            <a:r>
              <a:rPr lang="zh-CN" altLang="en-US" sz="2400" b="1" dirty="0">
                <a:solidFill>
                  <a:srgbClr val="002060"/>
                </a:solidFill>
              </a:rPr>
              <a:t>次，成本≤</a:t>
            </a:r>
            <a:r>
              <a:rPr lang="en-US" altLang="zh-CN" sz="2400" b="1" dirty="0">
                <a:solidFill>
                  <a:srgbClr val="002060"/>
                </a:solidFill>
              </a:rPr>
              <a:t>0.8 </a:t>
            </a:r>
            <a:r>
              <a:rPr lang="zh-CN" altLang="en-US" sz="2400" b="1" dirty="0">
                <a:solidFill>
                  <a:srgbClr val="002060"/>
                </a:solidFill>
              </a:rPr>
              <a:t>元</a:t>
            </a:r>
            <a:r>
              <a:rPr lang="en-US" altLang="zh-CN" sz="2400" b="1" dirty="0">
                <a:solidFill>
                  <a:srgbClr val="002060"/>
                </a:solidFill>
              </a:rPr>
              <a:t>/</a:t>
            </a:r>
            <a:r>
              <a:rPr lang="zh-CN" altLang="en-US" sz="2400" b="1" dirty="0" smtClean="0">
                <a:solidFill>
                  <a:srgbClr val="002060"/>
                </a:solidFill>
              </a:rPr>
              <a:t>瓦时</a:t>
            </a:r>
            <a:endParaRPr lang="en-US" altLang="zh-CN" sz="2400" b="1" dirty="0" smtClean="0">
              <a:solidFill>
                <a:srgbClr val="002060"/>
              </a:solidFill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CN" altLang="en-US" sz="2400" b="1" dirty="0" smtClean="0">
                <a:solidFill>
                  <a:srgbClr val="FF0000"/>
                </a:solidFill>
              </a:rPr>
              <a:t>高</a:t>
            </a:r>
            <a:r>
              <a:rPr lang="zh-CN" altLang="en-US" sz="2400" b="1" dirty="0">
                <a:solidFill>
                  <a:srgbClr val="FF0000"/>
                </a:solidFill>
              </a:rPr>
              <a:t>比能硅基复合负极材料是重要发展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方向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97321" y="1389301"/>
            <a:ext cx="5531982" cy="1860163"/>
          </a:xfrm>
          <a:prstGeom prst="rect">
            <a:avLst/>
          </a:prstGeom>
        </p:spPr>
      </p:pic>
      <p:sp>
        <p:nvSpPr>
          <p:cNvPr id="11" name="标题 1"/>
          <p:cNvSpPr txBox="1">
            <a:spLocks/>
          </p:cNvSpPr>
          <p:nvPr/>
        </p:nvSpPr>
        <p:spPr>
          <a:xfrm>
            <a:off x="69343" y="118115"/>
            <a:ext cx="7540506" cy="47713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  <a:sym typeface="Franklin Gothic Medium" pitchFamily="34" charset="0"/>
              </a:rPr>
              <a:t>项目背景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0" y="661180"/>
            <a:ext cx="10801350" cy="75350"/>
          </a:xfrm>
          <a:prstGeom prst="rect">
            <a:avLst/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zh-CN" altLang="en-US" sz="2400">
              <a:solidFill>
                <a:srgbClr val="000066"/>
              </a:solidFill>
              <a:ea typeface="黑体" pitchFamily="2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78555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230563" y="102634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39" y="2387437"/>
            <a:ext cx="5000660" cy="186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5731" y="2478176"/>
            <a:ext cx="4415538" cy="179762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434" y="890233"/>
            <a:ext cx="5004679" cy="1567282"/>
          </a:xfrm>
          <a:prstGeom prst="rect">
            <a:avLst/>
          </a:prstGeom>
        </p:spPr>
      </p:pic>
      <p:sp>
        <p:nvSpPr>
          <p:cNvPr id="10" name="标题 1"/>
          <p:cNvSpPr txBox="1">
            <a:spLocks/>
          </p:cNvSpPr>
          <p:nvPr/>
        </p:nvSpPr>
        <p:spPr>
          <a:xfrm>
            <a:off x="69343" y="118115"/>
            <a:ext cx="7540506" cy="47713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  <a:sym typeface="Franklin Gothic Medium" pitchFamily="34" charset="0"/>
              </a:rPr>
              <a:t>项目背景</a:t>
            </a:r>
          </a:p>
        </p:txBody>
      </p:sp>
      <p:sp>
        <p:nvSpPr>
          <p:cNvPr id="11" name="MH_Text_1"/>
          <p:cNvSpPr/>
          <p:nvPr/>
        </p:nvSpPr>
        <p:spPr>
          <a:xfrm>
            <a:off x="5829303" y="874703"/>
            <a:ext cx="3874949" cy="471012"/>
          </a:xfrm>
          <a:custGeom>
            <a:avLst/>
            <a:gdLst>
              <a:gd name="txL" fmla="*/ 0 w 3128"/>
              <a:gd name="txT" fmla="*/ 0 h 605"/>
              <a:gd name="txR" fmla="*/ 3128 w 3128"/>
              <a:gd name="txB" fmla="*/ 605 h 605"/>
            </a:gdLst>
            <a:ahLst/>
            <a:cxnLst>
              <a:cxn ang="0">
                <a:pos x="2147483646" y="0"/>
              </a:cxn>
              <a:cxn ang="0">
                <a:pos x="0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txL" t="txT" r="txR" b="txB"/>
            <a:pathLst>
              <a:path w="3128" h="605">
                <a:moveTo>
                  <a:pt x="282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05"/>
                  <a:pt x="0" y="605"/>
                  <a:pt x="0" y="605"/>
                </a:cubicBezTo>
                <a:cubicBezTo>
                  <a:pt x="2826" y="605"/>
                  <a:pt x="2826" y="605"/>
                  <a:pt x="2826" y="605"/>
                </a:cubicBezTo>
                <a:cubicBezTo>
                  <a:pt x="2993" y="605"/>
                  <a:pt x="3128" y="470"/>
                  <a:pt x="3128" y="303"/>
                </a:cubicBezTo>
                <a:cubicBezTo>
                  <a:pt x="3128" y="136"/>
                  <a:pt x="2993" y="0"/>
                  <a:pt x="2826" y="0"/>
                </a:cubicBezTo>
                <a:close/>
              </a:path>
            </a:pathLst>
          </a:custGeom>
          <a:solidFill>
            <a:srgbClr val="4472C4">
              <a:lumMod val="40000"/>
              <a:lumOff val="60000"/>
            </a:srgbClr>
          </a:solidFill>
          <a:ln w="9525">
            <a:noFill/>
            <a:miter/>
          </a:ln>
        </p:spPr>
        <p:txBody>
          <a:bodyPr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微软雅黑" pitchFamily="34" charset="-122"/>
                <a:sym typeface="+mn-ea"/>
              </a:rPr>
              <a:t>循环充放电过程中体积变化大，为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微软雅黑" pitchFamily="34" charset="-122"/>
                <a:sym typeface="+mn-ea"/>
              </a:rPr>
              <a:t>300%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微软雅黑" pitchFamily="34" charset="-122"/>
                <a:sym typeface="+mn-ea"/>
              </a:rPr>
              <a:t>以上</a:t>
            </a:r>
          </a:p>
        </p:txBody>
      </p:sp>
      <p:sp>
        <p:nvSpPr>
          <p:cNvPr id="13" name="MH_Text_3"/>
          <p:cNvSpPr/>
          <p:nvPr/>
        </p:nvSpPr>
        <p:spPr>
          <a:xfrm>
            <a:off x="5829303" y="1446207"/>
            <a:ext cx="3931205" cy="468268"/>
          </a:xfrm>
          <a:custGeom>
            <a:avLst/>
            <a:gdLst>
              <a:gd name="txL" fmla="*/ 0 w 3128"/>
              <a:gd name="txT" fmla="*/ 0 h 605"/>
              <a:gd name="txR" fmla="*/ 3128 w 3128"/>
              <a:gd name="txB" fmla="*/ 605 h 605"/>
            </a:gdLst>
            <a:ahLst/>
            <a:cxnLst>
              <a:cxn ang="0">
                <a:pos x="2147483646" y="0"/>
              </a:cxn>
              <a:cxn ang="0">
                <a:pos x="0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txL" t="txT" r="txR" b="txB"/>
            <a:pathLst>
              <a:path w="3128" h="605">
                <a:moveTo>
                  <a:pt x="282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05"/>
                  <a:pt x="0" y="605"/>
                  <a:pt x="0" y="605"/>
                </a:cubicBezTo>
                <a:cubicBezTo>
                  <a:pt x="2826" y="605"/>
                  <a:pt x="2826" y="605"/>
                  <a:pt x="2826" y="605"/>
                </a:cubicBezTo>
                <a:cubicBezTo>
                  <a:pt x="2993" y="605"/>
                  <a:pt x="3128" y="470"/>
                  <a:pt x="3128" y="303"/>
                </a:cubicBezTo>
                <a:cubicBezTo>
                  <a:pt x="3128" y="136"/>
                  <a:pt x="2993" y="0"/>
                  <a:pt x="2826" y="0"/>
                </a:cubicBezTo>
                <a:close/>
              </a:path>
            </a:pathLst>
          </a:custGeom>
          <a:solidFill>
            <a:srgbClr val="4472C4">
              <a:lumMod val="40000"/>
              <a:lumOff val="60000"/>
            </a:srgbClr>
          </a:solidFill>
          <a:ln w="9525">
            <a:noFill/>
            <a:miter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微软雅黑" pitchFamily="34" charset="-122"/>
                <a:sym typeface="+mn-ea"/>
              </a:rPr>
              <a:t>导电性差，本征电导率为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微软雅黑" pitchFamily="34" charset="-122"/>
                <a:sym typeface="+mn-ea"/>
              </a:rPr>
              <a:t>6.7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微软雅黑" pitchFamily="34" charset="-122"/>
                <a:cs typeface="SimSun" charset="0"/>
                <a:sym typeface="+mn-ea"/>
              </a:rPr>
              <a:t>×10</a:t>
            </a:r>
            <a:r>
              <a:rPr kumimoji="0" lang="en-US" altLang="zh-CN" sz="1800" b="1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微软雅黑" pitchFamily="34" charset="-122"/>
                <a:cs typeface="SimSun" charset="0"/>
                <a:sym typeface="+mn-ea"/>
              </a:rPr>
              <a:t>-4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微软雅黑" pitchFamily="34" charset="-122"/>
                <a:cs typeface="SimSun" charset="0"/>
                <a:sym typeface="+mn-ea"/>
              </a:rPr>
              <a:t>S cm</a:t>
            </a:r>
            <a:r>
              <a:rPr kumimoji="0" lang="en-US" altLang="zh-CN" sz="1800" b="1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微软雅黑" pitchFamily="34" charset="-122"/>
                <a:cs typeface="SimSun" charset="0"/>
                <a:sym typeface="+mn-ea"/>
              </a:rPr>
              <a:t>-1</a:t>
            </a:r>
          </a:p>
        </p:txBody>
      </p:sp>
      <p:sp>
        <p:nvSpPr>
          <p:cNvPr id="14" name="MH_Text_5"/>
          <p:cNvSpPr/>
          <p:nvPr/>
        </p:nvSpPr>
        <p:spPr>
          <a:xfrm>
            <a:off x="5829303" y="2017711"/>
            <a:ext cx="3941743" cy="413113"/>
          </a:xfrm>
          <a:custGeom>
            <a:avLst/>
            <a:gdLst>
              <a:gd name="txL" fmla="*/ 0 w 3128"/>
              <a:gd name="txT" fmla="*/ 0 h 605"/>
              <a:gd name="txR" fmla="*/ 3128 w 3128"/>
              <a:gd name="txB" fmla="*/ 605 h 605"/>
            </a:gdLst>
            <a:ahLst/>
            <a:cxnLst>
              <a:cxn ang="0">
                <a:pos x="2147483646" y="0"/>
              </a:cxn>
              <a:cxn ang="0">
                <a:pos x="0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txL" t="txT" r="txR" b="txB"/>
            <a:pathLst>
              <a:path w="3128" h="605">
                <a:moveTo>
                  <a:pt x="282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05"/>
                  <a:pt x="0" y="605"/>
                  <a:pt x="0" y="605"/>
                </a:cubicBezTo>
                <a:cubicBezTo>
                  <a:pt x="2826" y="605"/>
                  <a:pt x="2826" y="605"/>
                  <a:pt x="2826" y="605"/>
                </a:cubicBezTo>
                <a:cubicBezTo>
                  <a:pt x="2993" y="605"/>
                  <a:pt x="3128" y="470"/>
                  <a:pt x="3128" y="303"/>
                </a:cubicBezTo>
                <a:cubicBezTo>
                  <a:pt x="3128" y="136"/>
                  <a:pt x="2993" y="0"/>
                  <a:pt x="2826" y="0"/>
                </a:cubicBezTo>
                <a:close/>
              </a:path>
            </a:pathLst>
          </a:custGeom>
          <a:solidFill>
            <a:srgbClr val="4472C4">
              <a:lumMod val="40000"/>
              <a:lumOff val="60000"/>
            </a:srgbClr>
          </a:solidFill>
          <a:ln w="9525">
            <a:noFill/>
            <a:miter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幼圆" pitchFamily="49" charset="-122"/>
                <a:ea typeface="微软雅黑" pitchFamily="34" charset="-122"/>
                <a:cs typeface="+mn-ea"/>
              </a:rPr>
              <a:t>形成不稳定的</a:t>
            </a:r>
            <a:r>
              <a:rPr kumimoji="0" lang="en-US" altLang="zh-CN" sz="1800" b="1" i="0" u="none" strike="noStrike" kern="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幼圆" pitchFamily="49" charset="-122"/>
                <a:ea typeface="微软雅黑" pitchFamily="34" charset="-122"/>
                <a:cs typeface="+mn-ea"/>
              </a:rPr>
              <a:t>SEI</a:t>
            </a:r>
            <a:r>
              <a:rPr kumimoji="0" lang="zh-CN" altLang="en-US" sz="1800" b="1" i="0" u="none" strike="noStrike" kern="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幼圆" pitchFamily="49" charset="-122"/>
                <a:ea typeface="微软雅黑" pitchFamily="34" charset="-122"/>
                <a:cs typeface="+mn-ea"/>
              </a:rPr>
              <a:t>膜</a:t>
            </a:r>
            <a:endParaRPr kumimoji="0" lang="zh-CN" altLang="en-US" sz="1800" b="1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幼圆" pitchFamily="49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458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49" r="50545" b="51557"/>
          <a:stretch/>
        </p:blipFill>
        <p:spPr>
          <a:xfrm>
            <a:off x="297321" y="1071712"/>
            <a:ext cx="2603919" cy="1361095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0768" r="50000"/>
          <a:stretch/>
        </p:blipFill>
        <p:spPr>
          <a:xfrm>
            <a:off x="3104166" y="1071712"/>
            <a:ext cx="2465367" cy="1361095"/>
          </a:xfrm>
          <a:prstGeom prst="rect">
            <a:avLst/>
          </a:prstGeom>
        </p:spPr>
      </p:pic>
      <p:sp>
        <p:nvSpPr>
          <p:cNvPr id="50" name="文本框 27"/>
          <p:cNvSpPr txBox="1"/>
          <p:nvPr/>
        </p:nvSpPr>
        <p:spPr>
          <a:xfrm>
            <a:off x="1743272" y="2659656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accent2"/>
                </a:solidFill>
              </a:rPr>
              <a:t>SiO</a:t>
            </a:r>
            <a:r>
              <a:rPr lang="en-US" altLang="zh-CN" b="1" baseline="-25000" dirty="0" smtClean="0">
                <a:solidFill>
                  <a:schemeClr val="accent2"/>
                </a:solidFill>
              </a:rPr>
              <a:t>x</a:t>
            </a:r>
            <a:r>
              <a:rPr lang="en-US" altLang="zh-CN" b="1" dirty="0" smtClean="0">
                <a:solidFill>
                  <a:schemeClr val="accent2"/>
                </a:solidFill>
              </a:rPr>
              <a:t>/Si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  <p:sp>
        <p:nvSpPr>
          <p:cNvPr id="51" name="文本框 28"/>
          <p:cNvSpPr txBox="1"/>
          <p:nvPr/>
        </p:nvSpPr>
        <p:spPr>
          <a:xfrm>
            <a:off x="297321" y="1071712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accent2"/>
                </a:solidFill>
              </a:rPr>
              <a:t>硅碳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  <p:sp>
        <p:nvSpPr>
          <p:cNvPr id="52" name="文本框 29"/>
          <p:cNvSpPr txBox="1"/>
          <p:nvPr/>
        </p:nvSpPr>
        <p:spPr>
          <a:xfrm>
            <a:off x="3104166" y="1071712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accent2"/>
                </a:solidFill>
              </a:rPr>
              <a:t>氧化亚</a:t>
            </a:r>
            <a:r>
              <a:rPr lang="zh-CN" altLang="en-US" b="1" dirty="0" smtClean="0">
                <a:solidFill>
                  <a:schemeClr val="accent2"/>
                </a:solidFill>
              </a:rPr>
              <a:t>硅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  <p:pic>
        <p:nvPicPr>
          <p:cNvPr id="32" name="图片 3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92114" y="2707134"/>
            <a:ext cx="2491469" cy="12971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0" y="661180"/>
            <a:ext cx="10801350" cy="75350"/>
          </a:xfrm>
          <a:prstGeom prst="rect">
            <a:avLst/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zh-CN" altLang="en-US" sz="2400">
              <a:solidFill>
                <a:srgbClr val="000066"/>
              </a:solidFill>
              <a:ea typeface="黑体" pitchFamily="2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49" r="50545" b="51557"/>
          <a:stretch/>
        </p:blipFill>
        <p:spPr>
          <a:xfrm>
            <a:off x="297321" y="1071712"/>
            <a:ext cx="2603919" cy="136109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0768" r="50000"/>
          <a:stretch/>
        </p:blipFill>
        <p:spPr>
          <a:xfrm>
            <a:off x="3104166" y="1071712"/>
            <a:ext cx="2465367" cy="1361095"/>
          </a:xfrm>
          <a:prstGeom prst="rect">
            <a:avLst/>
          </a:prstGeom>
        </p:spPr>
      </p:pic>
      <p:grpSp>
        <p:nvGrpSpPr>
          <p:cNvPr id="62" name="组合 61"/>
          <p:cNvGrpSpPr/>
          <p:nvPr/>
        </p:nvGrpSpPr>
        <p:grpSpPr>
          <a:xfrm>
            <a:off x="5535454" y="2659655"/>
            <a:ext cx="2491469" cy="1297155"/>
            <a:chOff x="6948165" y="4725090"/>
            <a:chExt cx="1986232" cy="1944137"/>
          </a:xfrm>
        </p:grpSpPr>
        <p:pic>
          <p:nvPicPr>
            <p:cNvPr id="16" name="图片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48165" y="4725091"/>
              <a:ext cx="1986232" cy="194413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" name="文本框 26"/>
            <p:cNvSpPr txBox="1"/>
            <p:nvPr/>
          </p:nvSpPr>
          <p:spPr>
            <a:xfrm>
              <a:off x="6948165" y="4725090"/>
              <a:ext cx="888421" cy="5535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accent2"/>
                  </a:solidFill>
                </a:rPr>
                <a:t>硅锡合金</a:t>
              </a:r>
              <a:endParaRPr lang="zh-CN" altLang="en-US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1743272" y="2659656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accent2"/>
                </a:solidFill>
              </a:rPr>
              <a:t>SiO</a:t>
            </a:r>
            <a:r>
              <a:rPr lang="en-US" altLang="zh-CN" b="1" baseline="-25000" dirty="0" smtClean="0">
                <a:solidFill>
                  <a:schemeClr val="accent2"/>
                </a:solidFill>
              </a:rPr>
              <a:t>x</a:t>
            </a:r>
            <a:r>
              <a:rPr lang="en-US" altLang="zh-CN" b="1" dirty="0" smtClean="0">
                <a:solidFill>
                  <a:schemeClr val="accent2"/>
                </a:solidFill>
              </a:rPr>
              <a:t>/Si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97321" y="1071712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accent2"/>
                </a:solidFill>
              </a:rPr>
              <a:t>硅碳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104166" y="1071712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accent2"/>
                </a:solidFill>
              </a:rPr>
              <a:t>氧化亚</a:t>
            </a:r>
            <a:r>
              <a:rPr lang="zh-CN" altLang="en-US" b="1" dirty="0" smtClean="0">
                <a:solidFill>
                  <a:schemeClr val="accent2"/>
                </a:solidFill>
              </a:rPr>
              <a:t>硅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5638176" y="1071711"/>
            <a:ext cx="2388747" cy="1361095"/>
            <a:chOff x="4860020" y="1196844"/>
            <a:chExt cx="1935259" cy="1737549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8316" t="50616"/>
            <a:stretch/>
          </p:blipFill>
          <p:spPr>
            <a:xfrm>
              <a:off x="4860020" y="1196844"/>
              <a:ext cx="1935259" cy="1737549"/>
            </a:xfrm>
            <a:prstGeom prst="rect">
              <a:avLst/>
            </a:prstGeom>
          </p:spPr>
        </p:pic>
        <p:sp>
          <p:nvSpPr>
            <p:cNvPr id="37" name="文本框 21"/>
            <p:cNvSpPr txBox="1"/>
            <p:nvPr/>
          </p:nvSpPr>
          <p:spPr>
            <a:xfrm>
              <a:off x="4860020" y="1196844"/>
              <a:ext cx="902845" cy="471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accent2"/>
                  </a:solidFill>
                </a:rPr>
                <a:t>硅纳米线</a:t>
              </a:r>
              <a:endParaRPr lang="zh-CN" altLang="en-US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8074361" y="1073783"/>
            <a:ext cx="2429668" cy="1359023"/>
            <a:chOff x="6953632" y="1187415"/>
            <a:chExt cx="1938669" cy="1737549"/>
          </a:xfrm>
        </p:grpSpPr>
        <p:pic>
          <p:nvPicPr>
            <p:cNvPr id="23" name="图片 22" descr="C:\Users\rw\Desktop\22.png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>
            <a:xfrm>
              <a:off x="6978073" y="1187415"/>
              <a:ext cx="1914228" cy="1737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文本框 23"/>
            <p:cNvSpPr txBox="1"/>
            <p:nvPr/>
          </p:nvSpPr>
          <p:spPr>
            <a:xfrm>
              <a:off x="6953632" y="1207828"/>
              <a:ext cx="703740" cy="472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accent2"/>
                  </a:solidFill>
                </a:rPr>
                <a:t>硅薄膜</a:t>
              </a:r>
              <a:endParaRPr lang="zh-CN" altLang="en-US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322299" y="2659656"/>
            <a:ext cx="2636733" cy="1315725"/>
            <a:chOff x="1475785" y="4221054"/>
            <a:chExt cx="2232155" cy="2088145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2896" r="51353"/>
            <a:stretch/>
          </p:blipFill>
          <p:spPr>
            <a:xfrm>
              <a:off x="1475785" y="4221054"/>
              <a:ext cx="2232155" cy="2088145"/>
            </a:xfrm>
            <a:prstGeom prst="rect">
              <a:avLst/>
            </a:prstGeom>
          </p:spPr>
        </p:pic>
        <p:sp>
          <p:nvSpPr>
            <p:cNvPr id="39" name="文本框 27"/>
            <p:cNvSpPr txBox="1"/>
            <p:nvPr/>
          </p:nvSpPr>
          <p:spPr>
            <a:xfrm>
              <a:off x="1475785" y="4221054"/>
              <a:ext cx="803639" cy="5861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accent2"/>
                  </a:solidFill>
                </a:rPr>
                <a:t>SiO</a:t>
              </a:r>
              <a:r>
                <a:rPr lang="en-US" altLang="zh-CN" b="1" baseline="-25000" dirty="0" smtClean="0">
                  <a:solidFill>
                    <a:schemeClr val="accent2"/>
                  </a:solidFill>
                </a:rPr>
                <a:t>x</a:t>
              </a:r>
              <a:r>
                <a:rPr lang="en-US" altLang="zh-CN" b="1" dirty="0" smtClean="0">
                  <a:solidFill>
                    <a:schemeClr val="accent2"/>
                  </a:solidFill>
                </a:rPr>
                <a:t>/Si</a:t>
              </a:r>
              <a:endParaRPr lang="zh-CN" altLang="en-US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297321" y="1071711"/>
            <a:ext cx="2603919" cy="1361095"/>
            <a:chOff x="251700" y="1700879"/>
            <a:chExt cx="2204376" cy="2160150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649" r="50545" b="51557"/>
            <a:stretch/>
          </p:blipFill>
          <p:spPr>
            <a:xfrm>
              <a:off x="251700" y="1700879"/>
              <a:ext cx="2204376" cy="2160150"/>
            </a:xfrm>
            <a:prstGeom prst="rect">
              <a:avLst/>
            </a:prstGeom>
          </p:spPr>
        </p:pic>
        <p:sp>
          <p:nvSpPr>
            <p:cNvPr id="40" name="文本框 28"/>
            <p:cNvSpPr txBox="1"/>
            <p:nvPr/>
          </p:nvSpPr>
          <p:spPr>
            <a:xfrm>
              <a:off x="251700" y="1700879"/>
              <a:ext cx="549873" cy="5861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accent2"/>
                  </a:solidFill>
                </a:rPr>
                <a:t>硅碳</a:t>
              </a:r>
              <a:endParaRPr lang="zh-CN" altLang="en-US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013485" y="1071711"/>
            <a:ext cx="2465367" cy="1361095"/>
            <a:chOff x="2627865" y="1700879"/>
            <a:chExt cx="2087083" cy="2160150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0768" r="50000"/>
            <a:stretch/>
          </p:blipFill>
          <p:spPr>
            <a:xfrm>
              <a:off x="2627865" y="1700879"/>
              <a:ext cx="2087083" cy="2160150"/>
            </a:xfrm>
            <a:prstGeom prst="rect">
              <a:avLst/>
            </a:prstGeom>
          </p:spPr>
        </p:pic>
        <p:sp>
          <p:nvSpPr>
            <p:cNvPr id="41" name="文本框 29"/>
            <p:cNvSpPr txBox="1"/>
            <p:nvPr/>
          </p:nvSpPr>
          <p:spPr>
            <a:xfrm>
              <a:off x="2627865" y="1700879"/>
              <a:ext cx="943414" cy="5861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accent2"/>
                  </a:solidFill>
                </a:rPr>
                <a:t>氧化亚</a:t>
              </a:r>
              <a:r>
                <a:rPr lang="zh-CN" altLang="en-US" b="1" dirty="0" smtClean="0">
                  <a:solidFill>
                    <a:schemeClr val="accent2"/>
                  </a:solidFill>
                </a:rPr>
                <a:t>硅</a:t>
              </a:r>
              <a:endParaRPr lang="zh-CN" altLang="en-US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3074416" y="2630747"/>
            <a:ext cx="2402313" cy="1344633"/>
            <a:chOff x="4860020" y="4653085"/>
            <a:chExt cx="1957510" cy="2039240"/>
          </a:xfrm>
        </p:grpSpPr>
        <p:pic>
          <p:nvPicPr>
            <p:cNvPr id="42" name="图片 41" descr="C:\Users\rw\Desktop\66.png"/>
            <p:cNvPicPr/>
            <p:nvPr/>
          </p:nvPicPr>
          <p:blipFill rotWithShape="1">
            <a:blip r:embed="rId9" cstate="print"/>
            <a:srcRect r="50497"/>
            <a:stretch/>
          </p:blipFill>
          <p:spPr>
            <a:xfrm>
              <a:off x="4860020" y="4653085"/>
              <a:ext cx="1957510" cy="2039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文本框 25"/>
            <p:cNvSpPr txBox="1"/>
            <p:nvPr/>
          </p:nvSpPr>
          <p:spPr>
            <a:xfrm>
              <a:off x="4860020" y="4725089"/>
              <a:ext cx="908069" cy="5601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accent2"/>
                  </a:solidFill>
                </a:rPr>
                <a:t>硅铜合金</a:t>
              </a:r>
              <a:endParaRPr lang="zh-CN" altLang="en-US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8085949" y="2630747"/>
            <a:ext cx="2418081" cy="1373541"/>
            <a:chOff x="5868090" y="2924965"/>
            <a:chExt cx="1980714" cy="1800125"/>
          </a:xfrm>
        </p:grpSpPr>
        <p:pic>
          <p:nvPicPr>
            <p:cNvPr id="44" name="图片 43" descr="C:\Users\rw\Desktop\44.png"/>
            <p:cNvPicPr/>
            <p:nvPr/>
          </p:nvPicPr>
          <p:blipFill rotWithShape="1">
            <a:blip r:embed="rId10" cstate="print"/>
            <a:srcRect r="50423"/>
            <a:stretch/>
          </p:blipFill>
          <p:spPr>
            <a:xfrm>
              <a:off x="5868090" y="2924965"/>
              <a:ext cx="1980714" cy="1800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文本框 24"/>
            <p:cNvSpPr txBox="1"/>
            <p:nvPr/>
          </p:nvSpPr>
          <p:spPr>
            <a:xfrm>
              <a:off x="5940095" y="2996969"/>
              <a:ext cx="722447" cy="4840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accent2"/>
                  </a:solidFill>
                </a:rPr>
                <a:t>介孔硅</a:t>
              </a:r>
              <a:endParaRPr lang="zh-CN" altLang="en-US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53" name="标题 1"/>
          <p:cNvSpPr txBox="1">
            <a:spLocks/>
          </p:cNvSpPr>
          <p:nvPr/>
        </p:nvSpPr>
        <p:spPr>
          <a:xfrm>
            <a:off x="69343" y="118115"/>
            <a:ext cx="7540506" cy="47713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  <a:sym typeface="Franklin Gothic Medium" pitchFamily="34" charset="0"/>
              </a:rPr>
              <a:t>项目背景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0" y="705193"/>
            <a:ext cx="10801350" cy="75350"/>
          </a:xfrm>
          <a:prstGeom prst="rect">
            <a:avLst/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zh-CN" altLang="en-US" sz="2400">
              <a:solidFill>
                <a:srgbClr val="000066"/>
              </a:solidFill>
              <a:ea typeface="黑体" pitchFamily="2" charset="-122"/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99050" y="133246"/>
            <a:ext cx="8236053" cy="47713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altLang="zh-CN" sz="4000" b="1" kern="0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cs typeface="+mj-cs"/>
                <a:sym typeface="Franklin Gothic Medium" pitchFamily="34" charset="0"/>
              </a:rPr>
              <a:t>SiO</a:t>
            </a:r>
            <a:r>
              <a:rPr lang="en-US" altLang="zh-CN" sz="4000" b="1" kern="0" baseline="-25000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cs typeface="+mj-cs"/>
                <a:sym typeface="Franklin Gothic Medium" pitchFamily="34" charset="0"/>
              </a:rPr>
              <a:t>x</a:t>
            </a:r>
            <a:r>
              <a:rPr lang="en-US" altLang="zh-CN" sz="4000" b="1" kern="0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cs typeface="+mj-cs"/>
                <a:sym typeface="Franklin Gothic Medium" pitchFamily="34" charset="0"/>
              </a:rPr>
              <a:t>/C</a:t>
            </a:r>
            <a:r>
              <a:rPr lang="zh-CN" altLang="en-US" sz="4000" b="1" kern="0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cs typeface="+mj-cs"/>
                <a:sym typeface="Franklin Gothic Medium" pitchFamily="34" charset="0"/>
              </a:rPr>
              <a:t>复合负</a:t>
            </a:r>
            <a:r>
              <a:rPr lang="zh-CN" altLang="en-US" sz="4000" b="1" kern="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cs typeface="+mj-cs"/>
                <a:sym typeface="Franklin Gothic Medium" pitchFamily="34" charset="0"/>
              </a:rPr>
              <a:t>极材</a:t>
            </a:r>
            <a:r>
              <a:rPr lang="zh-CN" altLang="en-US" sz="4000" b="1" kern="0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cs typeface="+mj-cs"/>
                <a:sym typeface="Franklin Gothic Medium" pitchFamily="34" charset="0"/>
              </a:rPr>
              <a:t>料</a:t>
            </a:r>
            <a:endParaRPr lang="zh-CN" altLang="en-US" sz="4000" b="1" kern="0" dirty="0">
              <a:solidFill>
                <a:srgbClr val="002060"/>
              </a:solidFill>
              <a:latin typeface="黑体" pitchFamily="49" charset="-122"/>
              <a:ea typeface="黑体" pitchFamily="49" charset="-122"/>
              <a:cs typeface="+mj-cs"/>
              <a:sym typeface="Franklin Gothic Medium" pitchFamily="34" charset="0"/>
            </a:endParaRPr>
          </a:p>
        </p:txBody>
      </p:sp>
      <p:pic>
        <p:nvPicPr>
          <p:cNvPr id="11" name="图片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5673" y="840524"/>
            <a:ext cx="3780622" cy="1501543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7722" y="2394795"/>
            <a:ext cx="4152887" cy="1501746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3551" y="2374901"/>
            <a:ext cx="4000529" cy="149720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86427" y="803265"/>
            <a:ext cx="3507159" cy="1437506"/>
          </a:xfrm>
          <a:prstGeom prst="rect">
            <a:avLst/>
          </a:prstGeom>
        </p:spPr>
      </p:pic>
      <p:sp>
        <p:nvSpPr>
          <p:cNvPr id="8" name="内容占位符 2"/>
          <p:cNvSpPr txBox="1">
            <a:spLocks/>
          </p:cNvSpPr>
          <p:nvPr/>
        </p:nvSpPr>
        <p:spPr>
          <a:xfrm>
            <a:off x="4186229" y="3822107"/>
            <a:ext cx="5967957" cy="49906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CN" sz="2800" b="1" kern="0" dirty="0" err="1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SiO</a:t>
            </a:r>
            <a:r>
              <a:rPr lang="en-US" altLang="zh-CN" sz="2800" b="1" kern="0" baseline="-25000" dirty="0" err="1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x</a:t>
            </a:r>
            <a:r>
              <a:rPr lang="zh-CN" altLang="en-US" sz="2800" b="1" dirty="0" smtClean="0">
                <a:solidFill>
                  <a:srgbClr val="002060"/>
                </a:solidFill>
              </a:rPr>
              <a:t>负极材料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0" y="661180"/>
            <a:ext cx="10801350" cy="75350"/>
          </a:xfrm>
          <a:prstGeom prst="rect">
            <a:avLst/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zh-CN" altLang="en-US" sz="2400">
              <a:solidFill>
                <a:srgbClr val="000066"/>
              </a:solidFill>
              <a:ea typeface="黑体" pitchFamily="2" charset="-122"/>
            </a:endParaRPr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0" y="97686"/>
            <a:ext cx="8236053" cy="47713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 sz="4000" b="1" kern="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SiO</a:t>
            </a:r>
            <a:r>
              <a:rPr lang="en-US" altLang="zh-CN" sz="4000" b="1" kern="0" baseline="-2500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x</a:t>
            </a:r>
            <a:r>
              <a:rPr lang="en-US" altLang="zh-CN" sz="4000" b="1" kern="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/C</a:t>
            </a:r>
            <a:r>
              <a:rPr lang="zh-CN" altLang="en-US" sz="4000" b="1" kern="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复合负极材料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72" y="2343623"/>
            <a:ext cx="3993386" cy="17831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579" y="865245"/>
            <a:ext cx="3315088" cy="147837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6361" y="2017711"/>
            <a:ext cx="4773598" cy="1821206"/>
          </a:xfrm>
          <a:prstGeom prst="rect">
            <a:avLst/>
          </a:prstGeom>
        </p:spPr>
      </p:pic>
      <p:sp>
        <p:nvSpPr>
          <p:cNvPr id="8" name="内容占位符 2"/>
          <p:cNvSpPr txBox="1">
            <a:spLocks/>
          </p:cNvSpPr>
          <p:nvPr/>
        </p:nvSpPr>
        <p:spPr>
          <a:xfrm>
            <a:off x="4941147" y="874703"/>
            <a:ext cx="5860203" cy="49906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CN" sz="2800" b="1" kern="0" dirty="0" err="1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SiO</a:t>
            </a:r>
            <a:r>
              <a:rPr lang="en-US" altLang="zh-CN" sz="2800" b="1" kern="0" baseline="-25000" dirty="0" err="1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x</a:t>
            </a:r>
            <a:r>
              <a:rPr lang="en-US" altLang="zh-CN" sz="2800" b="1" kern="0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/C/</a:t>
            </a:r>
            <a:r>
              <a:rPr lang="zh-CN" altLang="en-US" sz="2800" b="1" kern="0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石墨复合负极制备工艺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10359" y="3776584"/>
            <a:ext cx="579099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CN" b="1" kern="0" dirty="0" err="1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SiO</a:t>
            </a:r>
            <a:r>
              <a:rPr lang="en-US" altLang="zh-CN" b="1" kern="0" baseline="-25000" dirty="0" err="1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x</a:t>
            </a:r>
            <a:r>
              <a:rPr lang="en-US" altLang="zh-CN" b="1" kern="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/C/</a:t>
            </a:r>
            <a:r>
              <a:rPr lang="zh-CN" altLang="en-US" b="1" kern="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石墨复合</a:t>
            </a:r>
            <a:r>
              <a:rPr lang="zh-CN" altLang="en-US" b="1" kern="0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负极充放电性能（</a:t>
            </a:r>
            <a:r>
              <a:rPr lang="en-US" altLang="zh-CN" b="1" kern="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6</a:t>
            </a:r>
            <a:r>
              <a:rPr lang="en-US" altLang="zh-CN" b="1" kern="0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wt%SiO</a:t>
            </a:r>
            <a:r>
              <a:rPr lang="en-US" altLang="zh-CN" b="1" kern="0" baseline="-25000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x</a:t>
            </a:r>
            <a:r>
              <a:rPr lang="zh-CN" altLang="en-US" b="1" kern="0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Franklin Gothic Medium" pitchFamily="34" charset="0"/>
              </a:rPr>
              <a:t>）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415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047TGp">
  <a:themeElements>
    <a:clrScheme name="">
      <a:dk1>
        <a:srgbClr val="093575"/>
      </a:dk1>
      <a:lt1>
        <a:srgbClr val="FFFFFF"/>
      </a:lt1>
      <a:dk2>
        <a:srgbClr val="000066"/>
      </a:dk2>
      <a:lt2>
        <a:srgbClr val="808080"/>
      </a:lt2>
      <a:accent1>
        <a:srgbClr val="4B92E1"/>
      </a:accent1>
      <a:accent2>
        <a:srgbClr val="99CCFF"/>
      </a:accent2>
      <a:accent3>
        <a:srgbClr val="FFFFFF"/>
      </a:accent3>
      <a:accent4>
        <a:srgbClr val="062C63"/>
      </a:accent4>
      <a:accent5>
        <a:srgbClr val="B1C7EE"/>
      </a:accent5>
      <a:accent6>
        <a:srgbClr val="8AB9E7"/>
      </a:accent6>
      <a:hlink>
        <a:srgbClr val="0066CC"/>
      </a:hlink>
      <a:folHlink>
        <a:srgbClr val="AF67FF"/>
      </a:folHlink>
    </a:clrScheme>
    <a:fontScheme name="F047TG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93575"/>
      </a:dk1>
      <a:lt1>
        <a:srgbClr val="FFFFFF"/>
      </a:lt1>
      <a:dk2>
        <a:srgbClr val="000066"/>
      </a:dk2>
      <a:lt2>
        <a:srgbClr val="808080"/>
      </a:lt2>
      <a:accent1>
        <a:srgbClr val="4B92E1"/>
      </a:accent1>
      <a:accent2>
        <a:srgbClr val="99CCFF"/>
      </a:accent2>
      <a:accent3>
        <a:srgbClr val="FFFFFF"/>
      </a:accent3>
      <a:accent4>
        <a:srgbClr val="062C63"/>
      </a:accent4>
      <a:accent5>
        <a:srgbClr val="B1C7EE"/>
      </a:accent5>
      <a:accent6>
        <a:srgbClr val="8AB9E7"/>
      </a:accent6>
      <a:hlink>
        <a:srgbClr val="0066CC"/>
      </a:hlink>
      <a:folHlink>
        <a:srgbClr val="AF67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6540</TotalTime>
  <Pages>0</Pages>
  <Words>405</Words>
  <Characters>0</Characters>
  <Application>Microsoft Office PowerPoint</Application>
  <DocSecurity>0</DocSecurity>
  <PresentationFormat>自定义</PresentationFormat>
  <Lines>0</Lines>
  <Paragraphs>118</Paragraphs>
  <Slides>19</Slides>
  <Notes>9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1" baseType="lpstr">
      <vt:lpstr>F047TGp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SiOx/C复合负极材料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</vt:vector>
  </TitlesOfParts>
  <Company>微软中国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微软用户</dc:creator>
  <cp:lastModifiedBy>xys1</cp:lastModifiedBy>
  <cp:revision>1038</cp:revision>
  <cp:lastPrinted>2017-08-11T01:43:27Z</cp:lastPrinted>
  <dcterms:created xsi:type="dcterms:W3CDTF">2007-09-20T14:55:00Z</dcterms:created>
  <dcterms:modified xsi:type="dcterms:W3CDTF">2017-12-01T02:21:06Z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2052-9.1.0.4862</vt:lpwstr>
  </property>
</Properties>
</file>