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68" r:id="rId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4" d="100"/>
          <a:sy n="104" d="100"/>
        </p:scale>
        <p:origin x="126" y="3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587BCF-0B0B-44CD-962C-9EEFB6EEB6B6}" type="datetimeFigureOut">
              <a:rPr lang="zh-CN" altLang="en-US" smtClean="0"/>
              <a:t>2017/12/2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74AD52-7508-4029-A117-AAEF43A6F25F}" type="slidenum">
              <a:rPr lang="zh-CN" altLang="en-US" smtClean="0"/>
              <a:t>‹#›</a:t>
            </a:fld>
            <a:endParaRPr lang="zh-CN" altLang="en-US"/>
          </a:p>
        </p:txBody>
      </p:sp>
    </p:spTree>
    <p:extLst>
      <p:ext uri="{BB962C8B-B14F-4D97-AF65-F5344CB8AC3E}">
        <p14:creationId xmlns:p14="http://schemas.microsoft.com/office/powerpoint/2010/main" val="3520682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113983858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rgbClr val="F3F3F3"/>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3000" contrast="-5000"/>
                    </a14:imgEffect>
                  </a14:imgLayer>
                </a14:imgProps>
              </a:ext>
              <a:ext uri="{28A0092B-C50C-407E-A947-70E740481C1C}">
                <a14:useLocalDpi xmlns:a14="http://schemas.microsoft.com/office/drawing/2010/main" val="0"/>
              </a:ext>
            </a:extLst>
          </a:blip>
          <a:srcRect t="25398"/>
          <a:stretch>
            <a:fillRect/>
          </a:stretch>
        </p:blipFill>
        <p:spPr>
          <a:xfrm>
            <a:off x="0" y="0"/>
            <a:ext cx="12192000"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rgbClr val="F3F3F3"/>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3000" contrast="-5000"/>
                    </a14:imgEffect>
                  </a14:imgLayer>
                </a14:imgProps>
              </a:ext>
              <a:ext uri="{28A0092B-C50C-407E-A947-70E740481C1C}">
                <a14:useLocalDpi xmlns:a14="http://schemas.microsoft.com/office/drawing/2010/main" val="0"/>
              </a:ext>
            </a:extLst>
          </a:blip>
          <a:srcRect t="25398"/>
          <a:stretch>
            <a:fillRect/>
          </a:stretch>
        </p:blipFill>
        <p:spPr>
          <a:xfrm>
            <a:off x="0" y="0"/>
            <a:ext cx="12192000"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3F3F3"/>
        </a:solidFill>
        <a:effectLst/>
      </p:bgPr>
    </p:bg>
    <p:spTree>
      <p:nvGrpSpPr>
        <p:cNvPr id="1" name=""/>
        <p:cNvGrpSpPr/>
        <p:nvPr/>
      </p:nvGrpSpPr>
      <p:grpSpPr>
        <a:xfrm>
          <a:off x="0" y="0"/>
          <a:ext cx="0" cy="0"/>
          <a:chOff x="0" y="0"/>
          <a:chExt cx="0" cy="0"/>
        </a:xfrm>
      </p:grpSpPr>
      <p:pic>
        <p:nvPicPr>
          <p:cNvPr id="45" name="图片 44"/>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3000" contrast="-5000"/>
                    </a14:imgEffect>
                  </a14:imgLayer>
                </a14:imgProps>
              </a:ext>
              <a:ext uri="{28A0092B-C50C-407E-A947-70E740481C1C}">
                <a14:useLocalDpi xmlns:a14="http://schemas.microsoft.com/office/drawing/2010/main" val="0"/>
              </a:ext>
            </a:extLst>
          </a:blip>
          <a:srcRect t="25398"/>
          <a:stretch>
            <a:fillRect/>
          </a:stretch>
        </p:blipFill>
        <p:spPr>
          <a:xfrm>
            <a:off x="0" y="0"/>
            <a:ext cx="12192000" cy="6858000"/>
          </a:xfrm>
          <a:prstGeom prst="rect">
            <a:avLst/>
          </a:prstGeom>
        </p:spPr>
      </p:pic>
      <p:cxnSp>
        <p:nvCxnSpPr>
          <p:cNvPr id="3" name="直接连接符 2"/>
          <p:cNvCxnSpPr/>
          <p:nvPr userDrawn="1"/>
        </p:nvCxnSpPr>
        <p:spPr>
          <a:xfrm>
            <a:off x="1007435" y="833864"/>
            <a:ext cx="10465163"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userDrawn="1"/>
        </p:nvGrpSpPr>
        <p:grpSpPr>
          <a:xfrm>
            <a:off x="335360" y="277338"/>
            <a:ext cx="576064" cy="559375"/>
            <a:chOff x="298460" y="987574"/>
            <a:chExt cx="288032" cy="279687"/>
          </a:xfrm>
        </p:grpSpPr>
        <p:sp>
          <p:nvSpPr>
            <p:cNvPr id="5" name="矩形 4"/>
            <p:cNvSpPr/>
            <p:nvPr/>
          </p:nvSpPr>
          <p:spPr>
            <a:xfrm>
              <a:off x="298460" y="987574"/>
              <a:ext cx="216024" cy="216024"/>
            </a:xfrm>
            <a:prstGeom prst="rect">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7" name="矩形 6"/>
            <p:cNvSpPr/>
            <p:nvPr/>
          </p:nvSpPr>
          <p:spPr>
            <a:xfrm>
              <a:off x="406472" y="1087241"/>
              <a:ext cx="180020" cy="1800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2" y="273049"/>
            <a:ext cx="4011084" cy="1162051"/>
          </a:xfrm>
        </p:spPr>
        <p:txBody>
          <a:bodyPr anchor="b"/>
          <a:lstStyle>
            <a:lvl1pPr algn="l">
              <a:defRPr sz="2665" b="1"/>
            </a:lvl1pPr>
          </a:lstStyle>
          <a:p>
            <a:r>
              <a:rPr lang="zh-CN" altLang="en-US"/>
              <a:t>单击此处编辑母版标题样式</a:t>
            </a:r>
          </a:p>
        </p:txBody>
      </p:sp>
      <p:sp>
        <p:nvSpPr>
          <p:cNvPr id="3" name="内容占位符 2"/>
          <p:cNvSpPr>
            <a:spLocks noGrp="1"/>
          </p:cNvSpPr>
          <p:nvPr>
            <p:ph idx="1"/>
          </p:nvPr>
        </p:nvSpPr>
        <p:spPr>
          <a:xfrm>
            <a:off x="4766733" y="273052"/>
            <a:ext cx="6815667" cy="5853113"/>
          </a:xfrm>
        </p:spPr>
        <p:txBody>
          <a:bodyPr/>
          <a:lstStyle>
            <a:lvl1pPr>
              <a:defRPr sz="4265"/>
            </a:lvl1pPr>
            <a:lvl2pPr>
              <a:defRPr sz="3735"/>
            </a:lvl2pPr>
            <a:lvl3pPr>
              <a:defRPr sz="3200"/>
            </a:lvl3pPr>
            <a:lvl4pPr>
              <a:defRPr sz="2665"/>
            </a:lvl4pPr>
            <a:lvl5pPr>
              <a:defRPr sz="2665"/>
            </a:lvl5pPr>
            <a:lvl6pPr>
              <a:defRPr sz="2665"/>
            </a:lvl6pPr>
            <a:lvl7pPr>
              <a:defRPr sz="2665"/>
            </a:lvl7pPr>
            <a:lvl8pPr>
              <a:defRPr sz="2665"/>
            </a:lvl8pPr>
            <a:lvl9pPr>
              <a:defRPr sz="266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2" y="1435102"/>
            <a:ext cx="4011084" cy="46910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9"/>
          </a:xfrm>
        </p:spPr>
        <p:txBody>
          <a:bodyPr anchor="b"/>
          <a:lstStyle>
            <a:lvl1pPr algn="l">
              <a:defRPr sz="2665"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4265"/>
            </a:lvl1pPr>
            <a:lvl2pPr marL="609600" indent="0">
              <a:buNone/>
              <a:defRPr sz="3735"/>
            </a:lvl2pPr>
            <a:lvl3pPr marL="1219200" indent="0">
              <a:buNone/>
              <a:defRPr sz="3200"/>
            </a:lvl3pPr>
            <a:lvl4pPr marL="1828800" indent="0">
              <a:buNone/>
              <a:defRPr sz="2665"/>
            </a:lvl4pPr>
            <a:lvl5pPr marL="2438400" indent="0">
              <a:buNone/>
              <a:defRPr sz="2665"/>
            </a:lvl5pPr>
            <a:lvl6pPr marL="3048000" indent="0">
              <a:buNone/>
              <a:defRPr sz="2665"/>
            </a:lvl6pPr>
            <a:lvl7pPr marL="3657600" indent="0">
              <a:buNone/>
              <a:defRPr sz="2665"/>
            </a:lvl7pPr>
            <a:lvl8pPr marL="4267200" indent="0">
              <a:buNone/>
              <a:defRPr sz="2665"/>
            </a:lvl8pPr>
            <a:lvl9pPr marL="4876800" indent="0">
              <a:buNone/>
              <a:defRPr sz="2665"/>
            </a:lvl9pPr>
          </a:lstStyle>
          <a:p>
            <a:endParaRPr lang="zh-CN" altLang="en-US"/>
          </a:p>
        </p:txBody>
      </p:sp>
      <p:sp>
        <p:nvSpPr>
          <p:cNvPr id="4" name="文本占位符 3"/>
          <p:cNvSpPr>
            <a:spLocks noGrp="1"/>
          </p:cNvSpPr>
          <p:nvPr>
            <p:ph type="body" sz="half" idx="2"/>
          </p:nvPr>
        </p:nvSpPr>
        <p:spPr>
          <a:xfrm>
            <a:off x="2389717" y="5367338"/>
            <a:ext cx="7315200" cy="8048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530820CF-B880-4189-942D-D702A7CBA730}" type="datetimeFigureOut">
              <a:rPr lang="zh-CN" altLang="en-US" smtClean="0"/>
              <a:t>2017/12/2</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ctr" defTabSz="1218565"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anose="020B0604020202020204" pitchFamily="34" charset="0"/>
        <a:buChar char="•"/>
        <a:defRPr sz="4265" kern="1200">
          <a:solidFill>
            <a:schemeClr val="tx1"/>
          </a:solidFill>
          <a:latin typeface="+mn-lt"/>
          <a:ea typeface="+mn-ea"/>
          <a:cs typeface="+mn-cs"/>
        </a:defRPr>
      </a:lvl1pPr>
      <a:lvl2pPr marL="990600" indent="-381000" algn="l" defTabSz="1218565" rtl="0" eaLnBrk="1" latinLnBrk="0" hangingPunct="1">
        <a:spcBef>
          <a:spcPct val="20000"/>
        </a:spcBef>
        <a:buFont typeface="Arial" panose="020B0604020202020204" pitchFamily="34" charset="0"/>
        <a:buChar char="–"/>
        <a:defRPr sz="3735" kern="1200">
          <a:solidFill>
            <a:schemeClr val="tx1"/>
          </a:solidFill>
          <a:latin typeface="+mn-lt"/>
          <a:ea typeface="+mn-ea"/>
          <a:cs typeface="+mn-cs"/>
        </a:defRPr>
      </a:lvl2pPr>
      <a:lvl3pPr marL="1524000" indent="-304800" algn="l" defTabSz="121856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4pPr>
      <a:lvl5pPr marL="27432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5pPr>
      <a:lvl6pPr marL="33528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097763" y="274165"/>
            <a:ext cx="3912870" cy="501650"/>
          </a:xfrm>
          <a:prstGeom prst="rect">
            <a:avLst/>
          </a:prstGeom>
          <a:noFill/>
        </p:spPr>
        <p:txBody>
          <a:bodyPr wrap="none" rtlCol="0">
            <a:spAutoFit/>
          </a:bodyPr>
          <a:lstStyle/>
          <a:p>
            <a:pPr defTabSz="1218565"/>
            <a:r>
              <a:rPr lang="zh-CN" altLang="en-US" sz="2665" b="1" dirty="0" smtClean="0">
                <a:solidFill>
                  <a:prstClr val="black">
                    <a:lumMod val="75000"/>
                    <a:lumOff val="25000"/>
                  </a:prstClr>
                </a:solidFill>
                <a:latin typeface="微软雅黑" panose="020B0503020204020204" pitchFamily="34" charset="-122"/>
                <a:ea typeface="微软雅黑" panose="020B0503020204020204" pitchFamily="34" charset="-122"/>
              </a:rPr>
              <a:t>驻极体发电机产业化开发</a:t>
            </a:r>
            <a:endParaRPr lang="zh-CN" altLang="en-US" sz="2665" b="1"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2" name="矩形 1"/>
          <p:cNvSpPr/>
          <p:nvPr/>
        </p:nvSpPr>
        <p:spPr>
          <a:xfrm>
            <a:off x="1097763" y="918561"/>
            <a:ext cx="5412219" cy="423545"/>
          </a:xfrm>
          <a:prstGeom prst="rect">
            <a:avLst/>
          </a:prstGeom>
        </p:spPr>
        <p:txBody>
          <a:bodyPr wrap="square">
            <a:spAutoFit/>
          </a:bodyPr>
          <a:lstStyle/>
          <a:p>
            <a:pPr defTabSz="1218565" fontAlgn="base">
              <a:lnSpc>
                <a:spcPct val="120000"/>
              </a:lnSpc>
              <a:spcBef>
                <a:spcPct val="0"/>
              </a:spcBef>
              <a:spcAft>
                <a:spcPct val="0"/>
              </a:spcAft>
              <a:defRPr/>
            </a:pPr>
            <a:r>
              <a:rPr lang="zh-CN" altLang="en-US" dirty="0">
                <a:latin typeface="微软雅黑" panose="020B0503020204020204" pitchFamily="34" charset="-122"/>
                <a:ea typeface="微软雅黑" panose="020B0503020204020204" pitchFamily="34" charset="-122"/>
              </a:rPr>
              <a:t>需求单位</a:t>
            </a:r>
            <a:r>
              <a:rPr lang="zh-CN" altLang="en-US" dirty="0" smtClean="0">
                <a:latin typeface="微软雅黑" panose="020B0503020204020204" pitchFamily="34" charset="-122"/>
                <a:ea typeface="微软雅黑" panose="020B0503020204020204" pitchFamily="34" charset="-122"/>
              </a:rPr>
              <a:t>：北京纳米能源与系统研究所</a:t>
            </a:r>
            <a:endParaRPr lang="zh-CN" altLang="zh-CN" dirty="0">
              <a:latin typeface="微软雅黑" panose="020B0503020204020204" pitchFamily="34" charset="-122"/>
              <a:ea typeface="微软雅黑" panose="020B0503020204020204" pitchFamily="34" charset="-122"/>
            </a:endParaRPr>
          </a:p>
        </p:txBody>
      </p:sp>
      <p:sp>
        <p:nvSpPr>
          <p:cNvPr id="4" name="矩形 3"/>
          <p:cNvSpPr/>
          <p:nvPr/>
        </p:nvSpPr>
        <p:spPr>
          <a:xfrm>
            <a:off x="1084115" y="1361516"/>
            <a:ext cx="10066625" cy="5184775"/>
          </a:xfrm>
          <a:prstGeom prst="rect">
            <a:avLst/>
          </a:prstGeom>
        </p:spPr>
        <p:txBody>
          <a:bodyPr wrap="square">
            <a:spAutoFit/>
          </a:bodyPr>
          <a:lstStyle/>
          <a:p>
            <a:pPr defTabSz="1218565" fontAlgn="base">
              <a:lnSpc>
                <a:spcPct val="120000"/>
              </a:lnSpc>
              <a:spcBef>
                <a:spcPct val="0"/>
              </a:spcBef>
              <a:spcAft>
                <a:spcPct val="0"/>
              </a:spcAft>
              <a:defRPr/>
            </a:pPr>
            <a:r>
              <a:rPr lang="zh-CN" altLang="en-US" dirty="0">
                <a:solidFill>
                  <a:srgbClr val="C00000"/>
                </a:solidFill>
                <a:latin typeface="微软雅黑" panose="020B0503020204020204" pitchFamily="34" charset="-122"/>
                <a:ea typeface="微软雅黑" panose="020B0503020204020204" pitchFamily="34" charset="-122"/>
              </a:rPr>
              <a:t>主要内容及技术指标</a:t>
            </a:r>
            <a:r>
              <a:rPr lang="zh-CN" altLang="en-US" dirty="0" smtClean="0">
                <a:solidFill>
                  <a:srgbClr val="C00000"/>
                </a:solidFill>
                <a:latin typeface="微软雅黑" panose="020B0503020204020204" pitchFamily="34" charset="-122"/>
                <a:ea typeface="微软雅黑" panose="020B0503020204020204" pitchFamily="34" charset="-122"/>
              </a:rPr>
              <a:t>：</a:t>
            </a:r>
            <a:endParaRPr lang="en-US" altLang="zh-CN" dirty="0" smtClean="0">
              <a:solidFill>
                <a:srgbClr val="C00000"/>
              </a:solidFill>
              <a:latin typeface="微软雅黑" panose="020B0503020204020204" pitchFamily="34" charset="-122"/>
              <a:ea typeface="微软雅黑" panose="020B0503020204020204" pitchFamily="34" charset="-122"/>
            </a:endParaRPr>
          </a:p>
          <a:p>
            <a:pPr defTabSz="1218565" fontAlgn="base">
              <a:lnSpc>
                <a:spcPct val="120000"/>
              </a:lnSpc>
              <a:spcBef>
                <a:spcPct val="0"/>
              </a:spcBef>
              <a:spcAft>
                <a:spcPct val="0"/>
              </a:spcAft>
              <a:defRPr/>
            </a:pPr>
            <a:endParaRPr lang="en-US" altLang="zh-CN" dirty="0" smtClean="0">
              <a:solidFill>
                <a:srgbClr val="C00000"/>
              </a:solidFill>
              <a:latin typeface="微软雅黑" panose="020B0503020204020204" pitchFamily="34" charset="-122"/>
              <a:ea typeface="微软雅黑" panose="020B0503020204020204" pitchFamily="34" charset="-122"/>
            </a:endParaRPr>
          </a:p>
          <a:p>
            <a:pPr defTabSz="1218565" fontAlgn="base">
              <a:lnSpc>
                <a:spcPct val="120000"/>
              </a:lnSpc>
              <a:spcBef>
                <a:spcPct val="0"/>
              </a:spcBef>
              <a:spcAft>
                <a:spcPct val="0"/>
              </a:spcAft>
              <a:defRPr/>
            </a:pPr>
            <a:r>
              <a:rPr lang="zh-CN" altLang="en-US" dirty="0" smtClean="0">
                <a:latin typeface="微软雅黑" panose="020B0503020204020204" pitchFamily="34" charset="-122"/>
                <a:ea typeface="微软雅黑" panose="020B0503020204020204" pitchFamily="34" charset="-122"/>
              </a:rPr>
              <a:t>       本项目基于静电感应原理，以聚四氟乙烯、全氟乙烯丙烯共聚物等含氟材料作为主要驻极体材料，通过高压电离空气放电对驻极体材料进行极化，形成亚稳态的带电驻极体。其分类主要包括性能更加稳定的正常驻极体和效率更加优越的单电荷驻极体。驻极体发电机主要应用于能量采集、智能传感和自驱动设备等。经过我们之前的坚持努力和不断探索，驻极体发电机已在能量转化效率上有了不断的提高，成功实现了点亮</a:t>
            </a:r>
            <a:r>
              <a:rPr lang="en-US" altLang="zh-CN" dirty="0" smtClean="0">
                <a:latin typeface="微软雅黑" panose="020B0503020204020204" pitchFamily="34" charset="-122"/>
                <a:ea typeface="微软雅黑" panose="020B0503020204020204" pitchFamily="34" charset="-122"/>
              </a:rPr>
              <a:t>55</a:t>
            </a:r>
            <a:r>
              <a:rPr lang="zh-CN" altLang="en-US" dirty="0" smtClean="0">
                <a:latin typeface="微软雅黑" panose="020B0503020204020204" pitchFamily="34" charset="-122"/>
                <a:ea typeface="微软雅黑" panose="020B0503020204020204" pitchFamily="34" charset="-122"/>
              </a:rPr>
              <a:t>盏</a:t>
            </a:r>
            <a:r>
              <a:rPr lang="en-US" altLang="zh-CN" dirty="0" smtClean="0">
                <a:latin typeface="微软雅黑" panose="020B0503020204020204" pitchFamily="34" charset="-122"/>
                <a:ea typeface="微软雅黑" panose="020B0503020204020204" pitchFamily="34" charset="-122"/>
              </a:rPr>
              <a:t>LED</a:t>
            </a:r>
            <a:r>
              <a:rPr lang="zh-CN" altLang="en-US" dirty="0" smtClean="0">
                <a:latin typeface="微软雅黑" panose="020B0503020204020204" pitchFamily="34" charset="-122"/>
                <a:ea typeface="微软雅黑" panose="020B0503020204020204" pitchFamily="34" charset="-122"/>
              </a:rPr>
              <a:t>灯，以及成功为</a:t>
            </a:r>
            <a:r>
              <a:rPr lang="en-US" altLang="zh-CN" dirty="0" smtClean="0">
                <a:latin typeface="微软雅黑" panose="020B0503020204020204" pitchFamily="34" charset="-122"/>
                <a:ea typeface="微软雅黑" panose="020B0503020204020204" pitchFamily="34" charset="-122"/>
              </a:rPr>
              <a:t>8mAh</a:t>
            </a:r>
            <a:r>
              <a:rPr lang="zh-CN" altLang="en-US" dirty="0" smtClean="0">
                <a:latin typeface="微软雅黑" panose="020B0503020204020204" pitchFamily="34" charset="-122"/>
                <a:ea typeface="微软雅黑" panose="020B0503020204020204" pitchFamily="34" charset="-122"/>
              </a:rPr>
              <a:t>的锂电池充电。前期的研究结果证明了该驻极体发电机的实际应用价值和广泛的发展潜力，或有望取代传统的电池作为便携式电子设备的电源。</a:t>
            </a:r>
          </a:p>
          <a:p>
            <a:pPr defTabSz="1218565" fontAlgn="base">
              <a:lnSpc>
                <a:spcPct val="120000"/>
              </a:lnSpc>
              <a:spcBef>
                <a:spcPct val="0"/>
              </a:spcBef>
              <a:spcAft>
                <a:spcPct val="0"/>
              </a:spcAft>
              <a:defRPr/>
            </a:pPr>
            <a:r>
              <a:rPr lang="zh-CN" altLang="en-US" dirty="0" smtClean="0">
                <a:latin typeface="微软雅黑" panose="020B0503020204020204" pitchFamily="34" charset="-122"/>
                <a:ea typeface="微软雅黑" panose="020B0503020204020204" pitchFamily="34" charset="-122"/>
              </a:rPr>
              <a:t>       本项目拟在现有基础之上，新增</a:t>
            </a:r>
            <a:r>
              <a:rPr lang="zh-CN" altLang="en-US" dirty="0" smtClean="0">
                <a:latin typeface="微软雅黑" panose="020B0503020204020204" pitchFamily="34" charset="-122"/>
                <a:ea typeface="微软雅黑" panose="020B0503020204020204" pitchFamily="34" charset="-122"/>
              </a:rPr>
              <a:t>投资</a:t>
            </a:r>
            <a:r>
              <a:rPr lang="en-US" altLang="zh-CN" dirty="0" smtClean="0">
                <a:latin typeface="微软雅黑" panose="020B0503020204020204" pitchFamily="34" charset="-122"/>
                <a:ea typeface="微软雅黑" panose="020B0503020204020204" pitchFamily="34" charset="-122"/>
              </a:rPr>
              <a:t>300 </a:t>
            </a:r>
            <a:r>
              <a:rPr lang="zh-CN" altLang="en-US" dirty="0" smtClean="0">
                <a:latin typeface="微软雅黑" panose="020B0503020204020204" pitchFamily="34" charset="-122"/>
                <a:ea typeface="微软雅黑" panose="020B0503020204020204" pitchFamily="34" charset="-122"/>
              </a:rPr>
              <a:t>万</a:t>
            </a:r>
            <a:r>
              <a:rPr lang="zh-CN" altLang="en-US" dirty="0" smtClean="0">
                <a:latin typeface="微软雅黑" panose="020B0503020204020204" pitchFamily="34" charset="-122"/>
                <a:ea typeface="微软雅黑" panose="020B0503020204020204" pitchFamily="34" charset="-122"/>
              </a:rPr>
              <a:t>元对驻极体发电机在性能和兼容性等方面做进一步的优化，着眼于实现商业化。</a:t>
            </a:r>
          </a:p>
          <a:p>
            <a:pPr defTabSz="1218565" fontAlgn="base">
              <a:lnSpc>
                <a:spcPct val="120000"/>
              </a:lnSpc>
              <a:spcBef>
                <a:spcPct val="0"/>
              </a:spcBef>
              <a:spcAft>
                <a:spcPct val="0"/>
              </a:spcAft>
              <a:defRPr/>
            </a:pPr>
            <a:endParaRPr lang="zh-CN" altLang="en-US" sz="1800" dirty="0" smtClean="0">
              <a:latin typeface="微软雅黑" panose="020B0503020204020204" pitchFamily="34" charset="-122"/>
              <a:ea typeface="微软雅黑" panose="020B0503020204020204" pitchFamily="34" charset="-122"/>
            </a:endParaRPr>
          </a:p>
          <a:p>
            <a:pPr defTabSz="1218565" fontAlgn="base">
              <a:lnSpc>
                <a:spcPct val="120000"/>
              </a:lnSpc>
              <a:spcBef>
                <a:spcPct val="0"/>
              </a:spcBef>
              <a:spcAft>
                <a:spcPct val="0"/>
              </a:spcAft>
              <a:defRPr/>
            </a:pPr>
            <a:endParaRPr lang="zh-CN" altLang="en-US" sz="2000" dirty="0" smtClean="0"/>
          </a:p>
          <a:p>
            <a:pPr defTabSz="1218565" fontAlgn="base">
              <a:lnSpc>
                <a:spcPct val="120000"/>
              </a:lnSpc>
              <a:spcBef>
                <a:spcPct val="0"/>
              </a:spcBef>
              <a:spcAft>
                <a:spcPct val="0"/>
              </a:spcAft>
              <a:defRPr/>
            </a:pPr>
            <a:endParaRPr lang="en-US" altLang="zh-CN" sz="2000" dirty="0" smtClean="0">
              <a:solidFill>
                <a:srgbClr val="C00000"/>
              </a:solidFill>
              <a:latin typeface="微软雅黑" panose="020B0503020204020204" pitchFamily="34" charset="-122"/>
              <a:ea typeface="微软雅黑" panose="020B0503020204020204" pitchFamily="34" charset="-122"/>
            </a:endParaRPr>
          </a:p>
          <a:p>
            <a:pPr defTabSz="1218565" fontAlgn="base">
              <a:lnSpc>
                <a:spcPct val="120000"/>
              </a:lnSpc>
              <a:spcBef>
                <a:spcPct val="0"/>
              </a:spcBef>
              <a:spcAft>
                <a:spcPct val="0"/>
              </a:spcAft>
              <a:defRPr/>
            </a:pPr>
            <a:endParaRPr lang="en-US" altLang="zh-CN" sz="2000" dirty="0">
              <a:solidFill>
                <a:srgbClr val="C00000"/>
              </a:solidFill>
              <a:latin typeface="微软雅黑" panose="020B0503020204020204" pitchFamily="34" charset="-122"/>
              <a:ea typeface="微软雅黑" panose="020B0503020204020204" pitchFamily="34" charset="-122"/>
            </a:endParaRPr>
          </a:p>
        </p:txBody>
      </p:sp>
      <p:sp>
        <p:nvSpPr>
          <p:cNvPr id="5" name="矩形 4"/>
          <p:cNvSpPr/>
          <p:nvPr/>
        </p:nvSpPr>
        <p:spPr>
          <a:xfrm>
            <a:off x="1097762" y="5658082"/>
            <a:ext cx="8837808" cy="423545"/>
          </a:xfrm>
          <a:prstGeom prst="rect">
            <a:avLst/>
          </a:prstGeom>
        </p:spPr>
        <p:txBody>
          <a:bodyPr wrap="square">
            <a:spAutoFit/>
          </a:bodyPr>
          <a:lstStyle/>
          <a:p>
            <a:pPr defTabSz="1218565" fontAlgn="base">
              <a:lnSpc>
                <a:spcPct val="120000"/>
              </a:lnSpc>
              <a:spcBef>
                <a:spcPct val="0"/>
              </a:spcBef>
              <a:spcAft>
                <a:spcPct val="0"/>
              </a:spcAft>
              <a:defRPr/>
            </a:pPr>
            <a:r>
              <a:rPr lang="zh-CN" altLang="en-US" dirty="0">
                <a:solidFill>
                  <a:srgbClr val="C00000"/>
                </a:solidFill>
                <a:latin typeface="微软雅黑" panose="020B0503020204020204" pitchFamily="34" charset="-122"/>
                <a:ea typeface="微软雅黑" panose="020B0503020204020204" pitchFamily="34" charset="-122"/>
              </a:rPr>
              <a:t>联系方式</a:t>
            </a:r>
            <a:r>
              <a:rPr lang="zh-CN" altLang="en-US" dirty="0" smtClean="0">
                <a:solidFill>
                  <a:srgbClr val="C00000"/>
                </a:solidFill>
                <a:latin typeface="微软雅黑" panose="020B0503020204020204" pitchFamily="34" charset="-122"/>
                <a:ea typeface="微软雅黑" panose="020B0503020204020204" pitchFamily="34" charset="-122"/>
              </a:rPr>
              <a:t>：</a:t>
            </a:r>
            <a:endParaRPr lang="zh-CN" altLang="zh-CN" dirty="0">
              <a:latin typeface="微软雅黑" panose="020B0503020204020204" pitchFamily="34" charset="-122"/>
              <a:ea typeface="微软雅黑" panose="020B0503020204020204" pitchFamily="34" charset="-122"/>
            </a:endParaRPr>
          </a:p>
        </p:txBody>
      </p:sp>
      <p:sp>
        <p:nvSpPr>
          <p:cNvPr id="7" name="矩形 6"/>
          <p:cNvSpPr/>
          <p:nvPr/>
        </p:nvSpPr>
        <p:spPr>
          <a:xfrm>
            <a:off x="1097763" y="5188074"/>
            <a:ext cx="6461277" cy="423545"/>
          </a:xfrm>
          <a:prstGeom prst="rect">
            <a:avLst/>
          </a:prstGeom>
        </p:spPr>
        <p:txBody>
          <a:bodyPr wrap="square">
            <a:spAutoFit/>
          </a:bodyPr>
          <a:lstStyle/>
          <a:p>
            <a:pPr defTabSz="1218565" fontAlgn="base">
              <a:lnSpc>
                <a:spcPct val="120000"/>
              </a:lnSpc>
              <a:spcBef>
                <a:spcPct val="0"/>
              </a:spcBef>
              <a:spcAft>
                <a:spcPct val="0"/>
              </a:spcAft>
              <a:defRPr/>
            </a:pPr>
            <a:r>
              <a:rPr lang="zh-CN" altLang="en-US" dirty="0">
                <a:solidFill>
                  <a:srgbClr val="C00000"/>
                </a:solidFill>
                <a:latin typeface="微软雅黑" panose="020B0503020204020204" pitchFamily="34" charset="-122"/>
                <a:ea typeface="微软雅黑" panose="020B0503020204020204" pitchFamily="34" charset="-122"/>
              </a:rPr>
              <a:t>需求预算</a:t>
            </a:r>
            <a:r>
              <a:rPr lang="zh-CN" altLang="en-US" dirty="0" smtClean="0">
                <a:solidFill>
                  <a:srgbClr val="C00000"/>
                </a:solidFill>
                <a:latin typeface="微软雅黑" panose="020B0503020204020204" pitchFamily="34" charset="-122"/>
                <a:ea typeface="微软雅黑" panose="020B0503020204020204" pitchFamily="34" charset="-122"/>
              </a:rPr>
              <a:t>：</a:t>
            </a:r>
            <a:r>
              <a:rPr lang="en-US" altLang="zh-CN" b="1" dirty="0" smtClean="0">
                <a:solidFill>
                  <a:prstClr val="black">
                    <a:lumMod val="75000"/>
                    <a:lumOff val="25000"/>
                  </a:prstClr>
                </a:solidFill>
                <a:latin typeface="微软雅黑" panose="020B0503020204020204" pitchFamily="34" charset="-122"/>
                <a:ea typeface="微软雅黑" panose="020B0503020204020204" pitchFamily="34" charset="-122"/>
              </a:rPr>
              <a:t>300 </a:t>
            </a:r>
            <a:r>
              <a:rPr lang="zh-CN" altLang="en-US" b="1" dirty="0" smtClean="0">
                <a:solidFill>
                  <a:prstClr val="black">
                    <a:lumMod val="75000"/>
                    <a:lumOff val="25000"/>
                  </a:prstClr>
                </a:solidFill>
                <a:latin typeface="微软雅黑" panose="020B0503020204020204" pitchFamily="34" charset="-122"/>
                <a:ea typeface="微软雅黑" panose="020B0503020204020204" pitchFamily="34" charset="-122"/>
              </a:rPr>
              <a:t>万</a:t>
            </a:r>
            <a:r>
              <a:rPr lang="zh-CN" altLang="en-US" b="1" dirty="0">
                <a:solidFill>
                  <a:prstClr val="black">
                    <a:lumMod val="75000"/>
                    <a:lumOff val="25000"/>
                  </a:prstClr>
                </a:solidFill>
                <a:latin typeface="微软雅黑" panose="020B0503020204020204" pitchFamily="34" charset="-122"/>
                <a:ea typeface="微软雅黑" panose="020B0503020204020204" pitchFamily="34" charset="-122"/>
              </a:rPr>
              <a:t>元</a:t>
            </a:r>
            <a:endParaRPr lang="en-US" altLang="zh-CN" b="1" dirty="0">
              <a:solidFill>
                <a:prstClr val="black">
                  <a:lumMod val="75000"/>
                  <a:lumOff val="25000"/>
                </a:prst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主题">
  <a:themeElements>
    <a:clrScheme name="自定义 248">
      <a:dk1>
        <a:sysClr val="windowText" lastClr="000000"/>
      </a:dk1>
      <a:lt1>
        <a:sysClr val="window" lastClr="FFFFFF"/>
      </a:lt1>
      <a:dk2>
        <a:srgbClr val="1F497D"/>
      </a:dk2>
      <a:lt2>
        <a:srgbClr val="EEECE1"/>
      </a:lt2>
      <a:accent1>
        <a:srgbClr val="0070C0"/>
      </a:accent1>
      <a:accent2>
        <a:srgbClr val="0070C0"/>
      </a:accent2>
      <a:accent3>
        <a:srgbClr val="0070C0"/>
      </a:accent3>
      <a:accent4>
        <a:srgbClr val="0070C0"/>
      </a:accent4>
      <a:accent5>
        <a:srgbClr val="7F7F7F"/>
      </a:accent5>
      <a:accent6>
        <a:srgbClr val="7F7F7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212</Words>
  <Application>Microsoft Office PowerPoint</Application>
  <PresentationFormat>宽屏</PresentationFormat>
  <Paragraphs>11</Paragraphs>
  <Slides>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等线</vt:lpstr>
      <vt:lpstr>宋体</vt:lpstr>
      <vt:lpstr>微软雅黑</vt:lpstr>
      <vt:lpstr>Arial</vt:lpstr>
      <vt:lpstr>Calibri</vt:lpstr>
      <vt:lpstr>Office 主题</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yan ding</dc:creator>
  <cp:lastModifiedBy>Kailiang Ren</cp:lastModifiedBy>
  <cp:revision>29</cp:revision>
  <dcterms:created xsi:type="dcterms:W3CDTF">2017-11-24T02:47:00Z</dcterms:created>
  <dcterms:modified xsi:type="dcterms:W3CDTF">2017-12-02T04:07:11Z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