
<file path=[Content_Types].xml><?xml version="1.0" encoding="utf-8"?>
<Types xmlns="http://schemas.openxmlformats.org/package/2006/content-types">
  <Default Extension="jpeg" ContentType="image/jpeg"/>
  <Default Extension="xlsx" ContentType="application/vnd.openxmlformats-officedocument.spreadsheetml.sheet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olors1.xml" ContentType="application/vnd.ms-office.chartcolorstyle+xml"/>
  <Override PartName="/ppt/charts/style1.xml" ContentType="application/vnd.ms-office.chartstyle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8"/>
  </p:notesMasterIdLst>
  <p:sldIdLst>
    <p:sldId id="558" r:id="rId4"/>
    <p:sldId id="710" r:id="rId5"/>
    <p:sldId id="615" r:id="rId6"/>
    <p:sldId id="659" r:id="rId7"/>
    <p:sldId id="604" r:id="rId9"/>
    <p:sldId id="638" r:id="rId10"/>
    <p:sldId id="606" r:id="rId11"/>
    <p:sldId id="680" r:id="rId12"/>
    <p:sldId id="681" r:id="rId13"/>
    <p:sldId id="597" r:id="rId14"/>
    <p:sldId id="711" r:id="rId15"/>
    <p:sldId id="684" r:id="rId16"/>
    <p:sldId id="686" r:id="rId17"/>
    <p:sldId id="687" r:id="rId18"/>
    <p:sldId id="726" r:id="rId19"/>
    <p:sldId id="725" r:id="rId20"/>
    <p:sldId id="708" r:id="rId21"/>
    <p:sldId id="709" r:id="rId22"/>
  </p:sldIdLst>
  <p:sldSz cx="9144000" cy="6858000" type="screen4x3"/>
  <p:notesSz cx="6797675" cy="992632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0" i="0" u="none" kern="1200" baseline="0">
        <a:solidFill>
          <a:schemeClr val="tx1"/>
        </a:solidFill>
        <a:latin typeface="Arial" panose="020B0604020202020204" pitchFamily="34" charset="0"/>
        <a:ea typeface="华文细黑" panose="0201060004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0" i="0" u="none" kern="1200" baseline="0">
        <a:solidFill>
          <a:schemeClr val="tx1"/>
        </a:solidFill>
        <a:latin typeface="Arial" panose="020B0604020202020204" pitchFamily="34" charset="0"/>
        <a:ea typeface="华文细黑" panose="0201060004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0" i="0" u="none" kern="1200" baseline="0">
        <a:solidFill>
          <a:schemeClr val="tx1"/>
        </a:solidFill>
        <a:latin typeface="Arial" panose="020B0604020202020204" pitchFamily="34" charset="0"/>
        <a:ea typeface="华文细黑" panose="0201060004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0" i="0" u="none" kern="1200" baseline="0">
        <a:solidFill>
          <a:schemeClr val="tx1"/>
        </a:solidFill>
        <a:latin typeface="Arial" panose="020B0604020202020204" pitchFamily="34" charset="0"/>
        <a:ea typeface="华文细黑" panose="0201060004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0" i="0" u="none" kern="1200" baseline="0">
        <a:solidFill>
          <a:schemeClr val="tx1"/>
        </a:solidFill>
        <a:latin typeface="Arial" panose="020B0604020202020204" pitchFamily="34" charset="0"/>
        <a:ea typeface="华文细黑" panose="0201060004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0" i="0" u="none" kern="1200" baseline="0">
        <a:solidFill>
          <a:schemeClr val="tx1"/>
        </a:solidFill>
        <a:latin typeface="Arial" panose="020B0604020202020204" pitchFamily="34" charset="0"/>
        <a:ea typeface="华文细黑" panose="0201060004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0" i="0" u="none" kern="1200" baseline="0">
        <a:solidFill>
          <a:schemeClr val="tx1"/>
        </a:solidFill>
        <a:latin typeface="Arial" panose="020B0604020202020204" pitchFamily="34" charset="0"/>
        <a:ea typeface="华文细黑" panose="0201060004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0" i="0" u="none" kern="1200" baseline="0">
        <a:solidFill>
          <a:schemeClr val="tx1"/>
        </a:solidFill>
        <a:latin typeface="Arial" panose="020B0604020202020204" pitchFamily="34" charset="0"/>
        <a:ea typeface="华文细黑" panose="0201060004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0" i="0" u="none" kern="1200" baseline="0">
        <a:solidFill>
          <a:schemeClr val="tx1"/>
        </a:solidFill>
        <a:latin typeface="Arial" panose="020B0604020202020204" pitchFamily="34" charset="0"/>
        <a:ea typeface="华文细黑" panose="02010600040101010101" pitchFamily="2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RGHO" initials="W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kiosk/>
    <p:sldRg st="1" end="20"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9E3443"/>
    <a:srgbClr val="00153E"/>
    <a:srgbClr val="3A2200"/>
    <a:srgbClr val="C7B5DF"/>
    <a:srgbClr val="B2DDFA"/>
    <a:srgbClr val="CDCDCD"/>
    <a:srgbClr val="BEB0E4"/>
    <a:srgbClr val="9ED5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2658" autoAdjust="0"/>
  </p:normalViewPr>
  <p:slideViewPr>
    <p:cSldViewPr showGuides="1">
      <p:cViewPr>
        <p:scale>
          <a:sx n="66" d="100"/>
          <a:sy n="66" d="100"/>
        </p:scale>
        <p:origin x="-1692" y="-474"/>
      </p:cViewPr>
      <p:guideLst>
        <p:guide orient="horz" pos="3828"/>
        <p:guide pos="164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6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6" Type="http://schemas.openxmlformats.org/officeDocument/2006/relationships/commentAuthors" Target="commentAuthors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Workbook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0" vertOverflow="ellipsis" vert="horz" wrap="square" anchor="ctr" anchorCtr="1"/>
          <a:lstStyle/>
          <a:p>
            <a:pPr defTabSz="914400">
              <a:defRPr lang="zh-CN"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sz="1800" dirty="0"/>
              <a:t>未来</a:t>
            </a:r>
            <a:r>
              <a:rPr lang="en-US" altLang="zh-CN" sz="1800" dirty="0"/>
              <a:t>3</a:t>
            </a:r>
            <a:r>
              <a:rPr altLang="en-US" sz="1800" dirty="0"/>
              <a:t>年财务预测</a:t>
            </a:r>
            <a:endParaRPr altLang="en-US" sz="1800" dirty="0"/>
          </a:p>
        </c:rich>
      </c:tx>
      <c:layout>
        <c:manualLayout>
          <c:xMode val="edge"/>
          <c:yMode val="edge"/>
          <c:x val="0.390650078740158"/>
          <c:y val="0.0213128729752771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0838600000000002"/>
          <c:y val="0.0975066298110403"/>
          <c:w val="0.90144"/>
          <c:h val="0.804962920707356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净资产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Sheet1!$A$2:$A$5</c:f>
              <c:strCache>
                <c:ptCount val="4"/>
                <c:pt idx="0">
                  <c:v>2017年</c:v>
                </c:pt>
                <c:pt idx="1">
                  <c:v>2018年</c:v>
                </c:pt>
                <c:pt idx="2">
                  <c:v>2019年</c:v>
                </c:pt>
                <c:pt idx="3">
                  <c:v>2020年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</c:numCache>
            </c:numRef>
          </c:val>
        </c:ser>
        <c:ser>
          <c:idx val="0"/>
          <c:order val="1"/>
          <c:tx>
            <c:strRef>
              <c:f>Sheet1!$B$1</c:f>
              <c:strCache>
                <c:ptCount val="1"/>
                <c:pt idx="0">
                  <c:v>总资产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Sheet1!$A$2:$A$5</c:f>
              <c:strCache>
                <c:ptCount val="4"/>
                <c:pt idx="0">
                  <c:v>2017年</c:v>
                </c:pt>
                <c:pt idx="1">
                  <c:v>2018年</c:v>
                </c:pt>
                <c:pt idx="2">
                  <c:v>2019年</c:v>
                </c:pt>
                <c:pt idx="3">
                  <c:v>2020年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主营收入</c:v>
                </c:pt>
              </c:strCache>
            </c:strRef>
          </c:tx>
          <c:spPr>
            <a:solidFill>
              <a:srgbClr val="BEB0E4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Sheet1!$A$2:$A$5</c:f>
              <c:strCache>
                <c:ptCount val="4"/>
                <c:pt idx="0">
                  <c:v>2017年</c:v>
                </c:pt>
                <c:pt idx="1">
                  <c:v>2018年</c:v>
                </c:pt>
                <c:pt idx="2">
                  <c:v>2019年</c:v>
                </c:pt>
                <c:pt idx="3">
                  <c:v>2020年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3500</c:v>
                </c:pt>
                <c:pt idx="1">
                  <c:v>8000</c:v>
                </c:pt>
                <c:pt idx="2">
                  <c:v>15000</c:v>
                </c:pt>
                <c:pt idx="3">
                  <c:v>40000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1426816"/>
        <c:axId val="201428352"/>
      </c:barChart>
      <c:catAx>
        <c:axId val="201426816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201428352"/>
        <c:crosses val="autoZero"/>
        <c:auto val="1"/>
        <c:lblAlgn val="ctr"/>
        <c:lblOffset val="100"/>
        <c:noMultiLvlLbl val="0"/>
      </c:catAx>
      <c:valAx>
        <c:axId val="2014283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201426816"/>
        <c:crosses val="autoZero"/>
        <c:crossBetween val="between"/>
        <c:dispUnits>
          <c:builtInUnit val="millions"/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3796" name="Rectangle 4"/>
          <p:cNvSpPr>
            <a:spLocks noGrp="1" noRot="1" noChangeAspect="1"/>
          </p:cNvSpPr>
          <p:nvPr>
            <p:ph type="sldImg"/>
          </p:nvPr>
        </p:nvSpPr>
        <p:spPr>
          <a:xfrm>
            <a:off x="919163" y="744538"/>
            <a:ext cx="4962525" cy="3722687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/>
          <a:lstStyle/>
          <a:p>
            <a:pPr lvl="0" algn="r" eaLnBrk="1" hangingPunct="1"/>
            <a:fld id="{9A0DB2DC-4C9A-4742-B13C-FB6460FD3503}" type="slidenum">
              <a:rPr lang="en-US" altLang="zh-CN" sz="1200" dirty="0">
                <a:ea typeface="宋体" panose="02010600030101010101" pitchFamily="2" charset="-122"/>
              </a:rPr>
            </a:fld>
            <a:endParaRPr lang="en-US" altLang="zh-CN" sz="1200" dirty="0"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4819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ctr"/>
          <a:lstStyle/>
          <a:p>
            <a:pPr lvl="0"/>
            <a:endParaRPr lang="zh-CN" altLang="en-US" dirty="0"/>
          </a:p>
        </p:txBody>
      </p:sp>
      <p:sp>
        <p:nvSpPr>
          <p:cNvPr id="3482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86550" y="2349500"/>
            <a:ext cx="2097088" cy="2476500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95288" y="2349500"/>
            <a:ext cx="6138862" cy="2476500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FC6B1-9044-43A1-8207-7E02AE360EC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smtClean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FC6B1-9044-43A1-8207-7E02AE360EC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smtClean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FC6B1-9044-43A1-8207-7E02AE360EC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smtClean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FC6B1-9044-43A1-8207-7E02AE360EC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smtClean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FC6B1-9044-43A1-8207-7E02AE360EC4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smtClean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FC6B1-9044-43A1-8207-7E02AE360EC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smtClean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FC6B1-9044-43A1-8207-7E02AE360EC4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smtClean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FC6B1-9044-43A1-8207-7E02AE360EC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smtClean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FC6B1-9044-43A1-8207-7E02AE360EC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smtClean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FC6B1-9044-43A1-8207-7E02AE360EC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smtClean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FC6B1-9044-43A1-8207-7E02AE360EC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smtClean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763713" y="4292600"/>
            <a:ext cx="3097212" cy="533400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013325" y="4292600"/>
            <a:ext cx="3097213" cy="533400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7"/>
          <p:cNvSpPr txBox="1">
            <a:spLocks noChangeArrowheads="1"/>
          </p:cNvSpPr>
          <p:nvPr/>
        </p:nvSpPr>
        <p:spPr bwMode="auto">
          <a:xfrm>
            <a:off x="2627313" y="6434138"/>
            <a:ext cx="4392613" cy="1825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6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6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6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6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本报告是严格保密的。</a:t>
            </a:r>
            <a:endParaRPr kumimoji="0" lang="zh-CN" altLang="en-US" sz="6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2051" name="Line 8"/>
          <p:cNvSpPr>
            <a:spLocks noChangeShapeType="1"/>
          </p:cNvSpPr>
          <p:nvPr/>
        </p:nvSpPr>
        <p:spPr bwMode="auto">
          <a:xfrm>
            <a:off x="2700338" y="6381750"/>
            <a:ext cx="6119813" cy="0"/>
          </a:xfrm>
          <a:prstGeom prst="line">
            <a:avLst/>
          </a:prstGeom>
          <a:noFill/>
          <a:ln w="9525">
            <a:solidFill>
              <a:srgbClr val="AA1054"/>
            </a:solidFill>
            <a:rou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anose="02010600040101010101" pitchFamily="2" charset="-122"/>
              <a:cs typeface="+mn-cs"/>
            </a:endParaRPr>
          </a:p>
        </p:txBody>
      </p:sp>
      <p:sp>
        <p:nvSpPr>
          <p:cNvPr id="5124" name="Rectangle 9"/>
          <p:cNvSpPr>
            <a:spLocks noGrp="1"/>
          </p:cNvSpPr>
          <p:nvPr>
            <p:ph type="title"/>
          </p:nvPr>
        </p:nvSpPr>
        <p:spPr>
          <a:xfrm>
            <a:off x="395288" y="2349500"/>
            <a:ext cx="8388350" cy="1538288"/>
          </a:xfrm>
          <a:prstGeom prst="rect">
            <a:avLst/>
          </a:prstGeom>
          <a:solidFill>
            <a:schemeClr val="hlink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rIns="0" anchor="ctr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pic>
        <p:nvPicPr>
          <p:cNvPr id="5125" name="Picture 10" descr="logo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39725" y="6351588"/>
            <a:ext cx="1889125" cy="3413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4" name="Text Box 11"/>
          <p:cNvSpPr txBox="1">
            <a:spLocks noChangeArrowheads="1"/>
          </p:cNvSpPr>
          <p:nvPr/>
        </p:nvSpPr>
        <p:spPr bwMode="auto">
          <a:xfrm>
            <a:off x="3276600" y="2492375"/>
            <a:ext cx="4032250" cy="2746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6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6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6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6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anose="02010600040101010101" pitchFamily="2" charset="-122"/>
              <a:cs typeface="+mn-cs"/>
            </a:endParaRPr>
          </a:p>
        </p:txBody>
      </p:sp>
      <p:sp>
        <p:nvSpPr>
          <p:cNvPr id="2055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32588" y="6408738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ea typeface="宋体" panose="02010600030101010101" pitchFamily="2" charset="-122"/>
              </a:defRPr>
            </a:lvl1pPr>
          </a:lstStyle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  <p:sp>
        <p:nvSpPr>
          <p:cNvPr id="5128" name="Rectangle 13"/>
          <p:cNvSpPr>
            <a:spLocks noGrp="1"/>
          </p:cNvSpPr>
          <p:nvPr>
            <p:ph type="body"/>
          </p:nvPr>
        </p:nvSpPr>
        <p:spPr>
          <a:xfrm>
            <a:off x="1763713" y="4292600"/>
            <a:ext cx="6346825" cy="5334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华文中宋" panose="02010600040101010101" pitchFamily="2" charset="-122"/>
          <a:ea typeface="华文中宋" panose="0201060004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华文中宋" panose="02010600040101010101" pitchFamily="2" charset="-122"/>
          <a:ea typeface="华文中宋" panose="0201060004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华文中宋" panose="02010600040101010101" pitchFamily="2" charset="-122"/>
          <a:ea typeface="华文中宋" panose="0201060004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华文中宋" panose="02010600040101010101" pitchFamily="2" charset="-122"/>
          <a:ea typeface="华文中宋" panose="02010600040101010101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华文中宋" panose="02010600040101010101" pitchFamily="2" charset="-122"/>
          <a:ea typeface="华文中宋" panose="02010600040101010101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华文中宋" panose="02010600040101010101" pitchFamily="2" charset="-122"/>
          <a:ea typeface="华文中宋" panose="02010600040101010101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华文中宋" panose="02010600040101010101" pitchFamily="2" charset="-122"/>
          <a:ea typeface="华文中宋" panose="02010600040101010101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华文中宋" panose="02010600040101010101" pitchFamily="2" charset="-122"/>
          <a:ea typeface="华文中宋" panose="02010600040101010101" pitchFamily="2" charset="-122"/>
        </a:defRPr>
      </a:lvl9pPr>
    </p:titleStyle>
    <p:bodyStyle>
      <a:lvl1pPr marL="342900" indent="-342900" algn="ctr" rtl="0" eaLnBrk="0" fontAlgn="base" hangingPunct="0">
        <a:spcBef>
          <a:spcPct val="20000"/>
        </a:spcBef>
        <a:spcAft>
          <a:spcPct val="0"/>
        </a:spcAft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宋体" panose="02010600030101010101" pitchFamily="2" charset="-122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宋体" panose="02010600030101010101" pitchFamily="2" charset="-122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宋体" panose="02010600030101010101" pitchFamily="2" charset="-122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宋体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4FC6B1-9044-43A1-8207-7E02AE360EC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 eaLnBrk="1" hangingPunct="1"/>
            <a:fld id="{9A0DB2DC-4C9A-4742-B13C-FB6460FD3503}" type="slidenum">
              <a:rPr lang="en-US" altLang="zh-CN" smtClean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3.jpe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chart" Target="../charts/char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7" Type="http://schemas.openxmlformats.org/officeDocument/2006/relationships/image" Target="../media/image10.jpeg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.xml"/><Relationship Id="rId1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Line 5"/>
          <p:cNvSpPr/>
          <p:nvPr/>
        </p:nvSpPr>
        <p:spPr>
          <a:xfrm>
            <a:off x="2447925" y="6577013"/>
            <a:ext cx="6481763" cy="0"/>
          </a:xfrm>
          <a:prstGeom prst="line">
            <a:avLst/>
          </a:prstGeom>
          <a:ln w="9525" cap="flat" cmpd="sng">
            <a:solidFill>
              <a:srgbClr val="EAEAEA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6147" name="Rectangle 2"/>
          <p:cNvSpPr>
            <a:spLocks noGrp="1"/>
          </p:cNvSpPr>
          <p:nvPr/>
        </p:nvSpPr>
        <p:spPr>
          <a:xfrm>
            <a:off x="5145089" y="5786454"/>
            <a:ext cx="3754755" cy="358775"/>
          </a:xfrm>
          <a:prstGeom prst="rect">
            <a:avLst/>
          </a:prstGeom>
          <a:noFill/>
          <a:ln w="9525">
            <a:noFill/>
          </a:ln>
        </p:spPr>
        <p:txBody>
          <a:bodyPr lIns="0" rIns="0"/>
          <a:lstStyle/>
          <a:p>
            <a:r>
              <a:rPr lang="zh-CN" altLang="en-US" sz="2000" b="1" dirty="0">
                <a:solidFill>
                  <a:schemeClr val="tx2">
                    <a:lumMod val="75000"/>
                  </a:schemeClr>
                </a:solidFill>
                <a:latin typeface="华文细黑" panose="02010600040101010101" pitchFamily="2" charset="-122"/>
              </a:rPr>
              <a:t>东莞威耀数控设备有限公司</a:t>
            </a:r>
            <a:endParaRPr lang="en-US" altLang="zh-CN" sz="2000" b="1" dirty="0">
              <a:solidFill>
                <a:schemeClr val="tx2">
                  <a:lumMod val="75000"/>
                </a:schemeClr>
              </a:solidFill>
              <a:latin typeface="华文细黑" panose="02010600040101010101" pitchFamily="2" charset="-122"/>
            </a:endParaRPr>
          </a:p>
          <a:p>
            <a:pPr algn="ctr"/>
            <a:endParaRPr lang="zh-CN" altLang="en-US" sz="2000" b="1" dirty="0">
              <a:solidFill>
                <a:schemeClr val="tx2"/>
              </a:solidFill>
              <a:latin typeface="华文细黑" panose="02010600040101010101" pitchFamily="2" charset="-122"/>
            </a:endParaRPr>
          </a:p>
        </p:txBody>
      </p:sp>
      <p:sp>
        <p:nvSpPr>
          <p:cNvPr id="6149" name="矩形 7"/>
          <p:cNvSpPr/>
          <p:nvPr/>
        </p:nvSpPr>
        <p:spPr>
          <a:xfrm>
            <a:off x="4548823" y="714375"/>
            <a:ext cx="423799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r"/>
            <a:r>
              <a:rPr lang="en-US" altLang="zh-CN" sz="2400" b="1" dirty="0">
                <a:latin typeface="Arial" panose="020B0604020202020204" pitchFamily="34" charset="0"/>
              </a:rPr>
              <a:t> </a:t>
            </a:r>
            <a:r>
              <a:rPr lang="zh-CN" altLang="en-US" sz="2400" b="1" dirty="0">
                <a:latin typeface="Arial" panose="020B0604020202020204" pitchFamily="34" charset="0"/>
              </a:rPr>
              <a:t>立足模具制造，展望行业技术</a:t>
            </a:r>
            <a:endParaRPr lang="zh-CN" altLang="en-US" sz="2000" b="1" dirty="0">
              <a:latin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14876" y="2928934"/>
            <a:ext cx="4429124" cy="2062101"/>
          </a:xfrm>
          <a:prstGeom prst="rect">
            <a:avLst/>
          </a:prstGeom>
          <a:noFill/>
          <a:ln w="9525">
            <a:noFill/>
          </a:ln>
        </p:spPr>
        <p:txBody>
          <a:bodyPr wrap="square" lIns="91438" tIns="45719" rIns="91438" bIns="45719" rtlCol="0" anchor="t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zh-CN" altLang="en-US" sz="3200" b="1" dirty="0" smtClean="0">
                <a:solidFill>
                  <a:schemeClr val="bg2">
                    <a:lumMod val="50000"/>
                  </a:schemeClr>
                </a:solidFill>
                <a:ea typeface="微软雅黑" panose="020B0503020204020204" pitchFamily="34" charset="-122"/>
              </a:rPr>
              <a:t>静走丝电火花切割机床</a:t>
            </a:r>
            <a:endParaRPr lang="en-US" altLang="zh-CN" sz="3200" b="1" dirty="0" smtClean="0">
              <a:solidFill>
                <a:schemeClr val="bg2">
                  <a:lumMod val="50000"/>
                </a:schemeClr>
              </a:solidFill>
              <a:ea typeface="微软雅黑" panose="020B0503020204020204" pitchFamily="34" charset="-122"/>
            </a:endParaRPr>
          </a:p>
          <a:p>
            <a:pPr algn="ctr">
              <a:spcBef>
                <a:spcPct val="50000"/>
              </a:spcBef>
              <a:defRPr/>
            </a:pPr>
            <a:r>
              <a:rPr lang="zh-CN" altLang="en-US" sz="3200" b="1" dirty="0" smtClean="0">
                <a:solidFill>
                  <a:schemeClr val="bg2">
                    <a:lumMod val="50000"/>
                  </a:schemeClr>
                </a:solidFill>
                <a:ea typeface="微软雅黑" panose="020B0503020204020204" pitchFamily="34" charset="-122"/>
              </a:rPr>
              <a:t>研发成果产业化</a:t>
            </a:r>
            <a:endParaRPr lang="zh-CN" altLang="en-US" sz="3200" b="1" dirty="0" smtClean="0">
              <a:solidFill>
                <a:schemeClr val="bg2">
                  <a:lumMod val="50000"/>
                </a:schemeClr>
              </a:solidFill>
              <a:ea typeface="微软雅黑" panose="020B0503020204020204" pitchFamily="34" charset="-122"/>
            </a:endParaRPr>
          </a:p>
          <a:p>
            <a:pPr algn="ctr">
              <a:spcBef>
                <a:spcPct val="50000"/>
              </a:spcBef>
            </a:pPr>
            <a:endParaRPr lang="zh-CN" altLang="en-US" sz="32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858280" y="6581025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/>
              <a:t>1</a:t>
            </a:r>
            <a:endParaRPr lang="zh-CN" altLang="en-US" sz="12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1643050"/>
            <a:ext cx="4786315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1000100" y="6143644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dirty="0"/>
          </a:p>
        </p:txBody>
      </p:sp>
      <p:pic>
        <p:nvPicPr>
          <p:cNvPr id="11" name="Picture 8" descr="C:\Users\Administrator\Desktop\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3636" y="1643050"/>
            <a:ext cx="785813" cy="787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429547" y="5786454"/>
            <a:ext cx="40318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 smtClean="0">
                <a:solidFill>
                  <a:schemeClr val="accent1">
                    <a:lumMod val="50000"/>
                  </a:schemeClr>
                </a:solidFill>
              </a:rPr>
              <a:t>广东华中科技大学工业技术研究院</a:t>
            </a:r>
            <a:endParaRPr lang="zh-CN" altLang="en-US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advTm="4212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灯片编号占位符 1"/>
          <p:cNvSpPr txBox="1">
            <a:spLocks noGrp="1"/>
          </p:cNvSpPr>
          <p:nvPr/>
        </p:nvSpPr>
        <p:spPr>
          <a:xfrm>
            <a:off x="6732588" y="6408738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algn="r"/>
            <a:endParaRPr lang="en-US" altLang="zh-CN" sz="12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5363" name="矩形 2"/>
          <p:cNvSpPr/>
          <p:nvPr/>
        </p:nvSpPr>
        <p:spPr>
          <a:xfrm>
            <a:off x="395288" y="620713"/>
            <a:ext cx="2646878" cy="5847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静走丝</a:t>
            </a:r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的性能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35424" y="1785926"/>
            <a:ext cx="22365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威耀静态张力控制系统</a:t>
            </a:r>
            <a:endParaRPr lang="zh-CN" altLang="en-US" dirty="0"/>
          </a:p>
        </p:txBody>
      </p:sp>
      <p:pic>
        <p:nvPicPr>
          <p:cNvPr id="15" name="图片 19" descr="12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28662" y="4929198"/>
            <a:ext cx="571504" cy="35719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" name="图片 19" descr="12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29256" y="3143248"/>
            <a:ext cx="571504" cy="35719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" name="图片 19" descr="12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29256" y="3714752"/>
            <a:ext cx="571504" cy="35719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" name="TextBox 18"/>
          <p:cNvSpPr txBox="1"/>
          <p:nvPr/>
        </p:nvSpPr>
        <p:spPr>
          <a:xfrm>
            <a:off x="1857356" y="4947834"/>
            <a:ext cx="1643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最大承重</a:t>
            </a:r>
            <a:r>
              <a:rPr lang="en-US" altLang="zh-CN" dirty="0" smtClean="0"/>
              <a:t>10</a:t>
            </a:r>
            <a:r>
              <a:rPr lang="zh-CN" altLang="en-US" dirty="0" smtClean="0"/>
              <a:t>吨</a:t>
            </a:r>
            <a:endParaRPr lang="zh-CN" alt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272946" y="3071810"/>
            <a:ext cx="680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环保</a:t>
            </a:r>
            <a:endParaRPr lang="zh-CN" alt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291378" y="3714752"/>
            <a:ext cx="18525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节能、节省人力</a:t>
            </a:r>
            <a:endParaRPr lang="zh-CN" altLang="en-US" dirty="0"/>
          </a:p>
        </p:txBody>
      </p:sp>
      <p:pic>
        <p:nvPicPr>
          <p:cNvPr id="23" name="图片 19" descr="12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1538" y="1857364"/>
            <a:ext cx="500066" cy="35719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TextBox 23"/>
          <p:cNvSpPr txBox="1"/>
          <p:nvPr/>
        </p:nvSpPr>
        <p:spPr>
          <a:xfrm>
            <a:off x="1857356" y="2376066"/>
            <a:ext cx="22749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表面粗糙度</a:t>
            </a:r>
            <a:r>
              <a:rPr lang="en-US" altLang="zh-CN" dirty="0" smtClean="0"/>
              <a:t>Ra ≤0.8</a:t>
            </a:r>
            <a:r>
              <a:rPr lang="el-GR" altLang="zh-CN" dirty="0" smtClean="0"/>
              <a:t> μ</a:t>
            </a:r>
            <a:r>
              <a:rPr lang="en-US" altLang="zh-CN" dirty="0" smtClean="0"/>
              <a:t>m</a:t>
            </a:r>
            <a:endParaRPr lang="zh-CN" alt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1912857" y="2957452"/>
            <a:ext cx="19447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尺寸精度≤</a:t>
            </a:r>
            <a:r>
              <a:rPr lang="en-US" altLang="zh-CN" dirty="0" smtClean="0"/>
              <a:t>0.004 </a:t>
            </a:r>
            <a:r>
              <a:rPr lang="en-US" altLang="zh-CN" sz="2000" b="1" dirty="0" smtClean="0"/>
              <a:t>㎜</a:t>
            </a:r>
            <a:endParaRPr lang="zh-CN" altLang="en-US" sz="20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1864207" y="3600394"/>
            <a:ext cx="27077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最大加工工件厚度≤</a:t>
            </a:r>
            <a:r>
              <a:rPr lang="en-US" altLang="zh-CN" dirty="0" smtClean="0"/>
              <a:t>1000 </a:t>
            </a:r>
            <a:r>
              <a:rPr lang="en-US" altLang="zh-CN" sz="2000" b="1" dirty="0" smtClean="0"/>
              <a:t>㎜</a:t>
            </a:r>
            <a:endParaRPr lang="zh-CN" altLang="en-US" sz="2000" dirty="0"/>
          </a:p>
        </p:txBody>
      </p:sp>
      <p:sp>
        <p:nvSpPr>
          <p:cNvPr id="27" name="TextBox 26"/>
          <p:cNvSpPr txBox="1"/>
          <p:nvPr/>
        </p:nvSpPr>
        <p:spPr>
          <a:xfrm>
            <a:off x="1885534" y="4243336"/>
            <a:ext cx="239141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最大锥度</a:t>
            </a:r>
            <a:r>
              <a:rPr lang="en-US" altLang="zh-CN" dirty="0" smtClean="0"/>
              <a:t>±30 °/100</a:t>
            </a:r>
            <a:r>
              <a:rPr lang="en-US" altLang="zh-CN" b="1" dirty="0" smtClean="0"/>
              <a:t> </a:t>
            </a:r>
            <a:r>
              <a:rPr lang="en-US" altLang="zh-CN" sz="2000" b="1" dirty="0" smtClean="0"/>
              <a:t>㎜</a:t>
            </a:r>
            <a:endParaRPr lang="zh-CN" altLang="en-US" sz="2000" dirty="0"/>
          </a:p>
        </p:txBody>
      </p:sp>
      <p:pic>
        <p:nvPicPr>
          <p:cNvPr id="28" name="图片 19" descr="12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0100" y="2428868"/>
            <a:ext cx="500066" cy="35719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" name="图片 19" descr="12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0100" y="3000372"/>
            <a:ext cx="500066" cy="35719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" name="图片 19" descr="12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0100" y="3643314"/>
            <a:ext cx="500066" cy="35719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" name="图片 19" descr="12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0100" y="4286256"/>
            <a:ext cx="500066" cy="35719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" name="图片 19" descr="12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87883" y="1928802"/>
            <a:ext cx="571504" cy="35719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图片 19" descr="12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87883" y="2500306"/>
            <a:ext cx="571504" cy="35719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4" name="TextBox 33"/>
          <p:cNvSpPr txBox="1"/>
          <p:nvPr/>
        </p:nvSpPr>
        <p:spPr>
          <a:xfrm>
            <a:off x="6209050" y="1928802"/>
            <a:ext cx="1149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加工稳定</a:t>
            </a:r>
            <a:endParaRPr lang="zh-CN" alt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6188867" y="2428868"/>
            <a:ext cx="13835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智能化操作</a:t>
            </a:r>
            <a:endParaRPr lang="zh-CN" alt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8789416" y="6581001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/>
              <a:t>10</a:t>
            </a:r>
            <a:endParaRPr lang="zh-CN" altLang="en-US" sz="1200" dirty="0"/>
          </a:p>
        </p:txBody>
      </p:sp>
    </p:spTree>
  </p:cSld>
  <p:clrMapOvr>
    <a:masterClrMapping/>
  </p:clrMapOvr>
  <p:transition advTm="3884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6037" y="285728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 smtClean="0"/>
              <a:t>竞争优势性</a:t>
            </a:r>
            <a:endParaRPr lang="zh-CN" altLang="en-US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800829" y="6581001"/>
            <a:ext cx="3431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/>
              <a:t>11</a:t>
            </a:r>
            <a:endParaRPr lang="zh-CN" altLang="en-US" sz="1200" dirty="0"/>
          </a:p>
        </p:txBody>
      </p:sp>
      <p:graphicFrame>
        <p:nvGraphicFramePr>
          <p:cNvPr id="4" name="表格 3"/>
          <p:cNvGraphicFramePr/>
          <p:nvPr/>
        </p:nvGraphicFramePr>
        <p:xfrm>
          <a:off x="4184650" y="1289685"/>
          <a:ext cx="4442460" cy="4770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5985"/>
                <a:gridCol w="2276475"/>
              </a:tblGrid>
              <a:tr h="39751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11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静走丝</a:t>
                      </a:r>
                      <a:endParaRPr lang="zh-CN" altLang="en-US" sz="11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11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市场中走丝</a:t>
                      </a:r>
                      <a:endParaRPr lang="zh-CN" altLang="en-US" sz="11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751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altLang="zh-CN" sz="11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lang="zh-CN" altLang="en-US" sz="11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静态恒定张力系统</a:t>
                      </a:r>
                      <a:endParaRPr lang="zh-CN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altLang="zh-CN" sz="11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lang="zh-CN" altLang="en-US" sz="11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张力依靠技术员控制（不稳定）</a:t>
                      </a:r>
                      <a:endParaRPr lang="zh-CN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751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altLang="zh-CN" sz="11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lang="zh-CN" altLang="en-US" sz="11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不存在</a:t>
                      </a:r>
                      <a:endParaRPr lang="zh-CN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altLang="zh-CN" sz="11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lang="zh-CN" altLang="en-US" sz="11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运丝单边松丝</a:t>
                      </a:r>
                      <a:endParaRPr lang="zh-CN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751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altLang="zh-CN" sz="11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lang="zh-CN" altLang="en-US" sz="11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不存在</a:t>
                      </a:r>
                      <a:endParaRPr lang="zh-CN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altLang="zh-CN" sz="11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lang="zh-CN" altLang="en-US" sz="11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钼丝震动</a:t>
                      </a:r>
                      <a:endParaRPr lang="zh-CN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751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altLang="zh-CN" sz="11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2000</a:t>
                      </a:r>
                      <a:r>
                        <a:rPr lang="zh-CN" altLang="en-US" sz="11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米换向</a:t>
                      </a:r>
                      <a:r>
                        <a:rPr lang="en-US" altLang="zh-CN" sz="11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</a:t>
                      </a:r>
                      <a:r>
                        <a:rPr lang="zh-CN" altLang="en-US" sz="11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次（</a:t>
                      </a:r>
                      <a:r>
                        <a:rPr lang="en-US" altLang="zh-CN" sz="11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2H</a:t>
                      </a:r>
                      <a:r>
                        <a:rPr lang="zh-CN" altLang="en-US" sz="11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停放电</a:t>
                      </a:r>
                      <a:r>
                        <a:rPr lang="en-US" altLang="zh-CN" sz="11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30</a:t>
                      </a:r>
                      <a:r>
                        <a:rPr lang="zh-CN" altLang="en-US" sz="11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秒）</a:t>
                      </a:r>
                      <a:endParaRPr lang="zh-CN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altLang="zh-CN" sz="11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300</a:t>
                      </a:r>
                      <a:r>
                        <a:rPr lang="zh-CN" altLang="en-US" sz="11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米换向</a:t>
                      </a:r>
                      <a:r>
                        <a:rPr lang="en-US" altLang="zh-CN" sz="11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</a:t>
                      </a:r>
                      <a:r>
                        <a:rPr lang="zh-CN" altLang="en-US" sz="11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次（</a:t>
                      </a:r>
                      <a:r>
                        <a:rPr lang="en-US" altLang="zh-CN" sz="11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2H</a:t>
                      </a:r>
                      <a:r>
                        <a:rPr lang="zh-CN" altLang="en-US" sz="11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停止放电</a:t>
                      </a:r>
                      <a:r>
                        <a:rPr lang="en-US" altLang="zh-CN" sz="11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480</a:t>
                      </a:r>
                      <a:r>
                        <a:rPr lang="zh-CN" altLang="en-US" sz="11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秒）</a:t>
                      </a:r>
                      <a:endParaRPr lang="zh-CN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751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altLang="zh-CN" sz="11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lang="zh-CN" altLang="en-US" sz="11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修刀时连续性放电</a:t>
                      </a:r>
                      <a:endParaRPr lang="zh-CN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altLang="zh-CN" sz="11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lang="zh-CN" altLang="en-US" sz="11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修刀时间断性放电</a:t>
                      </a:r>
                      <a:endParaRPr lang="zh-CN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751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altLang="zh-CN" sz="11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lang="zh-CN" altLang="en-US" sz="11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加工液过滤系统使用（</a:t>
                      </a:r>
                      <a:r>
                        <a:rPr lang="en-US" altLang="zh-CN" sz="11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90</a:t>
                      </a:r>
                      <a:r>
                        <a:rPr lang="zh-CN" altLang="en-US" sz="11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天）</a:t>
                      </a:r>
                      <a:endParaRPr lang="zh-CN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altLang="zh-CN" sz="11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lang="zh-CN" altLang="en-US" sz="11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加工液过滤系统使用（</a:t>
                      </a:r>
                      <a:r>
                        <a:rPr lang="en-US" altLang="zh-CN" sz="11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15</a:t>
                      </a:r>
                      <a:r>
                        <a:rPr lang="zh-CN" altLang="en-US" sz="11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天）</a:t>
                      </a:r>
                      <a:endParaRPr lang="zh-CN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751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altLang="zh-CN" sz="11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lang="zh-CN" altLang="en-US" sz="11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综合加工效率</a:t>
                      </a:r>
                      <a:r>
                        <a:rPr lang="en-US" altLang="zh-CN" sz="11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200mm/min</a:t>
                      </a:r>
                      <a:endParaRPr lang="zh-CN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altLang="zh-CN" sz="11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lang="zh-CN" altLang="en-US" sz="11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综合加工效率</a:t>
                      </a:r>
                      <a:r>
                        <a:rPr lang="en-US" altLang="zh-CN" sz="11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130mm/min</a:t>
                      </a:r>
                      <a:endParaRPr lang="zh-CN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751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altLang="zh-CN" sz="11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lang="zh-CN" altLang="en-US" sz="11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尺寸精度</a:t>
                      </a:r>
                      <a:r>
                        <a:rPr lang="en-US" altLang="zh-CN" sz="11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0.004mm</a:t>
                      </a:r>
                      <a:r>
                        <a:rPr lang="zh-CN" altLang="en-US" sz="11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稳定</a:t>
                      </a:r>
                      <a:endParaRPr lang="zh-CN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altLang="zh-CN" sz="11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lang="zh-CN" altLang="en-US" sz="11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尺寸精度</a:t>
                      </a:r>
                      <a:r>
                        <a:rPr lang="en-US" altLang="zh-CN" sz="11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0.005mm</a:t>
                      </a:r>
                      <a:r>
                        <a:rPr lang="zh-CN" altLang="en-US" sz="11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报废</a:t>
                      </a:r>
                      <a:r>
                        <a:rPr lang="en-US" altLang="zh-CN" sz="11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30%</a:t>
                      </a:r>
                      <a:r>
                        <a:rPr lang="zh-CN" altLang="en-US" sz="11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（不稳定）</a:t>
                      </a:r>
                      <a:endParaRPr lang="zh-CN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751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altLang="zh-CN" sz="11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RA</a:t>
                      </a:r>
                      <a:r>
                        <a:rPr lang="zh-CN" altLang="en-US" sz="11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表面粗糙度</a:t>
                      </a:r>
                      <a:r>
                        <a:rPr lang="en-US" altLang="zh-CN" sz="11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0.8um</a:t>
                      </a:r>
                      <a:endParaRPr lang="zh-CN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altLang="zh-CN" sz="11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RA</a:t>
                      </a:r>
                      <a:r>
                        <a:rPr lang="zh-CN" altLang="en-US" sz="11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表面粗糙度</a:t>
                      </a:r>
                      <a:r>
                        <a:rPr lang="en-US" altLang="zh-CN" sz="11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1.2um</a:t>
                      </a:r>
                      <a:endParaRPr lang="zh-CN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751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altLang="zh-CN" sz="11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lang="zh-CN" altLang="en-US" sz="11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最大锥度</a:t>
                      </a:r>
                      <a:r>
                        <a:rPr lang="en-US" altLang="zh-CN" sz="11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±30°</a:t>
                      </a:r>
                      <a:endParaRPr lang="zh-CN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altLang="zh-CN" sz="11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lang="zh-CN" altLang="en-US" sz="11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最大锥度</a:t>
                      </a:r>
                      <a:r>
                        <a:rPr lang="en-US" altLang="zh-CN" sz="11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±3°</a:t>
                      </a:r>
                      <a:endParaRPr lang="zh-CN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751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altLang="zh-CN" sz="11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lang="zh-CN" altLang="en-US" sz="11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最大加工高度</a:t>
                      </a:r>
                      <a:r>
                        <a:rPr lang="en-US" altLang="zh-CN" sz="11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1000mm</a:t>
                      </a:r>
                      <a:endParaRPr lang="zh-CN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altLang="zh-CN" sz="11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lang="zh-CN" altLang="en-US" sz="11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最大加工高度</a:t>
                      </a:r>
                      <a:r>
                        <a:rPr lang="en-US" altLang="zh-CN" sz="11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300mm</a:t>
                      </a:r>
                      <a:endParaRPr lang="zh-CN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表格 5"/>
          <p:cNvGraphicFramePr/>
          <p:nvPr/>
        </p:nvGraphicFramePr>
        <p:xfrm>
          <a:off x="455930" y="1292225"/>
          <a:ext cx="3709035" cy="477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8965"/>
                <a:gridCol w="1830070"/>
              </a:tblGrid>
              <a:tr h="47752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11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静走丝</a:t>
                      </a:r>
                      <a:endParaRPr lang="zh-CN" altLang="en-US" sz="11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11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市场慢走丝</a:t>
                      </a:r>
                      <a:endParaRPr lang="zh-CN" altLang="en-US" sz="11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752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altLang="zh-CN" sz="11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lang="zh-CN" altLang="en-US" sz="11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尺寸精度</a:t>
                      </a:r>
                      <a:r>
                        <a:rPr lang="en-US" altLang="zh-CN" sz="11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±0.004mm</a:t>
                      </a:r>
                      <a:endParaRPr lang="zh-CN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altLang="zh-CN" sz="11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lang="zh-CN" altLang="en-US" sz="11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尺寸精度</a:t>
                      </a:r>
                      <a:r>
                        <a:rPr lang="en-US" altLang="zh-CN" sz="11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±0.003mm</a:t>
                      </a:r>
                      <a:endParaRPr lang="zh-CN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752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altLang="zh-CN" sz="11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RA</a:t>
                      </a:r>
                      <a:r>
                        <a:rPr lang="zh-CN" altLang="en-US" sz="11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表面精糙度</a:t>
                      </a:r>
                      <a:r>
                        <a:rPr lang="en-US" altLang="zh-CN" sz="11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0.8um</a:t>
                      </a:r>
                      <a:endParaRPr lang="zh-CN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altLang="zh-CN" sz="11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RA</a:t>
                      </a:r>
                      <a:r>
                        <a:rPr lang="zh-CN" altLang="en-US" sz="11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表面精糙度</a:t>
                      </a:r>
                      <a:r>
                        <a:rPr lang="en-US" altLang="zh-CN" sz="11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1.2um</a:t>
                      </a:r>
                      <a:endParaRPr lang="zh-CN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752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altLang="zh-CN" sz="11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lang="zh-CN" altLang="en-US" sz="11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最大锥度</a:t>
                      </a:r>
                      <a:r>
                        <a:rPr lang="en-US" altLang="zh-CN" sz="11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±30°</a:t>
                      </a:r>
                      <a:endParaRPr lang="zh-CN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altLang="zh-CN" sz="11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lang="zh-CN" altLang="en-US" sz="11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最大锥度</a:t>
                      </a:r>
                      <a:r>
                        <a:rPr lang="en-US" altLang="zh-CN" sz="11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±10°</a:t>
                      </a:r>
                      <a:endParaRPr lang="zh-CN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752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altLang="zh-CN" sz="11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lang="zh-CN" altLang="en-US" sz="11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最大加工高度</a:t>
                      </a:r>
                      <a:r>
                        <a:rPr lang="en-US" altLang="zh-CN" sz="11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1000mm</a:t>
                      </a:r>
                      <a:endParaRPr lang="zh-CN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altLang="zh-CN" sz="11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lang="zh-CN" altLang="en-US" sz="11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最大加工高度</a:t>
                      </a:r>
                      <a:r>
                        <a:rPr lang="en-US" altLang="zh-CN" sz="11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150mm</a:t>
                      </a:r>
                      <a:endParaRPr lang="zh-CN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752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altLang="zh-CN" sz="11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lang="zh-CN" altLang="en-US" sz="11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最大重量</a:t>
                      </a:r>
                      <a:r>
                        <a:rPr lang="en-US" altLang="zh-CN" sz="11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2500kg</a:t>
                      </a:r>
                      <a:endParaRPr lang="zh-CN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altLang="zh-CN" sz="11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lang="zh-CN" altLang="en-US" sz="11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最大重量</a:t>
                      </a:r>
                      <a:r>
                        <a:rPr lang="en-US" altLang="zh-CN" sz="11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300kg</a:t>
                      </a:r>
                      <a:endParaRPr lang="zh-CN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752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altLang="zh-CN" sz="11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lang="zh-CN" altLang="en-US" sz="11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最大总功率</a:t>
                      </a:r>
                      <a:r>
                        <a:rPr lang="en-US" altLang="zh-CN" sz="11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3KVA</a:t>
                      </a:r>
                      <a:endParaRPr lang="zh-CN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altLang="zh-CN" sz="11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lang="zh-CN" altLang="en-US" sz="11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最大总功率</a:t>
                      </a:r>
                      <a:r>
                        <a:rPr lang="en-US" altLang="zh-CN" sz="11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50KVA</a:t>
                      </a:r>
                      <a:endParaRPr lang="zh-CN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752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altLang="zh-CN" sz="11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lang="zh-CN" altLang="en-US" sz="11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综合加工效率</a:t>
                      </a:r>
                      <a:r>
                        <a:rPr lang="en-US" altLang="zh-CN" sz="11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200mm/min</a:t>
                      </a:r>
                      <a:endParaRPr lang="zh-CN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altLang="zh-CN" sz="11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lang="zh-CN" altLang="en-US" sz="11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综合加工效率</a:t>
                      </a:r>
                      <a:r>
                        <a:rPr lang="en-US" altLang="zh-CN" sz="11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90mm/min</a:t>
                      </a:r>
                      <a:endParaRPr lang="zh-CN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752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altLang="zh-CN" sz="11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lang="zh-CN" altLang="en-US" sz="11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耗材合算</a:t>
                      </a:r>
                      <a:r>
                        <a:rPr lang="en-US" altLang="zh-CN" sz="11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1200</a:t>
                      </a:r>
                      <a:r>
                        <a:rPr lang="zh-CN" altLang="en-US" sz="11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元（</a:t>
                      </a:r>
                      <a:r>
                        <a:rPr lang="en-US" altLang="zh-CN" sz="11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RMB</a:t>
                      </a:r>
                      <a:r>
                        <a:rPr lang="zh-CN" altLang="en-US" sz="11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）</a:t>
                      </a:r>
                      <a:endParaRPr lang="zh-CN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altLang="zh-CN" sz="11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lang="zh-CN" altLang="en-US" sz="11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耗材合算</a:t>
                      </a:r>
                      <a:r>
                        <a:rPr lang="en-US" altLang="zh-CN" sz="11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8000</a:t>
                      </a:r>
                      <a:r>
                        <a:rPr lang="zh-CN" altLang="en-US" sz="11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元（</a:t>
                      </a:r>
                      <a:r>
                        <a:rPr lang="en-US" altLang="zh-CN" sz="11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RMB</a:t>
                      </a:r>
                      <a:r>
                        <a:rPr lang="zh-CN" altLang="en-US" sz="11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）</a:t>
                      </a:r>
                      <a:endParaRPr lang="zh-CN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752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altLang="zh-CN" sz="11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lang="zh-CN" altLang="en-US" sz="11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市场价格</a:t>
                      </a:r>
                      <a:r>
                        <a:rPr lang="en-US" altLang="zh-CN" sz="11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23</a:t>
                      </a:r>
                      <a:r>
                        <a:rPr lang="zh-CN" altLang="en-US" sz="11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万元（</a:t>
                      </a:r>
                      <a:r>
                        <a:rPr lang="en-US" altLang="zh-CN" sz="11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RMB</a:t>
                      </a:r>
                      <a:r>
                        <a:rPr lang="zh-CN" altLang="en-US" sz="11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）</a:t>
                      </a:r>
                      <a:endParaRPr lang="zh-CN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altLang="zh-CN" sz="11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lang="zh-CN" altLang="en-US" sz="11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市场价格</a:t>
                      </a:r>
                      <a:r>
                        <a:rPr lang="en-US" altLang="zh-CN" sz="11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75</a:t>
                      </a:r>
                      <a:r>
                        <a:rPr lang="zh-CN" altLang="en-US" sz="11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万元（</a:t>
                      </a:r>
                      <a:r>
                        <a:rPr lang="en-US" altLang="zh-CN" sz="11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RMB</a:t>
                      </a:r>
                      <a:r>
                        <a:rPr lang="zh-CN" altLang="en-US" sz="11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）</a:t>
                      </a:r>
                      <a:endParaRPr lang="zh-CN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灯片编号占位符 1"/>
          <p:cNvSpPr txBox="1">
            <a:spLocks noGrp="1"/>
          </p:cNvSpPr>
          <p:nvPr/>
        </p:nvSpPr>
        <p:spPr>
          <a:xfrm>
            <a:off x="6732588" y="6408738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algn="r"/>
            <a:endParaRPr lang="en-US" altLang="zh-CN" sz="12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7411" name="矩形 2"/>
          <p:cNvSpPr/>
          <p:nvPr/>
        </p:nvSpPr>
        <p:spPr>
          <a:xfrm>
            <a:off x="214282" y="357166"/>
            <a:ext cx="4698722" cy="5847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往复走丝线切割发展空间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413" name="TextBox 4"/>
          <p:cNvSpPr txBox="1"/>
          <p:nvPr/>
        </p:nvSpPr>
        <p:spPr>
          <a:xfrm>
            <a:off x="714348" y="1638534"/>
            <a:ext cx="6486195" cy="861772"/>
          </a:xfrm>
          <a:prstGeom prst="rect">
            <a:avLst/>
          </a:prstGeom>
          <a:noFill/>
          <a:ln w="9525">
            <a:noFill/>
          </a:ln>
        </p:spPr>
        <p:txBody>
          <a:bodyPr wrap="none"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000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1.AWT</a:t>
            </a:r>
            <a:r>
              <a:rPr lang="zh-CN" altLang="en-US" sz="2000" dirty="0" smtClean="0">
                <a:ea typeface="微软雅黑" panose="020B0503020204020204" pitchFamily="34" charset="-122"/>
              </a:rPr>
              <a:t>自动穿线：  可实现智能化操作、减少技术操作员</a:t>
            </a:r>
            <a:endParaRPr lang="en-US" altLang="zh-CN" sz="2000" dirty="0" smtClean="0">
              <a:ea typeface="微软雅黑" panose="020B0503020204020204" pitchFamily="34" charset="-122"/>
            </a:endParaRPr>
          </a:p>
          <a:p>
            <a:pPr algn="ctr">
              <a:spcBef>
                <a:spcPct val="50000"/>
              </a:spcBef>
            </a:pPr>
            <a:r>
              <a:rPr lang="zh-CN" altLang="en-US" sz="2000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         可提高综合加工效率。</a:t>
            </a:r>
            <a:endParaRPr lang="zh-CN" altLang="en-US" sz="20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0" name="TextBox 4"/>
          <p:cNvSpPr txBox="1"/>
          <p:nvPr/>
        </p:nvSpPr>
        <p:spPr>
          <a:xfrm>
            <a:off x="678190" y="2848464"/>
            <a:ext cx="7463899" cy="861772"/>
          </a:xfrm>
          <a:prstGeom prst="rect">
            <a:avLst/>
          </a:prstGeom>
          <a:noFill/>
          <a:ln w="9525">
            <a:noFill/>
          </a:ln>
        </p:spPr>
        <p:txBody>
          <a:bodyPr wrap="none"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000" dirty="0" smtClean="0">
                <a:ea typeface="微软雅黑" panose="020B0503020204020204" pitchFamily="34" charset="-122"/>
              </a:rPr>
              <a:t>2.</a:t>
            </a:r>
            <a:r>
              <a:rPr lang="zh-CN" altLang="en-US" sz="2000" dirty="0" smtClean="0">
                <a:ea typeface="微软雅黑" panose="020B0503020204020204" pitchFamily="34" charset="-122"/>
              </a:rPr>
              <a:t>热能冷却系统：  可减少加工时工件的变形量，使工件，加工液</a:t>
            </a:r>
            <a:endParaRPr lang="en-US" altLang="zh-CN" sz="2000" dirty="0" smtClean="0">
              <a:ea typeface="微软雅黑" panose="020B0503020204020204" pitchFamily="34" charset="-122"/>
            </a:endParaRPr>
          </a:p>
          <a:p>
            <a:pPr algn="ctr">
              <a:spcBef>
                <a:spcPct val="50000"/>
              </a:spcBef>
            </a:pPr>
            <a:r>
              <a:rPr lang="zh-CN" altLang="en-US" sz="2000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             温度、恒定、保证精度的稳定性。</a:t>
            </a:r>
            <a:endParaRPr lang="zh-CN" altLang="en-US" sz="20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1" name="TextBox 4"/>
          <p:cNvSpPr txBox="1"/>
          <p:nvPr/>
        </p:nvSpPr>
        <p:spPr>
          <a:xfrm>
            <a:off x="619646" y="4210302"/>
            <a:ext cx="6950938" cy="861772"/>
          </a:xfrm>
          <a:prstGeom prst="rect">
            <a:avLst/>
          </a:prstGeom>
          <a:noFill/>
          <a:ln w="9525">
            <a:noFill/>
          </a:ln>
        </p:spPr>
        <p:txBody>
          <a:bodyPr wrap="none"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000" dirty="0" smtClean="0">
                <a:ea typeface="微软雅黑" panose="020B0503020204020204" pitchFamily="34" charset="-122"/>
              </a:rPr>
              <a:t>3.</a:t>
            </a:r>
            <a:r>
              <a:rPr lang="zh-CN" altLang="en-US" sz="2000" dirty="0" smtClean="0">
                <a:ea typeface="微软雅黑" panose="020B0503020204020204" pitchFamily="34" charset="-122"/>
              </a:rPr>
              <a:t>自动化线切割：  智能上料放正，自动切割，机械检测完成</a:t>
            </a:r>
            <a:endParaRPr lang="en-US" altLang="zh-CN" sz="2000" dirty="0" smtClean="0">
              <a:ea typeface="微软雅黑" panose="020B0503020204020204" pitchFamily="34" charset="-122"/>
            </a:endParaRPr>
          </a:p>
          <a:p>
            <a:pPr algn="ctr">
              <a:spcBef>
                <a:spcPct val="50000"/>
              </a:spcBef>
            </a:pPr>
            <a:r>
              <a:rPr lang="zh-CN" altLang="en-US" sz="2000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 自动化线切割生产线。</a:t>
            </a:r>
            <a:endParaRPr lang="zh-CN" altLang="en-US" sz="20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789448" y="6581025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/>
              <a:t>12</a:t>
            </a:r>
            <a:endParaRPr lang="zh-CN" altLang="en-US" sz="1200" dirty="0"/>
          </a:p>
        </p:txBody>
      </p:sp>
    </p:spTree>
  </p:cSld>
  <p:clrMapOvr>
    <a:masterClrMapping/>
  </p:clrMapOvr>
  <p:transition advTm="3884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灯片编号占位符 1"/>
          <p:cNvSpPr txBox="1">
            <a:spLocks noGrp="1"/>
          </p:cNvSpPr>
          <p:nvPr/>
        </p:nvSpPr>
        <p:spPr>
          <a:xfrm>
            <a:off x="6732588" y="6408738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algn="r"/>
            <a:endParaRPr lang="en-US" altLang="zh-CN" sz="12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459" name="矩形 2"/>
          <p:cNvSpPr/>
          <p:nvPr/>
        </p:nvSpPr>
        <p:spPr>
          <a:xfrm>
            <a:off x="395288" y="620713"/>
            <a:ext cx="262128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市场需求量：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460" name="TextBox 5"/>
          <p:cNvSpPr txBox="1"/>
          <p:nvPr/>
        </p:nvSpPr>
        <p:spPr>
          <a:xfrm>
            <a:off x="420688" y="1643063"/>
            <a:ext cx="8494712" cy="3598545"/>
          </a:xfrm>
          <a:prstGeom prst="rect">
            <a:avLst/>
          </a:prstGeom>
          <a:noFill/>
          <a:ln w="9525">
            <a:noFill/>
          </a:ln>
        </p:spPr>
        <p:txBody>
          <a:bodyPr lIns="91438" tIns="45719" rIns="91438" bIns="45719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</a:rPr>
              <a:t>       推动社会发展，提高生活水平，保证身体健康。工业之母模具，进入智能时代的智能制造，将自动化生产作业，模具生产所需的设备</a:t>
            </a:r>
            <a:r>
              <a:rPr lang="zh-CN" altLang="en-US" sz="2400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将逐步提高</a:t>
            </a:r>
            <a:r>
              <a: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</a:rPr>
              <a:t>，汽车，家电，</a:t>
            </a:r>
            <a:r>
              <a:rPr lang="zh-CN" altLang="en-US" sz="2400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医疗，航海，</a:t>
            </a:r>
            <a:r>
              <a: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</a:rPr>
              <a:t>航空，等是主要发展方向。</a:t>
            </a:r>
            <a:endParaRPr lang="en-US" altLang="zh-CN" sz="2400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zh-CN" sz="2400" dirty="0">
                <a:latin typeface="Arial" panose="020B0604020202020204" pitchFamily="34" charset="0"/>
                <a:ea typeface="微软雅黑" panose="020B0503020204020204" pitchFamily="34" charset="-122"/>
              </a:rPr>
              <a:t>       </a:t>
            </a:r>
            <a:r>
              <a: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</a:rPr>
              <a:t>电火花加工设备，每年据统计需求量约</a:t>
            </a:r>
            <a:r>
              <a:rPr lang="en-US" altLang="zh-CN" sz="2400" dirty="0">
                <a:latin typeface="Arial" panose="020B0604020202020204" pitchFamily="34" charset="0"/>
                <a:ea typeface="微软雅黑" panose="020B0503020204020204" pitchFamily="34" charset="-122"/>
              </a:rPr>
              <a:t>10</a:t>
            </a:r>
            <a:r>
              <a: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</a:rPr>
              <a:t>万</a:t>
            </a:r>
            <a:r>
              <a:rPr lang="zh-CN" altLang="en-US" sz="2400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台，</a:t>
            </a:r>
            <a:r>
              <a: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</a:rPr>
              <a:t>约</a:t>
            </a:r>
            <a:r>
              <a:rPr lang="en-US" altLang="zh-CN" sz="2400" dirty="0">
                <a:latin typeface="Arial" panose="020B0604020202020204" pitchFamily="34" charset="0"/>
                <a:ea typeface="微软雅黑" panose="020B0503020204020204" pitchFamily="34" charset="-122"/>
              </a:rPr>
              <a:t>200</a:t>
            </a:r>
            <a:r>
              <a: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</a:rPr>
              <a:t>亿以上。</a:t>
            </a:r>
            <a:endParaRPr lang="zh-CN" altLang="en-US" sz="24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786842" y="6572272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/>
              <a:t>13</a:t>
            </a:r>
            <a:endParaRPr lang="zh-CN" altLang="en-US" sz="1200" dirty="0"/>
          </a:p>
        </p:txBody>
      </p:sp>
    </p:spTree>
  </p:cSld>
  <p:clrMapOvr>
    <a:masterClrMapping/>
  </p:clrMapOvr>
  <p:transition advTm="3884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灯片编号占位符 1"/>
          <p:cNvSpPr txBox="1">
            <a:spLocks noGrp="1"/>
          </p:cNvSpPr>
          <p:nvPr/>
        </p:nvSpPr>
        <p:spPr>
          <a:xfrm>
            <a:off x="8786842" y="6572272"/>
            <a:ext cx="357158" cy="285728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algn="r"/>
            <a:r>
              <a:rPr lang="en-US" altLang="zh-CN" sz="1200" dirty="0" smtClean="0">
                <a:latin typeface="Arial" panose="020B0604020202020204" pitchFamily="34" charset="0"/>
                <a:ea typeface="宋体" panose="02010600030101010101" pitchFamily="2" charset="-122"/>
              </a:rPr>
              <a:t>14</a:t>
            </a:r>
            <a:endParaRPr lang="en-US" altLang="zh-CN" sz="12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483" name="矩形 2"/>
          <p:cNvSpPr/>
          <p:nvPr/>
        </p:nvSpPr>
        <p:spPr>
          <a:xfrm>
            <a:off x="395288" y="620713"/>
            <a:ext cx="1826141" cy="5847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战略目标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435" name="矩形 3"/>
          <p:cNvSpPr>
            <a:spLocks noChangeArrowheads="1"/>
          </p:cNvSpPr>
          <p:nvPr/>
        </p:nvSpPr>
        <p:spPr bwMode="auto">
          <a:xfrm>
            <a:off x="1071563" y="2643188"/>
            <a:ext cx="7643813" cy="11176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514350" marR="0" lvl="0" indent="-514350" algn="l" defTabSz="914400" rtl="0" eaLnBrk="1" fontAlgn="base" latinLnBrk="0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2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514350" marR="0" lvl="0" indent="-514350" algn="l" defTabSz="914400" rtl="0" eaLnBrk="1" fontAlgn="base" latinLnBrk="0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0" i="0" u="none" strike="noStrike" kern="120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 </a:t>
            </a:r>
            <a:endParaRPr kumimoji="0" lang="en-US" altLang="zh-CN" sz="2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20485" name="TextBox 4"/>
          <p:cNvSpPr txBox="1"/>
          <p:nvPr/>
        </p:nvSpPr>
        <p:spPr>
          <a:xfrm>
            <a:off x="1071538" y="1928802"/>
            <a:ext cx="4929222" cy="461663"/>
          </a:xfrm>
          <a:prstGeom prst="rect">
            <a:avLst/>
          </a:prstGeom>
          <a:noFill/>
          <a:ln w="9525">
            <a:noFill/>
          </a:ln>
        </p:spPr>
        <p:txBody>
          <a:bodyPr wrap="square"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</a:rPr>
              <a:t>设备月产量</a:t>
            </a:r>
            <a:r>
              <a:rPr lang="zh-CN" altLang="en-US" sz="2400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：           </a:t>
            </a:r>
            <a:r>
              <a:rPr lang="en-US" altLang="zh-CN" sz="2400" b="1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100~200</a:t>
            </a:r>
            <a:r>
              <a: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</a:rPr>
              <a:t>台</a:t>
            </a:r>
            <a:endParaRPr lang="zh-CN" altLang="en-US" sz="24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0486" name="TextBox 5"/>
          <p:cNvSpPr txBox="1"/>
          <p:nvPr/>
        </p:nvSpPr>
        <p:spPr>
          <a:xfrm>
            <a:off x="1228090" y="2500313"/>
            <a:ext cx="4810928" cy="461663"/>
          </a:xfrm>
          <a:prstGeom prst="rect">
            <a:avLst/>
          </a:prstGeom>
          <a:noFill/>
          <a:ln w="9525">
            <a:noFill/>
          </a:ln>
        </p:spPr>
        <p:txBody>
          <a:bodyPr wrap="none"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</a:rPr>
              <a:t>模具制造月资产</a:t>
            </a:r>
            <a:r>
              <a:rPr lang="zh-CN" altLang="en-US" sz="2400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：    </a:t>
            </a:r>
            <a:r>
              <a:rPr lang="en-US" altLang="zh-CN" sz="2400" b="1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300~500</a:t>
            </a:r>
            <a:r>
              <a: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</a:rPr>
              <a:t>万元</a:t>
            </a:r>
            <a:endParaRPr lang="zh-CN" altLang="en-US" sz="24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0487" name="TextBox 6"/>
          <p:cNvSpPr txBox="1"/>
          <p:nvPr/>
        </p:nvSpPr>
        <p:spPr>
          <a:xfrm>
            <a:off x="1214414" y="3214686"/>
            <a:ext cx="3520512" cy="461663"/>
          </a:xfrm>
          <a:prstGeom prst="rect">
            <a:avLst/>
          </a:prstGeom>
          <a:noFill/>
          <a:ln w="9525">
            <a:noFill/>
          </a:ln>
        </p:spPr>
        <p:txBody>
          <a:bodyPr wrap="none"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ISO9001  2015SGS</a:t>
            </a:r>
            <a:r>
              <a:rPr lang="zh-CN" altLang="en-US" sz="2400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认证</a:t>
            </a:r>
            <a:endParaRPr lang="en-US" altLang="zh-CN" sz="24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2976" y="4714884"/>
            <a:ext cx="3791418" cy="461663"/>
          </a:xfrm>
          <a:prstGeom prst="rect">
            <a:avLst/>
          </a:prstGeom>
          <a:noFill/>
          <a:ln w="9525">
            <a:noFill/>
          </a:ln>
        </p:spPr>
        <p:txBody>
          <a:bodyPr wrap="none" lIns="91438" tIns="45719" rIns="91438" bIns="45719" rtlCol="0" anchor="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400" dirty="0" smtClean="0">
                <a:ea typeface="微软雅黑" panose="020B0503020204020204" pitchFamily="34" charset="-122"/>
              </a:rPr>
              <a:t>三年达到完成</a:t>
            </a:r>
            <a:r>
              <a:rPr lang="en-US" altLang="zh-CN" sz="2400" b="1" dirty="0" smtClean="0">
                <a:ea typeface="微软雅黑" panose="020B0503020204020204" pitchFamily="34" charset="-122"/>
              </a:rPr>
              <a:t>IPO</a:t>
            </a:r>
            <a:r>
              <a:rPr lang="zh-CN" altLang="en-US" sz="2400" dirty="0" smtClean="0">
                <a:ea typeface="微软雅黑" panose="020B0503020204020204" pitchFamily="34" charset="-122"/>
              </a:rPr>
              <a:t>上市标准</a:t>
            </a:r>
            <a:endParaRPr lang="zh-CN" altLang="en-US" sz="24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71538" y="4000504"/>
            <a:ext cx="3429024" cy="461663"/>
          </a:xfrm>
          <a:prstGeom prst="rect">
            <a:avLst/>
          </a:prstGeom>
          <a:noFill/>
          <a:ln w="9525">
            <a:noFill/>
          </a:ln>
        </p:spPr>
        <p:txBody>
          <a:bodyPr wrap="square" lIns="91438" tIns="45719" rIns="91438" bIns="45719" rtlCol="0" anchor="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400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生产面积约</a:t>
            </a:r>
            <a:r>
              <a:rPr lang="en-US" altLang="zh-CN" sz="2400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40000</a:t>
            </a:r>
            <a:r>
              <a:rPr lang="zh-CN" altLang="en-US" sz="2400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平方</a:t>
            </a:r>
            <a:endParaRPr lang="zh-CN" altLang="en-US" sz="24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advTm="3884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图表 1"/>
          <p:cNvGraphicFramePr/>
          <p:nvPr/>
        </p:nvGraphicFramePr>
        <p:xfrm>
          <a:off x="1500166" y="1214422"/>
          <a:ext cx="6350000" cy="44691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4" name="文本框 3"/>
          <p:cNvSpPr txBox="1"/>
          <p:nvPr/>
        </p:nvSpPr>
        <p:spPr>
          <a:xfrm>
            <a:off x="7143768" y="1785926"/>
            <a:ext cx="429260" cy="274320"/>
          </a:xfrm>
          <a:prstGeom prst="rect">
            <a:avLst/>
          </a:prstGeom>
          <a:noFill/>
          <a:ln w="9525">
            <a:noFill/>
          </a:ln>
        </p:spPr>
        <p:txBody>
          <a:bodyPr wrap="square" lIns="91438" tIns="45719" rIns="91438" bIns="45719" anchor="t"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en-US" altLang="zh-CN" sz="12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4</a:t>
            </a:r>
            <a:r>
              <a:rPr lang="zh-CN" altLang="en-US" sz="12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亿</a:t>
            </a:r>
            <a:endParaRPr lang="zh-CN" altLang="en-US" sz="1200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643570" y="3714752"/>
            <a:ext cx="567055" cy="274320"/>
          </a:xfrm>
          <a:prstGeom prst="rect">
            <a:avLst/>
          </a:prstGeom>
          <a:noFill/>
          <a:ln w="9525">
            <a:noFill/>
          </a:ln>
        </p:spPr>
        <p:txBody>
          <a:bodyPr wrap="square" lIns="91438" tIns="45719" rIns="91438" bIns="45719" anchor="t"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en-US" altLang="zh-CN" sz="12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1.5</a:t>
            </a:r>
            <a:r>
              <a:rPr lang="zh-CN" altLang="en-US" sz="12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亿</a:t>
            </a:r>
            <a:endParaRPr lang="zh-CN" altLang="en-US" sz="1200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143372" y="4357694"/>
            <a:ext cx="779145" cy="274320"/>
          </a:xfrm>
          <a:prstGeom prst="rect">
            <a:avLst/>
          </a:prstGeom>
          <a:noFill/>
          <a:ln w="9525">
            <a:noFill/>
          </a:ln>
        </p:spPr>
        <p:txBody>
          <a:bodyPr wrap="square" lIns="91438" tIns="45719" rIns="91438" bIns="45719" anchor="t"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5000</a:t>
            </a:r>
            <a:r>
              <a:rPr lang="zh-CN" altLang="en-US" sz="12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万</a:t>
            </a:r>
            <a:endParaRPr lang="zh-CN" altLang="en-US" sz="1200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714612" y="4714884"/>
            <a:ext cx="757555" cy="274320"/>
          </a:xfrm>
          <a:prstGeom prst="rect">
            <a:avLst/>
          </a:prstGeom>
          <a:noFill/>
          <a:ln w="9525">
            <a:noFill/>
          </a:ln>
        </p:spPr>
        <p:txBody>
          <a:bodyPr wrap="square" lIns="91438" tIns="45719" rIns="91438" bIns="45719" anchor="t"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3500</a:t>
            </a:r>
            <a:r>
              <a:rPr lang="zh-CN" altLang="en-US" sz="12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万</a:t>
            </a:r>
            <a:endParaRPr lang="zh-CN" altLang="en-US" sz="1200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071670" y="5715016"/>
            <a:ext cx="4526280" cy="551815"/>
          </a:xfrm>
          <a:prstGeom prst="rect">
            <a:avLst/>
          </a:prstGeom>
          <a:noFill/>
          <a:ln w="9525">
            <a:noFill/>
          </a:ln>
        </p:spPr>
        <p:txBody>
          <a:bodyPr wrap="square" lIns="91438" tIns="45719" rIns="91438" bIns="45719" anchor="t">
            <a:spAutoFit/>
          </a:bodyPr>
          <a:lstStyle/>
          <a:p>
            <a:pPr lvl="0" algn="l">
              <a:spcBef>
                <a:spcPct val="50000"/>
              </a:spcBef>
            </a:pPr>
            <a:r>
              <a:rPr lang="zh-CN" altLang="en-US" sz="12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固定资产：</a:t>
            </a:r>
            <a:r>
              <a:rPr lang="en-US" altLang="zh-CN" sz="12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1600</a:t>
            </a:r>
            <a:r>
              <a:rPr lang="zh-CN" altLang="en-US" sz="12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万</a:t>
            </a:r>
            <a:endParaRPr lang="zh-CN" altLang="en-US" sz="1200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lvl="0" algn="l">
              <a:spcBef>
                <a:spcPct val="50000"/>
              </a:spcBef>
            </a:pPr>
            <a:r>
              <a:rPr lang="zh-CN" altLang="en-US" sz="12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无形资产：品牌高标、专利证书、高新技术、项目资助</a:t>
            </a:r>
            <a:endParaRPr lang="zh-CN" altLang="en-US" sz="1200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1507" name="矩形 2"/>
          <p:cNvSpPr/>
          <p:nvPr/>
        </p:nvSpPr>
        <p:spPr>
          <a:xfrm>
            <a:off x="447993" y="536258"/>
            <a:ext cx="180848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财务预测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14350" y="2686050"/>
            <a:ext cx="1543050" cy="582295"/>
          </a:xfrm>
          <a:prstGeom prst="rect">
            <a:avLst/>
          </a:prstGeom>
          <a:noFill/>
          <a:ln w="9525">
            <a:noFill/>
          </a:ln>
        </p:spPr>
        <p:txBody>
          <a:bodyPr wrap="square" lIns="91438" tIns="45719" rIns="91438" bIns="45719" anchor="t"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en-US" altLang="zh-CN" sz="32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2018</a:t>
            </a:r>
            <a:r>
              <a:rPr lang="zh-CN" altLang="en-US" sz="32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年</a:t>
            </a:r>
            <a:endParaRPr lang="zh-CN" altLang="en-US" sz="3200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2759075" y="1497965"/>
            <a:ext cx="2936240" cy="2999740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en-US" altLang="zh-CN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华文细黑" panose="02010600040101010101" pitchFamily="2" charset="-122"/>
              </a:rPr>
              <a:t>· 2000</a:t>
            </a:r>
            <a:r>
              <a:rPr kumimoji="0" lang="zh-CN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华文细黑" panose="02010600040101010101" pitchFamily="2" charset="-122"/>
              </a:rPr>
              <a:t>万元</a:t>
            </a:r>
            <a:endParaRPr kumimoji="0" lang="zh-CN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华文细黑" panose="02010600040101010101" pitchFamily="2" charset="-122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lang="en-US" altLang="zh-CN" b="1" dirty="0" smtClean="0">
                <a:ln>
                  <a:noFill/>
                </a:ln>
                <a:effectLst/>
                <a:sym typeface="+mn-ea"/>
              </a:rPr>
              <a:t>· </a:t>
            </a:r>
            <a:r>
              <a:rPr lang="zh-CN" altLang="en-US" b="1" dirty="0" smtClean="0">
                <a:ln>
                  <a:noFill/>
                </a:ln>
                <a:effectLst/>
                <a:sym typeface="+mn-ea"/>
              </a:rPr>
              <a:t>扩大现有产能</a:t>
            </a:r>
            <a:endParaRPr lang="zh-CN" altLang="en-US" b="1" dirty="0" smtClean="0">
              <a:ln>
                <a:noFill/>
              </a:ln>
              <a:effectLst/>
              <a:sym typeface="+mn-ea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lang="en-US" altLang="zh-CN" b="1" dirty="0" smtClean="0">
                <a:ln>
                  <a:noFill/>
                </a:ln>
                <a:effectLst/>
                <a:sym typeface="+mn-ea"/>
              </a:rPr>
              <a:t>· </a:t>
            </a:r>
            <a:r>
              <a:rPr lang="zh-CN" altLang="en-US" b="1" dirty="0" smtClean="0">
                <a:ln>
                  <a:noFill/>
                </a:ln>
                <a:effectLst/>
                <a:sym typeface="+mn-ea"/>
              </a:rPr>
              <a:t>加强研发能力建设；</a:t>
            </a:r>
            <a:endParaRPr lang="zh-CN" altLang="en-US" b="1" dirty="0" smtClean="0">
              <a:ln>
                <a:noFill/>
              </a:ln>
              <a:effectLst/>
              <a:sym typeface="+mn-ea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lang="en-US" altLang="zh-CN" b="1" dirty="0" smtClean="0">
                <a:ln>
                  <a:noFill/>
                </a:ln>
                <a:effectLst/>
                <a:sym typeface="+mn-ea"/>
              </a:rPr>
              <a:t>· </a:t>
            </a:r>
            <a:r>
              <a:rPr lang="zh-CN" altLang="en-US" b="1" dirty="0" smtClean="0">
                <a:ln>
                  <a:noFill/>
                </a:ln>
                <a:effectLst/>
                <a:sym typeface="+mn-ea"/>
              </a:rPr>
              <a:t>加大人才储备</a:t>
            </a:r>
            <a:endParaRPr lang="zh-CN" altLang="en-US" b="1" dirty="0" smtClean="0">
              <a:ln>
                <a:noFill/>
              </a:ln>
              <a:effectLst/>
              <a:sym typeface="+mn-ea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lang="en-US" altLang="zh-CN" b="1" dirty="0" smtClean="0">
                <a:ln>
                  <a:noFill/>
                </a:ln>
                <a:effectLst/>
                <a:sym typeface="+mn-ea"/>
              </a:rPr>
              <a:t>· </a:t>
            </a:r>
            <a:r>
              <a:rPr lang="zh-CN" altLang="en-US" b="1" dirty="0" smtClean="0">
                <a:ln>
                  <a:noFill/>
                </a:ln>
                <a:effectLst/>
                <a:sym typeface="+mn-ea"/>
              </a:rPr>
              <a:t>扩大市场份额，研发、生产和销售新的数控装备，成为国内领先的智能电火花装备制造商：海外市场拓展，扩大运营能力，为上市做准备。</a:t>
            </a:r>
            <a:endParaRPr lang="zh-CN" altLang="en-US" b="1" dirty="0" smtClean="0">
              <a:ln>
                <a:noFill/>
              </a:ln>
              <a:effectLst/>
              <a:sym typeface="+mn-ea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lang="en-US" altLang="zh-CN" b="1" dirty="0" smtClean="0">
                <a:ln>
                  <a:noFill/>
                </a:ln>
                <a:effectLst/>
                <a:sym typeface="+mn-ea"/>
              </a:rPr>
              <a:t>· </a:t>
            </a:r>
            <a:r>
              <a:rPr lang="zh-CN" altLang="en-US" b="1" dirty="0" smtClean="0">
                <a:ln>
                  <a:noFill/>
                </a:ln>
                <a:effectLst/>
                <a:sym typeface="+mn-ea"/>
              </a:rPr>
              <a:t>完成</a:t>
            </a:r>
            <a:r>
              <a:rPr lang="en-US" altLang="zh-CN" b="1" dirty="0" smtClean="0">
                <a:ln>
                  <a:noFill/>
                </a:ln>
                <a:effectLst/>
                <a:sym typeface="+mn-ea"/>
              </a:rPr>
              <a:t>5000</a:t>
            </a:r>
            <a:r>
              <a:rPr lang="zh-CN" altLang="en-US" b="1" dirty="0" smtClean="0">
                <a:ln>
                  <a:noFill/>
                </a:ln>
                <a:effectLst/>
                <a:sym typeface="+mn-ea"/>
              </a:rPr>
              <a:t>万</a:t>
            </a:r>
            <a:endParaRPr kumimoji="0" lang="zh-CN" alt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华文细黑" panose="02010600040101010101" pitchFamily="2" charset="-122"/>
              <a:sym typeface="+mn-ea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419735" y="2507615"/>
            <a:ext cx="1723390" cy="939165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华文细黑" panose="02010600040101010101" pitchFamily="2" charset="-122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5808345" y="3741420"/>
            <a:ext cx="3043555" cy="2460625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en-US" altLang="zh-CN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华文细黑" panose="02010600040101010101" pitchFamily="2" charset="-122"/>
              </a:rPr>
              <a:t>·</a:t>
            </a:r>
            <a:r>
              <a:rPr lang="en-US" altLang="zh-CN" sz="1800" b="1" dirty="0" smtClean="0">
                <a:ln>
                  <a:noFill/>
                </a:ln>
                <a:effectLst/>
                <a:sym typeface="+mn-ea"/>
              </a:rPr>
              <a:t>5000</a:t>
            </a:r>
            <a:r>
              <a:rPr lang="zh-CN" altLang="en-US" sz="1800" dirty="0" smtClean="0">
                <a:ln>
                  <a:noFill/>
                </a:ln>
                <a:effectLst/>
                <a:sym typeface="+mn-ea"/>
              </a:rPr>
              <a:t>万元</a:t>
            </a:r>
            <a:endParaRPr lang="zh-CN" altLang="en-US" sz="1800" dirty="0" smtClean="0">
              <a:ln>
                <a:noFill/>
              </a:ln>
              <a:effectLst/>
              <a:sym typeface="+mn-ea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lang="en-US" altLang="zh-CN" sz="1800" b="1" smtClean="0">
                <a:ln>
                  <a:noFill/>
                </a:ln>
                <a:effectLst/>
                <a:sym typeface="+mn-ea"/>
              </a:rPr>
              <a:t>·</a:t>
            </a:r>
            <a:r>
              <a:rPr kumimoji="0" lang="zh-CN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华文细黑" panose="02010600040101010101" pitchFamily="2" charset="-122"/>
              </a:rPr>
              <a:t>加大研发新产品力度；加大市场营销和品牌力度；</a:t>
            </a: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华文细黑" panose="02010600040101010101" pitchFamily="2" charset="-122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lang="en-US" altLang="zh-CN" sz="1800" b="1" smtClean="0">
                <a:ln>
                  <a:noFill/>
                </a:ln>
                <a:effectLst/>
                <a:sym typeface="+mn-ea"/>
              </a:rPr>
              <a:t>·</a:t>
            </a:r>
            <a:r>
              <a:rPr kumimoji="0" lang="zh-CN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华文细黑" panose="02010600040101010101" pitchFamily="2" charset="-122"/>
              </a:rPr>
              <a:t>择机对电火花线切数控装备行业进行整合。</a:t>
            </a: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华文细黑" panose="02010600040101010101" pitchFamily="2" charset="-122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lang="en-US" altLang="zh-CN" sz="1800" b="1" smtClean="0">
                <a:ln>
                  <a:noFill/>
                </a:ln>
                <a:effectLst/>
                <a:sym typeface="+mn-ea"/>
              </a:rPr>
              <a:t>·</a:t>
            </a:r>
            <a:r>
              <a:rPr kumimoji="0" lang="zh-CN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华文细黑" panose="02010600040101010101" pitchFamily="2" charset="-122"/>
              </a:rPr>
              <a:t>时间：争取</a:t>
            </a:r>
            <a:r>
              <a:rPr kumimoji="0" lang="en-US" altLang="zh-CN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华文细黑" panose="02010600040101010101" pitchFamily="2" charset="-122"/>
              </a:rPr>
              <a:t>2020</a:t>
            </a:r>
            <a:r>
              <a:rPr kumimoji="0" lang="zh-CN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华文细黑" panose="02010600040101010101" pitchFamily="2" charset="-122"/>
              </a:rPr>
              <a:t>年新三板或</a:t>
            </a:r>
            <a:r>
              <a:rPr kumimoji="0" lang="en-US" altLang="zh-CN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华文细黑" panose="02010600040101010101" pitchFamily="2" charset="-122"/>
              </a:rPr>
              <a:t>IPO</a:t>
            </a:r>
            <a:r>
              <a:rPr kumimoji="0" lang="zh-CN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华文细黑" panose="02010600040101010101" pitchFamily="2" charset="-122"/>
              </a:rPr>
              <a:t>方式挂牌</a:t>
            </a: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华文细黑" panose="02010600040101010101" pitchFamily="2" charset="-122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lang="en-US" altLang="zh-CN" sz="1800" b="1" smtClean="0">
                <a:ln>
                  <a:noFill/>
                </a:ln>
                <a:effectLst/>
                <a:sym typeface="+mn-ea"/>
              </a:rPr>
              <a:t>·</a:t>
            </a:r>
            <a:r>
              <a:rPr kumimoji="0" lang="zh-CN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华文细黑" panose="02010600040101010101" pitchFamily="2" charset="-122"/>
              </a:rPr>
              <a:t>完成</a:t>
            </a:r>
            <a:r>
              <a:rPr kumimoji="0" lang="en-US" altLang="zh-CN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华文细黑" panose="02010600040101010101" pitchFamily="2" charset="-122"/>
              </a:rPr>
              <a:t>1.5</a:t>
            </a:r>
            <a:r>
              <a:rPr kumimoji="0" lang="zh-CN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华文细黑" panose="02010600040101010101" pitchFamily="2" charset="-122"/>
              </a:rPr>
              <a:t>亿</a:t>
            </a: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华文细黑" panose="02010600040101010101" pitchFamily="2" charset="-122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华文细黑" panose="02010600040101010101" pitchFamily="2" charset="-122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38150" y="595630"/>
            <a:ext cx="2213610" cy="582295"/>
          </a:xfrm>
          <a:prstGeom prst="rect">
            <a:avLst/>
          </a:prstGeom>
          <a:noFill/>
          <a:ln w="9525">
            <a:noFill/>
          </a:ln>
        </p:spPr>
        <p:txBody>
          <a:bodyPr wrap="none" lIns="91438" tIns="45719" rIns="91438" bIns="45719" anchor="t"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zh-CN" altLang="en-US" sz="3200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投融资进度</a:t>
            </a:r>
            <a:endParaRPr lang="zh-CN" altLang="en-US" sz="3200" b="1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3" name="右箭头 12"/>
          <p:cNvSpPr/>
          <p:nvPr/>
        </p:nvSpPr>
        <p:spPr bwMode="auto">
          <a:xfrm>
            <a:off x="2167238" y="2729553"/>
            <a:ext cx="571504" cy="500066"/>
          </a:xfrm>
          <a:prstGeom prst="rightArrow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华文细黑" panose="02010600040101010101" pitchFamily="2" charset="-122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6355080" y="2183765"/>
            <a:ext cx="1723390" cy="939165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华文细黑" panose="0201060004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468110" y="2358390"/>
            <a:ext cx="1543050" cy="582295"/>
          </a:xfrm>
          <a:prstGeom prst="rect">
            <a:avLst/>
          </a:prstGeom>
          <a:noFill/>
          <a:ln w="9525">
            <a:noFill/>
          </a:ln>
        </p:spPr>
        <p:txBody>
          <a:bodyPr wrap="square" lIns="91438" tIns="45719" rIns="91438" bIns="45719" anchor="t">
            <a:spAutoFit/>
          </a:bodyPr>
          <a:p>
            <a:pPr lvl="0" algn="ctr">
              <a:spcBef>
                <a:spcPct val="50000"/>
              </a:spcBef>
            </a:pPr>
            <a:r>
              <a:rPr lang="en-US" altLang="zh-CN" sz="32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2019</a:t>
            </a:r>
            <a:r>
              <a:rPr lang="zh-CN" altLang="en-US" sz="32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年</a:t>
            </a:r>
            <a:endParaRPr lang="zh-CN" altLang="en-US" sz="3200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6" name="右箭头 15"/>
          <p:cNvSpPr/>
          <p:nvPr/>
        </p:nvSpPr>
        <p:spPr bwMode="auto">
          <a:xfrm rot="5400000">
            <a:off x="6931008" y="3186753"/>
            <a:ext cx="571504" cy="500066"/>
          </a:xfrm>
          <a:prstGeom prst="rightArrow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华文细黑" panose="02010600040101010101" pitchFamily="2" charset="-12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81990" y="633095"/>
            <a:ext cx="1096010" cy="643890"/>
          </a:xfrm>
          <a:prstGeom prst="rect">
            <a:avLst/>
          </a:prstGeom>
          <a:noFill/>
          <a:ln w="9525">
            <a:noFill/>
          </a:ln>
        </p:spPr>
        <p:txBody>
          <a:bodyPr wrap="none" lIns="91438" tIns="45719" rIns="91438" bIns="45719" anchor="t"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zh-CN" altLang="en-US" sz="36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</a:rPr>
              <a:t>总结</a:t>
            </a:r>
            <a:endParaRPr lang="zh-CN" altLang="en-US" sz="36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285852" y="2357430"/>
            <a:ext cx="7039610" cy="2492988"/>
          </a:xfrm>
          <a:prstGeom prst="rect">
            <a:avLst/>
          </a:prstGeom>
          <a:noFill/>
          <a:ln w="9525">
            <a:noFill/>
          </a:ln>
        </p:spPr>
        <p:txBody>
          <a:bodyPr wrap="square" lIns="91438" tIns="45719" rIns="91438" bIns="45719" anchor="t">
            <a:spAutoFit/>
          </a:bodyPr>
          <a:lstStyle/>
          <a:p>
            <a:pPr lvl="0" algn="l">
              <a:lnSpc>
                <a:spcPct val="150000"/>
              </a:lnSpc>
              <a:spcBef>
                <a:spcPct val="50000"/>
              </a:spcBef>
              <a:buFont typeface="Arial" panose="020B0604020202020204" pitchFamily="34" charset="0"/>
            </a:pPr>
            <a:r>
              <a:rPr lang="en-US" altLang="zh-CN" sz="2400" dirty="0" smtClean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    </a:t>
            </a:r>
            <a:r>
              <a:rPr lang="zh-CN" altLang="en-US" sz="2400" dirty="0" smtClean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威耀公司将以公开、公平、公正、透明化的运营</a:t>
            </a:r>
            <a:endParaRPr lang="zh-CN" altLang="en-US" sz="2400" dirty="0" smtClean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lvl="0" algn="l">
              <a:lnSpc>
                <a:spcPct val="150000"/>
              </a:lnSpc>
              <a:spcBef>
                <a:spcPct val="50000"/>
              </a:spcBef>
            </a:pPr>
            <a:r>
              <a:rPr lang="zh-CN" altLang="en-US" sz="2400" dirty="0" smtClean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管理模式，集结、有理想、有方向的技术人才，打造一支强大的研发技术团队，以高新技术为根基，努力发展，合法纳税。</a:t>
            </a:r>
            <a:endParaRPr lang="zh-CN" altLang="en-US" sz="2400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89448" y="6572272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/>
              <a:t>15</a:t>
            </a:r>
            <a:endParaRPr lang="zh-CN" alt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633855" y="2416175"/>
            <a:ext cx="6058535" cy="158178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华文细黑" panose="02010600040101010101" pitchFamily="2" charset="-122"/>
            </a:endParaRPr>
          </a:p>
        </p:txBody>
      </p:sp>
      <p:pic>
        <p:nvPicPr>
          <p:cNvPr id="8197" name="图片 19" descr="12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00232" y="2758436"/>
            <a:ext cx="1316355" cy="108458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3333750" y="2838450"/>
            <a:ext cx="3819525" cy="828675"/>
          </a:xfrm>
          <a:prstGeom prst="rect">
            <a:avLst/>
          </a:prstGeom>
          <a:noFill/>
          <a:ln w="9525">
            <a:noFill/>
          </a:ln>
        </p:spPr>
        <p:txBody>
          <a:bodyPr wrap="square" lIns="91438" tIns="45719" rIns="91438" bIns="45719" anchor="t"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en-US" altLang="zh-CN" sz="48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THE  END!</a:t>
            </a:r>
            <a:endParaRPr lang="en-US" altLang="zh-CN" sz="4800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789448" y="6572272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/>
              <a:t>16</a:t>
            </a:r>
            <a:endParaRPr lang="zh-CN" alt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6" name="直接连接符 95"/>
          <p:cNvCxnSpPr>
            <a:stCxn id="54" idx="6"/>
          </p:cNvCxnSpPr>
          <p:nvPr/>
        </p:nvCxnSpPr>
        <p:spPr>
          <a:xfrm>
            <a:off x="3643306" y="5179231"/>
            <a:ext cx="1928826" cy="35719"/>
          </a:xfrm>
          <a:prstGeom prst="line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接连接符 89"/>
          <p:cNvCxnSpPr>
            <a:stCxn id="35" idx="6"/>
          </p:cNvCxnSpPr>
          <p:nvPr/>
        </p:nvCxnSpPr>
        <p:spPr>
          <a:xfrm>
            <a:off x="1785918" y="1571612"/>
            <a:ext cx="5572164" cy="71438"/>
          </a:xfrm>
          <a:prstGeom prst="line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椭圆 41"/>
          <p:cNvSpPr/>
          <p:nvPr/>
        </p:nvSpPr>
        <p:spPr>
          <a:xfrm>
            <a:off x="7215206" y="864852"/>
            <a:ext cx="1428760" cy="1428760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 smtClean="0"/>
          </a:p>
        </p:txBody>
      </p:sp>
      <p:sp>
        <p:nvSpPr>
          <p:cNvPr id="39" name="椭圆 38"/>
          <p:cNvSpPr/>
          <p:nvPr/>
        </p:nvSpPr>
        <p:spPr>
          <a:xfrm>
            <a:off x="5500694" y="898190"/>
            <a:ext cx="1428760" cy="142876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 smtClean="0"/>
          </a:p>
        </p:txBody>
      </p:sp>
      <p:sp>
        <p:nvSpPr>
          <p:cNvPr id="37" name="椭圆 36"/>
          <p:cNvSpPr/>
          <p:nvPr/>
        </p:nvSpPr>
        <p:spPr>
          <a:xfrm>
            <a:off x="3786182" y="857232"/>
            <a:ext cx="1428760" cy="1428760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 smtClean="0"/>
          </a:p>
        </p:txBody>
      </p:sp>
      <p:sp>
        <p:nvSpPr>
          <p:cNvPr id="36" name="椭圆 35"/>
          <p:cNvSpPr/>
          <p:nvPr/>
        </p:nvSpPr>
        <p:spPr>
          <a:xfrm>
            <a:off x="2071670" y="857232"/>
            <a:ext cx="1428760" cy="1428760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 smtClean="0"/>
          </a:p>
        </p:txBody>
      </p:sp>
      <p:sp>
        <p:nvSpPr>
          <p:cNvPr id="35" name="椭圆 34"/>
          <p:cNvSpPr/>
          <p:nvPr/>
        </p:nvSpPr>
        <p:spPr>
          <a:xfrm>
            <a:off x="357158" y="857232"/>
            <a:ext cx="1428760" cy="142876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285720" y="214290"/>
            <a:ext cx="3057243" cy="523218"/>
          </a:xfrm>
          <a:prstGeom prst="rect">
            <a:avLst/>
          </a:prstGeom>
          <a:noFill/>
          <a:ln w="9525">
            <a:noFill/>
          </a:ln>
        </p:spPr>
        <p:txBody>
          <a:bodyPr wrap="none" lIns="91438" tIns="45719" rIns="91438" bIns="45719" rtlCol="0" anchor="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800" b="1" dirty="0" smtClean="0">
                <a:ea typeface="微软雅黑" panose="020B0503020204020204" pitchFamily="34" charset="-122"/>
              </a:rPr>
              <a:t>推动社会发展动力</a:t>
            </a:r>
            <a:endParaRPr lang="zh-CN" altLang="en-US" sz="2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54" name="流程图: 联系 53"/>
          <p:cNvSpPr/>
          <p:nvPr/>
        </p:nvSpPr>
        <p:spPr>
          <a:xfrm>
            <a:off x="2643174" y="4714884"/>
            <a:ext cx="1000132" cy="928694"/>
          </a:xfrm>
          <a:prstGeom prst="flowChartConnector">
            <a:avLst/>
          </a:prstGeom>
          <a:ln>
            <a:solidFill>
              <a:schemeClr val="accent3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000" dirty="0" smtClean="0"/>
              <a:t>CNC</a:t>
            </a:r>
            <a:endParaRPr lang="zh-CN" altLang="en-US" sz="2000" dirty="0"/>
          </a:p>
        </p:txBody>
      </p:sp>
      <p:sp>
        <p:nvSpPr>
          <p:cNvPr id="56" name="流程图: 联系 55"/>
          <p:cNvSpPr/>
          <p:nvPr/>
        </p:nvSpPr>
        <p:spPr>
          <a:xfrm>
            <a:off x="5429256" y="4714884"/>
            <a:ext cx="1000132" cy="928694"/>
          </a:xfrm>
          <a:prstGeom prst="flowChartConnector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000" dirty="0" smtClean="0"/>
              <a:t>EDW</a:t>
            </a:r>
            <a:endParaRPr lang="zh-CN" altLang="en-US" sz="2000" dirty="0"/>
          </a:p>
        </p:txBody>
      </p:sp>
      <p:sp>
        <p:nvSpPr>
          <p:cNvPr id="55" name="流程图: 联系 54"/>
          <p:cNvSpPr/>
          <p:nvPr/>
        </p:nvSpPr>
        <p:spPr>
          <a:xfrm>
            <a:off x="4071934" y="4740602"/>
            <a:ext cx="1000132" cy="928694"/>
          </a:xfrm>
          <a:prstGeom prst="flowChartConnector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000" dirty="0" smtClean="0"/>
              <a:t>EDM</a:t>
            </a:r>
            <a:endParaRPr lang="zh-CN" altLang="en-US" sz="2000" dirty="0"/>
          </a:p>
        </p:txBody>
      </p:sp>
      <p:sp>
        <p:nvSpPr>
          <p:cNvPr id="59" name="TextBox 58"/>
          <p:cNvSpPr txBox="1"/>
          <p:nvPr/>
        </p:nvSpPr>
        <p:spPr>
          <a:xfrm>
            <a:off x="500034" y="1000108"/>
            <a:ext cx="11430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航空</a:t>
            </a:r>
            <a:r>
              <a:rPr lang="en-US" altLang="zh-CN" dirty="0" smtClean="0"/>
              <a:t>/</a:t>
            </a:r>
            <a:r>
              <a:rPr lang="zh-CN" altLang="en-US" dirty="0" smtClean="0"/>
              <a:t>航海</a:t>
            </a:r>
            <a:endParaRPr lang="zh-CN" alt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7715272" y="1000108"/>
            <a:ext cx="7143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通讯</a:t>
            </a:r>
            <a:endParaRPr lang="zh-CN" alt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2428860" y="1000108"/>
            <a:ext cx="6429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医疗</a:t>
            </a:r>
            <a:endParaRPr lang="zh-CN" altLang="en-US" dirty="0"/>
          </a:p>
        </p:txBody>
      </p:sp>
      <p:sp>
        <p:nvSpPr>
          <p:cNvPr id="63" name="TextBox 62"/>
          <p:cNvSpPr txBox="1"/>
          <p:nvPr/>
        </p:nvSpPr>
        <p:spPr>
          <a:xfrm>
            <a:off x="4214810" y="1000108"/>
            <a:ext cx="7143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汽车</a:t>
            </a:r>
            <a:endParaRPr lang="zh-CN" altLang="en-US" dirty="0"/>
          </a:p>
        </p:txBody>
      </p:sp>
      <p:sp>
        <p:nvSpPr>
          <p:cNvPr id="64" name="TextBox 63"/>
          <p:cNvSpPr txBox="1"/>
          <p:nvPr/>
        </p:nvSpPr>
        <p:spPr>
          <a:xfrm>
            <a:off x="5929322" y="1000108"/>
            <a:ext cx="7858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家电</a:t>
            </a:r>
            <a:endParaRPr lang="zh-CN" alt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357422" y="1357298"/>
            <a:ext cx="890227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1357298"/>
            <a:ext cx="428628" cy="663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1357298"/>
            <a:ext cx="818290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72396" y="1357298"/>
            <a:ext cx="857256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1285860"/>
            <a:ext cx="830994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D:\Desktop\20140725142242_7088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9124" y="1357298"/>
            <a:ext cx="500066" cy="336156"/>
          </a:xfrm>
          <a:prstGeom prst="rect">
            <a:avLst/>
          </a:prstGeom>
          <a:noFill/>
        </p:spPr>
      </p:pic>
      <p:pic>
        <p:nvPicPr>
          <p:cNvPr id="1027" name="Picture 3" descr="D:\Desktop\t01c2e05fb32f0f542c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29124" y="1643050"/>
            <a:ext cx="500891" cy="357189"/>
          </a:xfrm>
          <a:prstGeom prst="rect">
            <a:avLst/>
          </a:prstGeom>
          <a:noFill/>
        </p:spPr>
      </p:pic>
      <p:sp>
        <p:nvSpPr>
          <p:cNvPr id="38" name="椭圆 37"/>
          <p:cNvSpPr/>
          <p:nvPr/>
        </p:nvSpPr>
        <p:spPr>
          <a:xfrm>
            <a:off x="1285852" y="2857496"/>
            <a:ext cx="6715172" cy="135732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000" dirty="0" smtClean="0"/>
              <a:t>工业之母         模具</a:t>
            </a:r>
            <a:endParaRPr lang="zh-CN" altLang="en-US" sz="2000" dirty="0" smtClean="0"/>
          </a:p>
        </p:txBody>
      </p:sp>
      <p:sp>
        <p:nvSpPr>
          <p:cNvPr id="26" name="TextBox 25"/>
          <p:cNvSpPr txBox="1"/>
          <p:nvPr/>
        </p:nvSpPr>
        <p:spPr>
          <a:xfrm>
            <a:off x="8858280" y="6572272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/>
              <a:t>2</a:t>
            </a:r>
            <a:endParaRPr lang="zh-CN" alt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矩形 2"/>
          <p:cNvSpPr/>
          <p:nvPr/>
        </p:nvSpPr>
        <p:spPr>
          <a:xfrm>
            <a:off x="571472" y="1285860"/>
            <a:ext cx="8106410" cy="485618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182880" marR="0" lvl="1" indent="3175" algn="l" defTabSz="914400" rtl="0" eaLnBrk="1" fontAlgn="base" latinLnBrk="0" hangingPunct="1">
              <a:lnSpc>
                <a:spcPct val="150000"/>
              </a:lnSpc>
              <a:spcBef>
                <a:spcPct val="30000"/>
              </a:spcBef>
              <a:spcAft>
                <a:spcPct val="0"/>
              </a:spcAft>
              <a:buClr>
                <a:srgbClr val="336699"/>
              </a:buClr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ea"/>
              </a:rPr>
              <a:t>    东莞威耀数控设备有限公司是一家集科研开发、生产制造、市场营销为一体的高新技术企业。以技术创新、自主研发、智能发展理念为方向，突破了往复走丝未能突破的技术瓶颈，成功由传统制造业转变为智能制造业。</a:t>
            </a:r>
            <a:endParaRPr kumimoji="0" lang="en-US" altLang="zh-CN" sz="2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  <a:p>
            <a:pPr marL="443230" marR="0" lvl="1" indent="-257175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336699"/>
              </a:buClr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ea"/>
              </a:rPr>
              <a:t>公司名称：</a:t>
            </a:r>
            <a:r>
              <a:rPr kumimoji="0" lang="zh-CN" altLang="en-US" sz="2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ea"/>
              </a:rPr>
              <a:t>   </a:t>
            </a:r>
            <a:r>
              <a:rPr kumimoji="0" lang="zh-CN" altLang="en-US" sz="2400" b="0" i="0" u="none" strike="noStrike" kern="120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ea"/>
              </a:rPr>
              <a:t>东莞威耀数控设备有限公司</a:t>
            </a:r>
            <a:endParaRPr kumimoji="0" lang="en-US" altLang="zh-CN" sz="2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  <a:p>
            <a:pPr marL="443230" marR="0" lvl="1" indent="-257175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336699"/>
              </a:buClr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2400" b="1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ea"/>
              </a:rPr>
              <a:t>注册时间：</a:t>
            </a:r>
            <a:r>
              <a:rPr kumimoji="0" lang="zh-CN" altLang="en-US" sz="2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ea"/>
              </a:rPr>
              <a:t>   </a:t>
            </a:r>
            <a:r>
              <a:rPr kumimoji="0" lang="en-US" altLang="zh-CN" sz="2400" b="0" i="0" u="none" strike="noStrike" kern="120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ea"/>
              </a:rPr>
              <a:t>201</a:t>
            </a:r>
            <a:r>
              <a:rPr kumimoji="0" lang="zh-CN" altLang="en-US" sz="2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ea"/>
              </a:rPr>
              <a:t>2年</a:t>
            </a:r>
            <a:endParaRPr kumimoji="0" lang="en-US" altLang="x-none" sz="2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  <a:p>
            <a:pPr marL="443230" marR="0" lvl="1" indent="-257175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336699"/>
              </a:buClr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2400" b="1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ea"/>
              </a:rPr>
              <a:t>注册资本：</a:t>
            </a:r>
            <a:r>
              <a:rPr kumimoji="0" lang="zh-CN" altLang="en-US" sz="2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ea"/>
              </a:rPr>
              <a:t>   </a:t>
            </a:r>
            <a:r>
              <a:rPr kumimoji="0" lang="en-US" altLang="zh-CN" sz="2400" b="0" i="0" u="none" strike="noStrike" kern="120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ea"/>
              </a:rPr>
              <a:t>1000</a:t>
            </a:r>
            <a:r>
              <a:rPr kumimoji="0" lang="zh-CN" altLang="en-US" sz="2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ea"/>
              </a:rPr>
              <a:t>万元</a:t>
            </a:r>
            <a:endParaRPr kumimoji="0" lang="en-US" altLang="zh-CN" sz="2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  <a:p>
            <a:pPr marL="443230" marR="0" lvl="1" indent="-257175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336699"/>
              </a:buClr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2400" b="1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ea"/>
              </a:rPr>
              <a:t>经营地址：</a:t>
            </a:r>
            <a:r>
              <a:rPr kumimoji="0" lang="zh-CN" altLang="en-US" sz="2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ea"/>
              </a:rPr>
              <a:t>   </a:t>
            </a:r>
            <a:r>
              <a:rPr kumimoji="0" lang="zh-CN" altLang="en-US" sz="2400" b="0" i="0" u="none" strike="noStrike" kern="120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ea"/>
              </a:rPr>
              <a:t>东莞</a:t>
            </a:r>
            <a:r>
              <a:rPr kumimoji="0" lang="zh-CN" altLang="en-US" sz="2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ea"/>
              </a:rPr>
              <a:t>松山湖高新产业科技园</a:t>
            </a:r>
            <a:endParaRPr kumimoji="0" lang="en-US" altLang="x-none" sz="2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  <a:p>
            <a:pPr marL="443230" marR="0" lvl="1" indent="-257175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336699"/>
              </a:buClr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2400" b="1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ea"/>
              </a:rPr>
              <a:t>主要产品：</a:t>
            </a:r>
            <a:r>
              <a:rPr kumimoji="0" lang="zh-CN" altLang="en-US" sz="2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ea"/>
              </a:rPr>
              <a:t>   </a:t>
            </a:r>
            <a:r>
              <a:rPr kumimoji="0" lang="zh-CN" altLang="en-US" sz="2400" b="0" i="0" u="none" strike="noStrike" kern="120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ea"/>
              </a:rPr>
              <a:t>特种</a:t>
            </a:r>
            <a:r>
              <a:rPr kumimoji="0" lang="zh-CN" altLang="en-US" sz="2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ea"/>
              </a:rPr>
              <a:t>数控电火花机床</a:t>
            </a:r>
            <a:endParaRPr kumimoji="0" lang="en-US" altLang="x-none" sz="2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7172" name="矩形 2"/>
          <p:cNvSpPr/>
          <p:nvPr/>
        </p:nvSpPr>
        <p:spPr>
          <a:xfrm>
            <a:off x="285720" y="571480"/>
            <a:ext cx="1620838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公司概况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874374" y="658100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/>
              <a:t>3</a:t>
            </a:r>
            <a:endParaRPr lang="zh-CN" altLang="en-US" sz="1200" dirty="0"/>
          </a:p>
        </p:txBody>
      </p:sp>
    </p:spTree>
  </p:cSld>
  <p:clrMapOvr>
    <a:masterClrMapping/>
  </p:clrMapOvr>
  <p:transition advTm="3276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16"/>
          <p:cNvSpPr txBox="1"/>
          <p:nvPr/>
        </p:nvSpPr>
        <p:spPr>
          <a:xfrm>
            <a:off x="0" y="500042"/>
            <a:ext cx="7366115" cy="523218"/>
          </a:xfrm>
          <a:prstGeom prst="rect">
            <a:avLst/>
          </a:prstGeom>
          <a:noFill/>
          <a:ln w="9525">
            <a:noFill/>
          </a:ln>
        </p:spPr>
        <p:txBody>
          <a:bodyPr wrap="none"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800" b="1" dirty="0">
                <a:latin typeface="Arial" panose="020B0604020202020204" pitchFamily="34" charset="0"/>
                <a:ea typeface="微软雅黑" panose="020B0503020204020204" pitchFamily="34" charset="-122"/>
              </a:rPr>
              <a:t>研发</a:t>
            </a:r>
            <a:r>
              <a:rPr lang="zh-CN" altLang="en-US" sz="2800" b="1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驱动企业健康</a:t>
            </a:r>
            <a:r>
              <a:rPr lang="zh-CN" altLang="en-US" sz="2800" b="1" dirty="0">
                <a:latin typeface="Arial" panose="020B0604020202020204" pitchFamily="34" charset="0"/>
                <a:ea typeface="微软雅黑" panose="020B0503020204020204" pitchFamily="34" charset="-122"/>
              </a:rPr>
              <a:t>发展</a:t>
            </a:r>
            <a:r>
              <a:rPr lang="zh-CN" altLang="en-US" sz="2800" b="1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，</a:t>
            </a:r>
            <a:r>
              <a:rPr lang="zh-CN" altLang="en-US" sz="2800" b="1" dirty="0" smtClean="0">
                <a:ea typeface="微软雅黑" panose="020B0503020204020204" pitchFamily="34" charset="-122"/>
              </a:rPr>
              <a:t>技术创新，智能生产</a:t>
            </a:r>
            <a:endParaRPr lang="zh-CN" altLang="en-US" sz="28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8196" name="TextBox 18"/>
          <p:cNvSpPr txBox="1"/>
          <p:nvPr/>
        </p:nvSpPr>
        <p:spPr>
          <a:xfrm>
            <a:off x="500034" y="1643050"/>
            <a:ext cx="4785281" cy="461663"/>
          </a:xfrm>
          <a:prstGeom prst="rect">
            <a:avLst/>
          </a:prstGeom>
          <a:noFill/>
          <a:ln w="9525">
            <a:noFill/>
          </a:ln>
        </p:spPr>
        <p:txBody>
          <a:bodyPr wrap="none"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400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东莞威耀高标注册证三项： </a:t>
            </a:r>
            <a:r>
              <a:rPr lang="en-US" altLang="zh-CN" sz="2400" dirty="0" err="1" smtClean="0">
                <a:latin typeface="Arial" panose="020B0604020202020204" pitchFamily="34" charset="0"/>
                <a:ea typeface="微软雅黑" panose="020B0503020204020204" pitchFamily="34" charset="-122"/>
              </a:rPr>
              <a:t>yofine</a:t>
            </a:r>
            <a:endParaRPr lang="zh-CN" altLang="en-US" sz="24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8197" name="图片 19" descr="12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31310" y="1643050"/>
            <a:ext cx="612326" cy="42862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8" name="TextBox 20"/>
          <p:cNvSpPr txBox="1"/>
          <p:nvPr/>
        </p:nvSpPr>
        <p:spPr>
          <a:xfrm>
            <a:off x="1532341" y="2357430"/>
            <a:ext cx="3787775" cy="459105"/>
          </a:xfrm>
          <a:prstGeom prst="rect">
            <a:avLst/>
          </a:prstGeom>
          <a:noFill/>
          <a:ln w="9525">
            <a:noFill/>
          </a:ln>
        </p:spPr>
        <p:txBody>
          <a:bodyPr wrap="none"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400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计算机软件著作权：   </a:t>
            </a:r>
            <a:r>
              <a:rPr lang="zh-CN" altLang="en-US" sz="2400" dirty="0" smtClean="0">
                <a:ea typeface="微软雅黑" panose="020B0503020204020204" pitchFamily="34" charset="-122"/>
              </a:rPr>
              <a:t>五项</a:t>
            </a:r>
            <a:endParaRPr lang="zh-CN" altLang="en-US" sz="24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8199" name="TextBox 21"/>
          <p:cNvSpPr txBox="1"/>
          <p:nvPr/>
        </p:nvSpPr>
        <p:spPr>
          <a:xfrm>
            <a:off x="2285984" y="3000372"/>
            <a:ext cx="4000528" cy="400108"/>
          </a:xfrm>
          <a:prstGeom prst="rect">
            <a:avLst/>
          </a:prstGeom>
          <a:noFill/>
          <a:ln w="9525">
            <a:noFill/>
          </a:ln>
        </p:spPr>
        <p:txBody>
          <a:bodyPr wrap="square"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专利证书：      二十五项</a:t>
            </a:r>
            <a:endParaRPr lang="zh-CN" altLang="en-US" sz="20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8200" name="TextBox 22"/>
          <p:cNvSpPr txBox="1"/>
          <p:nvPr/>
        </p:nvSpPr>
        <p:spPr>
          <a:xfrm>
            <a:off x="2500298" y="3571876"/>
            <a:ext cx="3000396" cy="400108"/>
          </a:xfrm>
          <a:prstGeom prst="rect">
            <a:avLst/>
          </a:prstGeom>
          <a:noFill/>
          <a:ln w="9525">
            <a:noFill/>
          </a:ln>
        </p:spPr>
        <p:txBody>
          <a:bodyPr wrap="square"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 发明专利：      五项</a:t>
            </a:r>
            <a:endParaRPr lang="zh-CN" altLang="en-US" sz="20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8201" name="TextBox 23"/>
          <p:cNvSpPr txBox="1"/>
          <p:nvPr/>
        </p:nvSpPr>
        <p:spPr>
          <a:xfrm>
            <a:off x="1500166" y="4671966"/>
            <a:ext cx="3000396" cy="400108"/>
          </a:xfrm>
          <a:prstGeom prst="rect">
            <a:avLst/>
          </a:prstGeom>
          <a:noFill/>
          <a:ln w="9525">
            <a:noFill/>
          </a:ln>
        </p:spPr>
        <p:txBody>
          <a:bodyPr wrap="square"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高新技术企业证书</a:t>
            </a:r>
            <a:endParaRPr lang="zh-CN" altLang="en-US" sz="20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8202" name="TextBox 24"/>
          <p:cNvSpPr txBox="1"/>
          <p:nvPr/>
        </p:nvSpPr>
        <p:spPr>
          <a:xfrm>
            <a:off x="2857488" y="5243470"/>
            <a:ext cx="1210584" cy="400108"/>
          </a:xfrm>
          <a:prstGeom prst="rect">
            <a:avLst/>
          </a:prstGeom>
          <a:noFill/>
          <a:ln w="9525">
            <a:noFill/>
          </a:ln>
        </p:spPr>
        <p:txBody>
          <a:bodyPr wrap="none"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双软企业</a:t>
            </a:r>
            <a:endParaRPr lang="zh-CN" altLang="en-US" sz="20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8203" name="TextBox 25"/>
          <p:cNvSpPr txBox="1"/>
          <p:nvPr/>
        </p:nvSpPr>
        <p:spPr>
          <a:xfrm>
            <a:off x="1857356" y="4171900"/>
            <a:ext cx="5198855" cy="400108"/>
          </a:xfrm>
          <a:prstGeom prst="rect">
            <a:avLst/>
          </a:prstGeom>
          <a:noFill/>
          <a:ln w="9525">
            <a:noFill/>
          </a:ln>
        </p:spPr>
        <p:txBody>
          <a:bodyPr wrap="none"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松山湖杯创新大赛：  优秀企业、百强项目奖</a:t>
            </a:r>
            <a:endParaRPr lang="zh-CN" altLang="en-US" sz="20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TextBox 21"/>
          <p:cNvSpPr txBox="1"/>
          <p:nvPr/>
        </p:nvSpPr>
        <p:spPr>
          <a:xfrm>
            <a:off x="6357950" y="1571612"/>
            <a:ext cx="1500198" cy="461663"/>
          </a:xfrm>
          <a:prstGeom prst="rect">
            <a:avLst/>
          </a:prstGeom>
          <a:noFill/>
          <a:ln w="9525">
            <a:noFill/>
          </a:ln>
        </p:spPr>
        <p:txBody>
          <a:bodyPr wrap="square"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400" dirty="0" err="1" smtClean="0">
                <a:latin typeface="Arial" panose="020B0604020202020204" pitchFamily="34" charset="0"/>
                <a:ea typeface="微软雅黑" panose="020B0503020204020204" pitchFamily="34" charset="-122"/>
              </a:rPr>
              <a:t>yofoedm</a:t>
            </a:r>
            <a:endParaRPr lang="zh-CN" altLang="en-US" sz="24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858280" y="6581025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/>
              <a:t>4</a:t>
            </a:r>
            <a:endParaRPr lang="zh-CN" altLang="en-US" sz="1200" dirty="0"/>
          </a:p>
        </p:txBody>
      </p:sp>
    </p:spTree>
    <p:custDataLst>
      <p:tags r:id="rId2"/>
    </p:custDataLst>
  </p:cSld>
  <p:clrMapOvr>
    <a:masterClrMapping/>
  </p:clrMapOvr>
  <p:transition spd="slow" advTm="3229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灯片编号占位符 1"/>
          <p:cNvSpPr txBox="1">
            <a:spLocks noGrp="1"/>
          </p:cNvSpPr>
          <p:nvPr/>
        </p:nvSpPr>
        <p:spPr>
          <a:xfrm>
            <a:off x="6732588" y="6408738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algn="r"/>
            <a:endParaRPr lang="en-US" altLang="zh-CN" sz="12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243" name="矩形 3"/>
          <p:cNvSpPr/>
          <p:nvPr/>
        </p:nvSpPr>
        <p:spPr>
          <a:xfrm>
            <a:off x="2681288" y="685800"/>
            <a:ext cx="4572000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</a:rPr>
              <a:t>李存震  总经理  威耀公司创始人</a:t>
            </a:r>
            <a:endParaRPr lang="zh-CN" altLang="en-US" sz="2000" b="1" dirty="0">
              <a:latin typeface="Arial" panose="020B0604020202020204" pitchFamily="34" charset="0"/>
            </a:endParaRPr>
          </a:p>
        </p:txBody>
      </p:sp>
      <p:graphicFrame>
        <p:nvGraphicFramePr>
          <p:cNvPr id="5" name="表格 4"/>
          <p:cNvGraphicFramePr/>
          <p:nvPr/>
        </p:nvGraphicFramePr>
        <p:xfrm>
          <a:off x="492760" y="1365885"/>
          <a:ext cx="8159115" cy="46818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5165"/>
                <a:gridCol w="2165350"/>
                <a:gridCol w="2237105"/>
                <a:gridCol w="1801495"/>
              </a:tblGrid>
              <a:tr h="2378075"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buNone/>
                      </a:pPr>
                      <a:r>
                        <a:rPr lang="zh-CN" altLang="en-US" sz="2000" dirty="0"/>
                        <a:t>李存震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buNone/>
                      </a:pPr>
                      <a:r>
                        <a:rPr lang="zh-CN" altLang="en-US" sz="2000" dirty="0"/>
                        <a:t>总经理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buNone/>
                      </a:pPr>
                      <a:r>
                        <a:rPr lang="zh-CN" altLang="en-US" sz="2000" dirty="0" smtClean="0"/>
                        <a:t>本科  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  <a:buNone/>
                      </a:pPr>
                      <a:endParaRPr lang="zh-CN" altLang="en-US" sz="2000" dirty="0"/>
                    </a:p>
                  </a:txBody>
                  <a:tcPr/>
                </a:tc>
              </a:tr>
              <a:tr h="2303780">
                <a:tc gridSpan="4">
                  <a:txBody>
                    <a:bodyPr/>
                    <a:lstStyle/>
                    <a:p>
                      <a:pPr algn="l" fontAlgn="auto">
                        <a:lnSpc>
                          <a:spcPct val="200000"/>
                        </a:lnSpc>
                        <a:buNone/>
                      </a:pPr>
                      <a:r>
                        <a:rPr lang="en-US" altLang="zh-CN" sz="2000" dirty="0" smtClean="0"/>
                        <a:t>       </a:t>
                      </a:r>
                      <a:r>
                        <a:rPr lang="zh-CN" altLang="en-US" sz="2000" dirty="0" smtClean="0"/>
                        <a:t>大学</a:t>
                      </a:r>
                      <a:r>
                        <a:rPr lang="zh-CN" altLang="en-US" sz="2000" dirty="0"/>
                        <a:t>毕业</a:t>
                      </a:r>
                      <a:r>
                        <a:rPr lang="zh-CN" altLang="en-US" sz="2000" dirty="0" smtClean="0"/>
                        <a:t>，特种电火花加工行业</a:t>
                      </a:r>
                      <a:r>
                        <a:rPr lang="zh-CN" altLang="en-US" sz="2000" dirty="0"/>
                        <a:t>世界著名品牌</a:t>
                      </a:r>
                      <a:r>
                        <a:rPr lang="en-US" altLang="zh-CN" sz="2000" dirty="0" err="1" smtClean="0"/>
                        <a:t>Sodick</a:t>
                      </a:r>
                      <a:r>
                        <a:rPr lang="zh-CN" altLang="en-US" sz="2000" dirty="0"/>
                        <a:t>（日本）公司从事技术工作</a:t>
                      </a:r>
                      <a:r>
                        <a:rPr lang="en-US" altLang="zh-CN" sz="2000" dirty="0"/>
                        <a:t>10</a:t>
                      </a:r>
                      <a:r>
                        <a:rPr lang="zh-CN" altLang="en-US" sz="2000" dirty="0" smtClean="0"/>
                        <a:t>年，至今担负智能技术研发及制造，突破电能，冷却</a:t>
                      </a:r>
                      <a:r>
                        <a:rPr lang="zh-CN" altLang="en-US" sz="2000" baseline="0" dirty="0" smtClean="0"/>
                        <a:t>加工技术瓶颈，将耀枫静走丝推向全世界，铸就往复走丝行业知名品牌。</a:t>
                      </a:r>
                      <a:endParaRPr lang="zh-CN" altLang="en-US" sz="2000" dirty="0"/>
                    </a:p>
                  </a:txBody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</a:tbl>
          </a:graphicData>
        </a:graphic>
      </p:graphicFrame>
      <p:sp>
        <p:nvSpPr>
          <p:cNvPr id="10258" name="TextBox 7"/>
          <p:cNvSpPr txBox="1"/>
          <p:nvPr/>
        </p:nvSpPr>
        <p:spPr>
          <a:xfrm>
            <a:off x="5357813" y="3000375"/>
            <a:ext cx="1030287" cy="261938"/>
          </a:xfrm>
          <a:prstGeom prst="rect">
            <a:avLst/>
          </a:prstGeom>
          <a:noFill/>
          <a:ln w="9525">
            <a:noFill/>
          </a:ln>
        </p:spPr>
        <p:txBody>
          <a:bodyPr wrap="none"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中级技术职称</a:t>
            </a:r>
            <a:endParaRPr lang="zh-CN" altLang="en-US" sz="11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6925945" y="1487805"/>
            <a:ext cx="1628140" cy="215328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845520" y="6581025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/>
              <a:t>5</a:t>
            </a:r>
            <a:endParaRPr lang="zh-CN" altLang="en-US" sz="1200" dirty="0"/>
          </a:p>
        </p:txBody>
      </p:sp>
    </p:spTree>
  </p:cSld>
  <p:clrMapOvr>
    <a:masterClrMapping/>
  </p:clrMapOvr>
  <p:transition advTm="3182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灯片编号占位符 1"/>
          <p:cNvSpPr txBox="1">
            <a:spLocks noGrp="1"/>
          </p:cNvSpPr>
          <p:nvPr/>
        </p:nvSpPr>
        <p:spPr>
          <a:xfrm>
            <a:off x="6732588" y="6408738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algn="r"/>
            <a:endParaRPr lang="en-US" altLang="zh-CN" sz="12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aphicFrame>
        <p:nvGraphicFramePr>
          <p:cNvPr id="5" name="表格 4"/>
          <p:cNvGraphicFramePr/>
          <p:nvPr/>
        </p:nvGraphicFramePr>
        <p:xfrm>
          <a:off x="732155" y="996653"/>
          <a:ext cx="7786740" cy="4894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6474"/>
                <a:gridCol w="1946910"/>
                <a:gridCol w="1946474"/>
                <a:gridCol w="1946882"/>
              </a:tblGrid>
              <a:tr h="2291080">
                <a:tc>
                  <a:txBody>
                    <a:bodyPr/>
                    <a:lstStyle/>
                    <a:p>
                      <a:pPr algn="ctr">
                        <a:lnSpc>
                          <a:spcPct val="160000"/>
                        </a:lnSpc>
                        <a:buNone/>
                      </a:pPr>
                      <a:r>
                        <a:rPr lang="zh-CN" altLang="en-US" sz="2000" dirty="0" smtClean="0"/>
                        <a:t>陈汉忠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60000"/>
                        </a:lnSpc>
                        <a:buNone/>
                      </a:pPr>
                      <a:r>
                        <a:rPr lang="zh-CN" altLang="en-US" sz="2000" dirty="0" smtClean="0"/>
                        <a:t>副总经理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60000"/>
                        </a:lnSpc>
                        <a:buNone/>
                      </a:pPr>
                      <a:r>
                        <a:rPr lang="zh-CN" altLang="en-US" sz="2000" dirty="0" smtClean="0"/>
                        <a:t>硕士研究生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  <a:buNone/>
                      </a:pPr>
                      <a:endParaRPr lang="zh-CN" altLang="en-US" dirty="0"/>
                    </a:p>
                  </a:txBody>
                  <a:tcPr/>
                </a:tc>
              </a:tr>
              <a:tr h="2603520">
                <a:tc gridSpan="4">
                  <a:txBody>
                    <a:bodyPr/>
                    <a:lstStyle/>
                    <a:p>
                      <a:pPr algn="l" fontAlgn="auto">
                        <a:lnSpc>
                          <a:spcPct val="200000"/>
                        </a:lnSpc>
                        <a:buNone/>
                      </a:pPr>
                      <a:r>
                        <a:rPr lang="en-US" altLang="zh-CN" sz="900" baseline="0" dirty="0" smtClean="0"/>
                        <a:t>            </a:t>
                      </a:r>
                      <a:r>
                        <a:rPr lang="zh-CN" altLang="en-US" sz="2000" dirty="0" smtClean="0"/>
                        <a:t>  曾在汉江机床有限公司担任研究所所长和该企业总工程师，并被聘为湖南大学某工程研究中心的客座研究员。原机械工业部科技进步三等奖一项；国家实用新型专利</a:t>
                      </a:r>
                      <a:r>
                        <a:rPr lang="zh-CN" altLang="en-US" sz="2000" baseline="0" dirty="0" smtClean="0"/>
                        <a:t>一项；陕西省现代化成果二等奖三等奖各一项，发表过多篇论文。</a:t>
                      </a:r>
                      <a:endParaRPr lang="en-US" altLang="zh-CN" sz="2000" dirty="0" smtClean="0"/>
                    </a:p>
                  </a:txBody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</a:tbl>
          </a:graphicData>
        </a:graphic>
      </p:graphicFrame>
      <p:sp>
        <p:nvSpPr>
          <p:cNvPr id="11281" name="TextBox 5"/>
          <p:cNvSpPr txBox="1"/>
          <p:nvPr/>
        </p:nvSpPr>
        <p:spPr>
          <a:xfrm>
            <a:off x="1357290" y="2714620"/>
            <a:ext cx="903287" cy="307975"/>
          </a:xfrm>
          <a:prstGeom prst="rect">
            <a:avLst/>
          </a:prstGeom>
          <a:noFill/>
          <a:ln w="9525">
            <a:noFill/>
          </a:ln>
        </p:spPr>
        <p:txBody>
          <a:bodyPr wrap="none"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中共党员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1282" name="TextBox 6"/>
          <p:cNvSpPr txBox="1"/>
          <p:nvPr/>
        </p:nvSpPr>
        <p:spPr>
          <a:xfrm>
            <a:off x="5143504" y="2714620"/>
            <a:ext cx="1082675" cy="307975"/>
          </a:xfrm>
          <a:prstGeom prst="rect">
            <a:avLst/>
          </a:prstGeom>
          <a:noFill/>
          <a:ln w="9525">
            <a:noFill/>
          </a:ln>
        </p:spPr>
        <p:txBody>
          <a:bodyPr wrap="none"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高级工程师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11283" name="Picture 1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56403" y="1053768"/>
            <a:ext cx="1785620" cy="21761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8858280" y="6581025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/>
              <a:t>6</a:t>
            </a:r>
            <a:endParaRPr lang="zh-CN" altLang="en-US" sz="1200" dirty="0"/>
          </a:p>
        </p:txBody>
      </p:sp>
    </p:spTree>
  </p:cSld>
  <p:clrMapOvr>
    <a:masterClrMapping/>
  </p:clrMapOvr>
  <p:transition advTm="3557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灯片编号占位符 1"/>
          <p:cNvSpPr txBox="1">
            <a:spLocks noGrp="1"/>
          </p:cNvSpPr>
          <p:nvPr/>
        </p:nvSpPr>
        <p:spPr>
          <a:xfrm>
            <a:off x="6732588" y="6408738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algn="r"/>
            <a:endParaRPr lang="en-US" altLang="zh-CN" sz="12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aphicFrame>
        <p:nvGraphicFramePr>
          <p:cNvPr id="5" name="表格 4"/>
          <p:cNvGraphicFramePr/>
          <p:nvPr/>
        </p:nvGraphicFramePr>
        <p:xfrm>
          <a:off x="883895" y="959471"/>
          <a:ext cx="7515225" cy="50006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6420"/>
                <a:gridCol w="1836420"/>
                <a:gridCol w="1837055"/>
                <a:gridCol w="2005330"/>
              </a:tblGrid>
              <a:tr h="2011424">
                <a:tc>
                  <a:txBody>
                    <a:bodyPr/>
                    <a:lstStyle/>
                    <a:p>
                      <a:pPr algn="ctr" fontAlgn="auto">
                        <a:lnSpc>
                          <a:spcPct val="140000"/>
                        </a:lnSpc>
                        <a:spcBef>
                          <a:spcPts val="600"/>
                        </a:spcBef>
                        <a:buNone/>
                      </a:pPr>
                      <a:r>
                        <a:rPr lang="zh-CN" altLang="en-US" sz="2000" dirty="0" smtClean="0"/>
                        <a:t>胡本华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4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000" dirty="0" smtClean="0"/>
                        <a:t>工程师</a:t>
                      </a:r>
                      <a:endParaRPr lang="zh-CN" altLang="en-US" sz="2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40000"/>
                        </a:lnSpc>
                        <a:spcBef>
                          <a:spcPts val="600"/>
                        </a:spcBef>
                        <a:buNone/>
                      </a:pPr>
                      <a:r>
                        <a:rPr lang="zh-CN" altLang="en-US" sz="2000" dirty="0" smtClean="0"/>
                        <a:t>本科学历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  <a:buNone/>
                      </a:pPr>
                      <a:endParaRPr lang="zh-CN" altLang="en-US" sz="2000" dirty="0"/>
                    </a:p>
                  </a:txBody>
                  <a:tcPr/>
                </a:tc>
              </a:tr>
              <a:tr h="2989235">
                <a:tc gridSpan="4">
                  <a:txBody>
                    <a:bodyPr/>
                    <a:lstStyle/>
                    <a:p>
                      <a:pPr algn="l" fontAlgn="auto">
                        <a:lnSpc>
                          <a:spcPct val="150000"/>
                        </a:lnSpc>
                        <a:buNone/>
                      </a:pPr>
                      <a:r>
                        <a:rPr lang="en-US" altLang="zh-CN" sz="800" baseline="0" dirty="0" smtClean="0"/>
                        <a:t>                  </a:t>
                      </a:r>
                      <a:r>
                        <a:rPr lang="zh-CN" altLang="en-US" sz="2000" dirty="0" smtClean="0"/>
                        <a:t>从一九八四年开始，持续进行技术和产品开发工作三十三年，历任产品设计员，产品工艺员到产品主任设计师。产品多达十机种，为企业创造了良好的效益，有的产品还出口到俄罗斯、意大利、巴西、印度等国。其中</a:t>
                      </a:r>
                      <a:r>
                        <a:rPr lang="en-US" altLang="zh-CN" sz="2000" dirty="0" smtClean="0"/>
                        <a:t>SK7720A</a:t>
                      </a:r>
                      <a:r>
                        <a:rPr lang="zh-CN" altLang="en-US" sz="2000" dirty="0" smtClean="0"/>
                        <a:t>获陕西省</a:t>
                      </a:r>
                      <a:r>
                        <a:rPr lang="en-US" altLang="zh-CN" sz="2000" dirty="0" smtClean="0"/>
                        <a:t>2002</a:t>
                      </a:r>
                      <a:r>
                        <a:rPr lang="zh-CN" altLang="en-US" sz="2000" dirty="0" smtClean="0"/>
                        <a:t>年科技进步奖。</a:t>
                      </a:r>
                      <a:r>
                        <a:rPr lang="en-US" altLang="zh-CN" sz="2000" dirty="0" smtClean="0"/>
                        <a:t>QM580</a:t>
                      </a:r>
                      <a:r>
                        <a:rPr lang="en-US" altLang="zh-CN" sz="2000" baseline="0" dirty="0" smtClean="0"/>
                        <a:t>  QM880</a:t>
                      </a:r>
                      <a:r>
                        <a:rPr lang="zh-CN" altLang="en-US" sz="2000" baseline="0" dirty="0" smtClean="0"/>
                        <a:t>数控球面磨床获浙江省科委颁发的新产品奖。</a:t>
                      </a:r>
                      <a:endParaRPr lang="zh-CN" altLang="en-US" sz="2000" dirty="0"/>
                    </a:p>
                  </a:txBody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</a:tbl>
          </a:graphicData>
        </a:graphic>
      </p:graphicFrame>
      <p:pic>
        <p:nvPicPr>
          <p:cNvPr id="12305" name="Picture 1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89714" y="974710"/>
            <a:ext cx="1857388" cy="196659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8858280" y="6572272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/>
              <a:t>7</a:t>
            </a:r>
            <a:endParaRPr lang="zh-CN" altLang="en-US" sz="1200" dirty="0"/>
          </a:p>
        </p:txBody>
      </p:sp>
    </p:spTree>
  </p:cSld>
  <p:clrMapOvr>
    <a:masterClrMapping/>
  </p:clrMapOvr>
  <p:transition advTm="3697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4"/>
          <p:cNvGraphicFramePr/>
          <p:nvPr/>
        </p:nvGraphicFramePr>
        <p:xfrm>
          <a:off x="849948" y="1093788"/>
          <a:ext cx="7500964" cy="47148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7187"/>
                <a:gridCol w="1857187"/>
                <a:gridCol w="1857991"/>
                <a:gridCol w="1928599"/>
              </a:tblGrid>
              <a:tr h="2235835">
                <a:tc>
                  <a:txBody>
                    <a:bodyPr/>
                    <a:lstStyle/>
                    <a:p>
                      <a:pPr algn="ctr" fontAlgn="auto">
                        <a:lnSpc>
                          <a:spcPct val="140000"/>
                        </a:lnSpc>
                        <a:spcBef>
                          <a:spcPts val="600"/>
                        </a:spcBef>
                        <a:buNone/>
                      </a:pPr>
                      <a:r>
                        <a:rPr lang="zh-CN" altLang="en-US" sz="2000" dirty="0"/>
                        <a:t>陈岁团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40000"/>
                        </a:lnSpc>
                        <a:spcBef>
                          <a:spcPts val="600"/>
                        </a:spcBef>
                        <a:buNone/>
                      </a:pPr>
                      <a:r>
                        <a:rPr lang="zh-CN" altLang="en-US" sz="2000" dirty="0" smtClean="0"/>
                        <a:t>机械工程师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4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000" dirty="0" smtClean="0"/>
                        <a:t>西安理工大学</a:t>
                      </a:r>
                      <a:endParaRPr lang="zh-CN" altLang="en-US" sz="2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  <a:buNone/>
                      </a:pPr>
                      <a:endParaRPr lang="zh-CN" altLang="en-US" sz="2000" dirty="0"/>
                    </a:p>
                  </a:txBody>
                  <a:tcPr/>
                </a:tc>
              </a:tr>
              <a:tr h="2478927">
                <a:tc gridSpan="4">
                  <a:txBody>
                    <a:bodyPr/>
                    <a:lstStyle/>
                    <a:p>
                      <a:pPr algn="l" fontAlgn="auto">
                        <a:lnSpc>
                          <a:spcPct val="200000"/>
                        </a:lnSpc>
                        <a:buNone/>
                      </a:pPr>
                      <a:r>
                        <a:rPr lang="en-US" altLang="zh-CN" sz="800" baseline="0" dirty="0" smtClean="0"/>
                        <a:t>                   </a:t>
                      </a:r>
                      <a:r>
                        <a:rPr lang="en-US" altLang="zh-CN" sz="2000" dirty="0" smtClean="0"/>
                        <a:t>1984</a:t>
                      </a:r>
                      <a:r>
                        <a:rPr lang="zh-CN" altLang="en-US" sz="2000" dirty="0" smtClean="0"/>
                        <a:t>年在汉江机床厂螺纹磨床研究所，机械设计室工作。有三十多年的研发、设计、生产经验。研制的静走丝线切割机床已申请多项国家专利。</a:t>
                      </a:r>
                      <a:endParaRPr lang="en-US" altLang="zh-CN" sz="2000" dirty="0" smtClean="0"/>
                    </a:p>
                  </a:txBody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</a:tbl>
          </a:graphicData>
        </a:graphic>
      </p:graphicFrame>
      <p:pic>
        <p:nvPicPr>
          <p:cNvPr id="13329" name="图片 2" descr="陈工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90349" y="1112507"/>
            <a:ext cx="1779111" cy="216376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8845520" y="6519446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/>
              <a:t>8</a:t>
            </a:r>
            <a:endParaRPr lang="zh-CN" altLang="en-US" sz="1200" dirty="0"/>
          </a:p>
        </p:txBody>
      </p:sp>
    </p:spTree>
  </p:cSld>
  <p:clrMapOvr>
    <a:masterClrMapping/>
  </p:clrMapOvr>
  <p:transition advTm="3697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灯片编号占位符 1"/>
          <p:cNvSpPr txBox="1">
            <a:spLocks noGrp="1"/>
          </p:cNvSpPr>
          <p:nvPr/>
        </p:nvSpPr>
        <p:spPr>
          <a:xfrm>
            <a:off x="8786842" y="6572272"/>
            <a:ext cx="357158" cy="285752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algn="r"/>
            <a:r>
              <a:rPr lang="en-US" altLang="zh-CN" sz="1200" dirty="0" smtClean="0">
                <a:latin typeface="Arial" panose="020B0604020202020204" pitchFamily="34" charset="0"/>
                <a:ea typeface="宋体" panose="02010600030101010101" pitchFamily="2" charset="-122"/>
              </a:rPr>
              <a:t>9</a:t>
            </a:r>
            <a:endParaRPr lang="en-US" altLang="zh-CN" sz="12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aphicFrame>
        <p:nvGraphicFramePr>
          <p:cNvPr id="5" name="表格 4"/>
          <p:cNvGraphicFramePr/>
          <p:nvPr/>
        </p:nvGraphicFramePr>
        <p:xfrm>
          <a:off x="924878" y="1033780"/>
          <a:ext cx="7429552" cy="47895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7187"/>
                <a:gridCol w="1857187"/>
                <a:gridCol w="1857991"/>
                <a:gridCol w="1857187"/>
              </a:tblGrid>
              <a:tr h="2289175">
                <a:tc>
                  <a:txBody>
                    <a:bodyPr/>
                    <a:lstStyle/>
                    <a:p>
                      <a:pPr algn="ctr" fontAlgn="auto">
                        <a:lnSpc>
                          <a:spcPct val="140000"/>
                        </a:lnSpc>
                        <a:spcBef>
                          <a:spcPts val="600"/>
                        </a:spcBef>
                        <a:buNone/>
                      </a:pPr>
                      <a:r>
                        <a:rPr lang="zh-CN" altLang="en-US" sz="2000" dirty="0" smtClean="0"/>
                        <a:t>孙丽萍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40000"/>
                        </a:lnSpc>
                        <a:spcBef>
                          <a:spcPts val="600"/>
                        </a:spcBef>
                        <a:buNone/>
                      </a:pPr>
                      <a:r>
                        <a:rPr lang="zh-CN" altLang="en-US" sz="2000" dirty="0" smtClean="0"/>
                        <a:t>高级工程师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4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000" dirty="0" smtClean="0"/>
                        <a:t>大专</a:t>
                      </a:r>
                      <a:endParaRPr lang="zh-CN" altLang="en-US" sz="2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  <a:buNone/>
                      </a:pPr>
                      <a:endParaRPr lang="zh-CN" altLang="en-US" sz="2000" dirty="0"/>
                    </a:p>
                  </a:txBody>
                  <a:tcPr/>
                </a:tc>
              </a:tr>
              <a:tr h="2500330">
                <a:tc gridSpan="4">
                  <a:txBody>
                    <a:bodyPr/>
                    <a:lstStyle/>
                    <a:p>
                      <a:pPr algn="l" fontAlgn="auto">
                        <a:lnSpc>
                          <a:spcPct val="200000"/>
                        </a:lnSpc>
                        <a:buNone/>
                      </a:pPr>
                      <a:r>
                        <a:rPr lang="en-US" altLang="zh-CN" sz="800" baseline="0" dirty="0" smtClean="0"/>
                        <a:t>                 </a:t>
                      </a:r>
                      <a:r>
                        <a:rPr lang="zh-CN" altLang="en-US" sz="2000" dirty="0" smtClean="0"/>
                        <a:t> </a:t>
                      </a:r>
                      <a:r>
                        <a:rPr lang="en-US" altLang="zh-CN" sz="2000" dirty="0" smtClean="0"/>
                        <a:t>1989</a:t>
                      </a:r>
                      <a:r>
                        <a:rPr lang="zh-CN" altLang="en-US" sz="2000" dirty="0" smtClean="0"/>
                        <a:t>年在汉江机床有限公司研究所工作，从事数控系列的电器设计开发工作。获得原机械工业部科技成果三等奖一项，发表过多篇论文。</a:t>
                      </a:r>
                      <a:endParaRPr lang="en-US" altLang="zh-CN" sz="2000" dirty="0" smtClean="0"/>
                    </a:p>
                  </a:txBody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</a:tbl>
          </a:graphicData>
        </a:graphic>
      </p:graphicFrame>
      <p:sp>
        <p:nvSpPr>
          <p:cNvPr id="14353" name="TextBox 5"/>
          <p:cNvSpPr txBox="1"/>
          <p:nvPr/>
        </p:nvSpPr>
        <p:spPr>
          <a:xfrm>
            <a:off x="1571604" y="2857496"/>
            <a:ext cx="928694" cy="307775"/>
          </a:xfrm>
          <a:prstGeom prst="rect">
            <a:avLst/>
          </a:prstGeom>
          <a:noFill/>
          <a:ln w="9525">
            <a:noFill/>
          </a:ln>
        </p:spPr>
        <p:txBody>
          <a:bodyPr wrap="square"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中共党员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14354" name="Picture 1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84950" y="1097280"/>
            <a:ext cx="1698625" cy="215392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advTm="3697"/>
</p:sld>
</file>

<file path=ppt/tags/tag1.xml><?xml version="1.0" encoding="utf-8"?>
<p:tagLst xmlns:p="http://schemas.openxmlformats.org/presentationml/2006/main">
  <p:tag name="KSO_WM_TEMPLATE_CATEGORY" val="custom"/>
  <p:tag name="KSO_WM_TEMPLATE_INDEX" val="160530"/>
  <p:tag name="KSO_WM_TAG_VERSION" val="1.0"/>
  <p:tag name="KSO_WM_SLIDE_ID" val="custom160530_16"/>
  <p:tag name="KSO_WM_SLIDE_INDEX" val="16"/>
  <p:tag name="KSO_WM_SLIDE_ITEM_CNT" val="3"/>
  <p:tag name="KSO_WM_SLIDE_LAYOUT" val="a_l"/>
  <p:tag name="KSO_WM_SLIDE_LAYOUT_CNT" val="1_1"/>
  <p:tag name="KSO_WM_SLIDE_TYPE" val="text"/>
  <p:tag name="KSO_WM_BEAUTIFY_FLAG" val="#wm#"/>
  <p:tag name="KSO_WM_SLIDE_POSITION" val="66*160"/>
  <p:tag name="KSO_WM_SLIDE_SIZE" val="828*303"/>
  <p:tag name="KSO_WM_DIAGRAM_GROUP_CODE" val="l1-2"/>
  <p:tag name="MH" val="20151022170950"/>
  <p:tag name="MH_LIBRARY" val="GRAPHIC"/>
</p:tagLst>
</file>

<file path=ppt/theme/theme1.xml><?xml version="1.0" encoding="utf-8"?>
<a:theme xmlns:a="http://schemas.openxmlformats.org/drawingml/2006/main" name="自定义设计方案">
  <a:themeElements>
    <a:clrScheme name="自定义设计方案 1">
      <a:dk1>
        <a:srgbClr val="000000"/>
      </a:dk1>
      <a:lt1>
        <a:srgbClr val="FFFFFF"/>
      </a:lt1>
      <a:dk2>
        <a:srgbClr val="000000"/>
      </a:dk2>
      <a:lt2>
        <a:srgbClr val="DCF0FD"/>
      </a:lt2>
      <a:accent1>
        <a:srgbClr val="00A9EC"/>
      </a:accent1>
      <a:accent2>
        <a:srgbClr val="969696"/>
      </a:accent2>
      <a:accent3>
        <a:srgbClr val="FFFFFF"/>
      </a:accent3>
      <a:accent4>
        <a:srgbClr val="000000"/>
      </a:accent4>
      <a:accent5>
        <a:srgbClr val="AAD1F4"/>
      </a:accent5>
      <a:accent6>
        <a:srgbClr val="878787"/>
      </a:accent6>
      <a:hlink>
        <a:srgbClr val="9ED5F6"/>
      </a:hlink>
      <a:folHlink>
        <a:srgbClr val="CDCDCD"/>
      </a:folHlink>
    </a:clrScheme>
    <a:fontScheme name="自定义设计方案">
      <a:majorFont>
        <a:latin typeface="华文中宋"/>
        <a:ea typeface="华文中宋"/>
        <a:cs typeface=""/>
      </a:majorFont>
      <a:minorFont>
        <a:latin typeface="Arial"/>
        <a:ea typeface="华文细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华文细黑" panose="0201060004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华文细黑" panose="02010600040101010101" pitchFamily="2" charset="-122"/>
          </a:defRPr>
        </a:defPPr>
      </a:lstStyle>
    </a:lnDef>
  </a:objectDefaults>
  <a:extraClrSchemeLst>
    <a:extraClrScheme>
      <a:clrScheme name="自定义设计方案 1">
        <a:dk1>
          <a:srgbClr val="000000"/>
        </a:dk1>
        <a:lt1>
          <a:srgbClr val="FFFFFF"/>
        </a:lt1>
        <a:dk2>
          <a:srgbClr val="000000"/>
        </a:dk2>
        <a:lt2>
          <a:srgbClr val="DCF0FD"/>
        </a:lt2>
        <a:accent1>
          <a:srgbClr val="00A9EC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AAD1F4"/>
        </a:accent5>
        <a:accent6>
          <a:srgbClr val="878787"/>
        </a:accent6>
        <a:hlink>
          <a:srgbClr val="9ED5F6"/>
        </a:hlink>
        <a:folHlink>
          <a:srgbClr val="CDCDC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4070</Words>
  <Application>WPS 演示</Application>
  <PresentationFormat>全屏显示(4:3)</PresentationFormat>
  <Paragraphs>352</Paragraphs>
  <Slides>18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18</vt:i4>
      </vt:variant>
    </vt:vector>
  </HeadingPairs>
  <TitlesOfParts>
    <vt:vector size="30" baseType="lpstr">
      <vt:lpstr>Arial</vt:lpstr>
      <vt:lpstr>宋体</vt:lpstr>
      <vt:lpstr>Wingdings</vt:lpstr>
      <vt:lpstr>华文细黑</vt:lpstr>
      <vt:lpstr>黑体</vt:lpstr>
      <vt:lpstr>华文中宋</vt:lpstr>
      <vt:lpstr>微软雅黑</vt:lpstr>
      <vt:lpstr>楷体</vt:lpstr>
      <vt:lpstr>Arial Unicode MS</vt:lpstr>
      <vt:lpstr>Calibri</vt:lpstr>
      <vt:lpstr>自定义设计方案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HY&amp;A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Dell</dc:creator>
  <cp:lastModifiedBy>Administrator</cp:lastModifiedBy>
  <cp:revision>1807</cp:revision>
  <dcterms:created xsi:type="dcterms:W3CDTF">2004-04-26T06:11:00Z</dcterms:created>
  <dcterms:modified xsi:type="dcterms:W3CDTF">2017-12-05T01:41:39Z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2052-10.1.0.7023</vt:lpwstr>
  </property>
</Properties>
</file>